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theme/theme13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7" r:id="rId3"/>
    <p:sldMasterId id="2147483700" r:id="rId4"/>
    <p:sldMasterId id="2147483712" r:id="rId5"/>
    <p:sldMasterId id="2147483724" r:id="rId6"/>
    <p:sldMasterId id="2147483740" r:id="rId7"/>
    <p:sldMasterId id="2147483753" r:id="rId8"/>
    <p:sldMasterId id="2147483766" r:id="rId9"/>
    <p:sldMasterId id="2147483778" r:id="rId10"/>
    <p:sldMasterId id="2147483790" r:id="rId11"/>
    <p:sldMasterId id="2147483803" r:id="rId12"/>
    <p:sldMasterId id="2147483805" r:id="rId13"/>
    <p:sldMasterId id="2147483807" r:id="rId14"/>
    <p:sldMasterId id="2147483832" r:id="rId15"/>
    <p:sldMasterId id="2147483844" r:id="rId16"/>
  </p:sldMasterIdLst>
  <p:notesMasterIdLst>
    <p:notesMasterId r:id="rId136"/>
  </p:notesMasterIdLst>
  <p:sldIdLst>
    <p:sldId id="260" r:id="rId17"/>
    <p:sldId id="261" r:id="rId18"/>
    <p:sldId id="262" r:id="rId19"/>
    <p:sldId id="263" r:id="rId20"/>
    <p:sldId id="264" r:id="rId21"/>
    <p:sldId id="265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381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82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83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84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266" r:id="rId131"/>
    <p:sldId id="267" r:id="rId132"/>
    <p:sldId id="268" r:id="rId133"/>
    <p:sldId id="269" r:id="rId134"/>
    <p:sldId id="270" r:id="rId1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2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viewProps" Target="viewProps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28" Type="http://schemas.openxmlformats.org/officeDocument/2006/relationships/slide" Target="slides/slide11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theme" Target="theme/theme1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presProps" Target="presProp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9021F-B7C9-4B60-806A-6F8A11AD8584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16BB-6565-46E7-BCD3-AFD34A627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91AC0-0BCD-43AC-A8BF-1978223F92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129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6F049C-422A-4ED8-804A-72A648A032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044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C8FDA6-7636-4FA4-8C94-500D9B6BDF6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958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B4BCA-57F2-4CC3-87CB-DAB92E5A719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269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51C6C7-E3F9-4ED4-809A-A795F34275C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02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F4F44B-32D4-42F2-9816-991C44133C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837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6D3342-5A5A-4660-817E-03DD07B82AD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283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80CDD1-6B2A-43E9-B83E-B9349269144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5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F7779A-6C30-411A-83C4-666B26FB1DD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57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8B601-E5DF-4F32-8CC2-05D45E2B5E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40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E36DB-3A4E-4371-8E0A-CAFE3B2EF95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63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64BE48-2E7A-4004-B779-4318AA7D8DE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79102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C9F13-B40F-42C4-92C5-DDFE3254B29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201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360441-7816-40A9-9797-899F68A3D8C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106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A6DC64-2807-4F56-AF1D-816A3058163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66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6CCC37-6C0A-4040-95D6-533F4BD5941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8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BDB8B-1001-406C-A74F-E2F7894B6F7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02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0AB0E-D119-4856-9FD6-DD0535C9B796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29875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6AAC2F-B4C5-4E91-8DC7-EC6A09E03577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72937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682AF-92AE-4447-AC42-CA41AFB909CB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409406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28189-62BF-42C8-970D-A8AD354D9A51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56116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81982-6C73-40F1-963B-92C88F082439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7675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060E29-C926-4053-9661-1462AE7058E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850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07E1D0-940F-4353-9443-E41DE5AA30AB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272134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89798-EA64-4AED-8075-011272EE40BD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128311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B6DCC7-CEF0-4BA8-9394-6691B9B4C454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8222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BA8C9D-B78D-4952-92D5-D476B758D211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970921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F2175D-7BA3-46ED-A266-8CCB813DFC1B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703228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E5348-515B-489E-85F8-5CFEB082219E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683878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6A059-5756-4F30-BC4E-4F1654940D4D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126143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CE2BD-B2B3-4C85-B214-8628134AACB2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813972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A04208-C9B7-4B2F-940C-5221D1DE7728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95832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DD6EF-9F56-4E07-8B4D-306858FFC097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6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53737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D68011-BD40-4A64-B5E6-E38EC51DFBD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099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DF2DB8-7A96-44C1-BD7F-C1E7F62F2F6D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88753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6ED55-0E7D-4BDC-B497-8B72F7B2B1D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7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0A040-6F81-4C5B-BAE3-6C1D9ADDBFB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62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D54109-2DC1-4421-9FF7-EA8C9F71B02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05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9E4153-CE54-4606-8232-2E5475C8155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26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212CBA-9774-472A-9F63-1FF860459ED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1FFADC-A0CC-46FB-92D4-19D091ACC72E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01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049DC5-71FF-4AD1-B773-C72BB28A8658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14131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8660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96246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50628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35702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8439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60290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0482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4395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2137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64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EEE45C-EF11-49F2-8A5B-140D0E784355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51143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21345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5216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97065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0121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65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67685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87805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2103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7783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235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843AD6-201A-49FB-B5E2-D784F163AD36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94152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03192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"/>
            <a:ext cx="12192000" cy="6918325"/>
            <a:chOff x="0" y="0"/>
            <a:chExt cx="5760" cy="435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5533" y="280"/>
              <a:ext cx="227" cy="198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hlink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invGray">
            <a:xfrm>
              <a:off x="0" y="0"/>
              <a:ext cx="5760" cy="1344"/>
            </a:xfrm>
            <a:custGeom>
              <a:avLst/>
              <a:gdLst>
                <a:gd name="T0" fmla="*/ 0 w 5760"/>
                <a:gd name="T1" fmla="*/ 0 h 1104"/>
                <a:gd name="T2" fmla="*/ 5760 w 5760"/>
                <a:gd name="T3" fmla="*/ 0 h 1104"/>
                <a:gd name="T4" fmla="*/ 5760 w 5760"/>
                <a:gd name="T5" fmla="*/ 720 h 1104"/>
                <a:gd name="T6" fmla="*/ 3600 w 5760"/>
                <a:gd name="T7" fmla="*/ 624 h 1104"/>
                <a:gd name="T8" fmla="*/ 0 w 5760"/>
                <a:gd name="T9" fmla="*/ 1000 h 1104"/>
                <a:gd name="T10" fmla="*/ 0 w 5760"/>
                <a:gd name="T11" fmla="*/ 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60" h="1104">
                  <a:moveTo>
                    <a:pt x="0" y="0"/>
                  </a:moveTo>
                  <a:lnTo>
                    <a:pt x="5760" y="0"/>
                  </a:lnTo>
                  <a:lnTo>
                    <a:pt x="5760" y="720"/>
                  </a:lnTo>
                  <a:cubicBezTo>
                    <a:pt x="5400" y="824"/>
                    <a:pt x="4560" y="577"/>
                    <a:pt x="3600" y="624"/>
                  </a:cubicBezTo>
                  <a:cubicBezTo>
                    <a:pt x="2640" y="671"/>
                    <a:pt x="600" y="1104"/>
                    <a:pt x="0" y="100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invGray">
            <a:xfrm>
              <a:off x="0" y="733"/>
              <a:ext cx="5760" cy="3587"/>
            </a:xfrm>
            <a:custGeom>
              <a:avLst/>
              <a:gdLst>
                <a:gd name="T0" fmla="*/ 0 w 5760"/>
                <a:gd name="T1" fmla="*/ 582 h 3587"/>
                <a:gd name="T2" fmla="*/ 2640 w 5760"/>
                <a:gd name="T3" fmla="*/ 267 h 3587"/>
                <a:gd name="T4" fmla="*/ 3373 w 5760"/>
                <a:gd name="T5" fmla="*/ 160 h 3587"/>
                <a:gd name="T6" fmla="*/ 5760 w 5760"/>
                <a:gd name="T7" fmla="*/ 358 h 3587"/>
                <a:gd name="T8" fmla="*/ 5760 w 5760"/>
                <a:gd name="T9" fmla="*/ 3587 h 3587"/>
                <a:gd name="T10" fmla="*/ 0 w 5760"/>
                <a:gd name="T11" fmla="*/ 3587 h 3587"/>
                <a:gd name="T12" fmla="*/ 0 w 5760"/>
                <a:gd name="T13" fmla="*/ 582 h 3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60" h="3587">
                  <a:moveTo>
                    <a:pt x="0" y="582"/>
                  </a:moveTo>
                  <a:cubicBezTo>
                    <a:pt x="1027" y="680"/>
                    <a:pt x="1960" y="387"/>
                    <a:pt x="2640" y="267"/>
                  </a:cubicBezTo>
                  <a:cubicBezTo>
                    <a:pt x="2640" y="267"/>
                    <a:pt x="3268" y="180"/>
                    <a:pt x="3373" y="160"/>
                  </a:cubicBezTo>
                  <a:cubicBezTo>
                    <a:pt x="4120" y="0"/>
                    <a:pt x="5280" y="358"/>
                    <a:pt x="5760" y="358"/>
                  </a:cubicBezTo>
                  <a:lnTo>
                    <a:pt x="5760" y="3587"/>
                  </a:lnTo>
                  <a:lnTo>
                    <a:pt x="0" y="3587"/>
                  </a:lnTo>
                  <a:cubicBezTo>
                    <a:pt x="0" y="3587"/>
                    <a:pt x="0" y="582"/>
                    <a:pt x="0" y="582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invGray">
            <a:xfrm>
              <a:off x="0" y="184"/>
              <a:ext cx="5760" cy="538"/>
            </a:xfrm>
            <a:custGeom>
              <a:avLst/>
              <a:gdLst>
                <a:gd name="T0" fmla="*/ 0 w 5760"/>
                <a:gd name="T1" fmla="*/ 163 h 538"/>
                <a:gd name="T2" fmla="*/ 0 w 5760"/>
                <a:gd name="T3" fmla="*/ 403 h 538"/>
                <a:gd name="T4" fmla="*/ 1773 w 5760"/>
                <a:gd name="T5" fmla="*/ 443 h 538"/>
                <a:gd name="T6" fmla="*/ 4573 w 5760"/>
                <a:gd name="T7" fmla="*/ 176 h 538"/>
                <a:gd name="T8" fmla="*/ 5760 w 5760"/>
                <a:gd name="T9" fmla="*/ 536 h 538"/>
                <a:gd name="T10" fmla="*/ 5760 w 5760"/>
                <a:gd name="T11" fmla="*/ 163 h 538"/>
                <a:gd name="T12" fmla="*/ 4560 w 5760"/>
                <a:gd name="T13" fmla="*/ 29 h 538"/>
                <a:gd name="T14" fmla="*/ 1987 w 5760"/>
                <a:gd name="T15" fmla="*/ 336 h 538"/>
                <a:gd name="T16" fmla="*/ 0 w 5760"/>
                <a:gd name="T17" fmla="*/ 163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0" h="538">
                  <a:moveTo>
                    <a:pt x="0" y="163"/>
                  </a:moveTo>
                  <a:lnTo>
                    <a:pt x="0" y="403"/>
                  </a:lnTo>
                  <a:cubicBezTo>
                    <a:pt x="295" y="450"/>
                    <a:pt x="1011" y="481"/>
                    <a:pt x="1773" y="443"/>
                  </a:cubicBezTo>
                  <a:cubicBezTo>
                    <a:pt x="2535" y="405"/>
                    <a:pt x="3909" y="161"/>
                    <a:pt x="4573" y="176"/>
                  </a:cubicBezTo>
                  <a:cubicBezTo>
                    <a:pt x="5237" y="191"/>
                    <a:pt x="5562" y="538"/>
                    <a:pt x="5760" y="536"/>
                  </a:cubicBezTo>
                  <a:lnTo>
                    <a:pt x="5760" y="163"/>
                  </a:lnTo>
                  <a:cubicBezTo>
                    <a:pt x="5560" y="79"/>
                    <a:pt x="5189" y="0"/>
                    <a:pt x="4560" y="29"/>
                  </a:cubicBezTo>
                  <a:cubicBezTo>
                    <a:pt x="3931" y="58"/>
                    <a:pt x="2747" y="314"/>
                    <a:pt x="1987" y="336"/>
                  </a:cubicBezTo>
                  <a:cubicBezTo>
                    <a:pt x="1227" y="358"/>
                    <a:pt x="414" y="199"/>
                    <a:pt x="0" y="163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1515"/>
              <a:ext cx="5760" cy="674"/>
            </a:xfrm>
            <a:custGeom>
              <a:avLst/>
              <a:gdLst>
                <a:gd name="T0" fmla="*/ 0 w 5760"/>
                <a:gd name="T1" fmla="*/ 246 h 674"/>
                <a:gd name="T2" fmla="*/ 0 w 5760"/>
                <a:gd name="T3" fmla="*/ 406 h 674"/>
                <a:gd name="T4" fmla="*/ 1280 w 5760"/>
                <a:gd name="T5" fmla="*/ 645 h 674"/>
                <a:gd name="T6" fmla="*/ 1627 w 5760"/>
                <a:gd name="T7" fmla="*/ 580 h 674"/>
                <a:gd name="T8" fmla="*/ 4493 w 5760"/>
                <a:gd name="T9" fmla="*/ 113 h 674"/>
                <a:gd name="T10" fmla="*/ 5760 w 5760"/>
                <a:gd name="T11" fmla="*/ 606 h 674"/>
                <a:gd name="T12" fmla="*/ 5760 w 5760"/>
                <a:gd name="T13" fmla="*/ 233 h 674"/>
                <a:gd name="T14" fmla="*/ 4040 w 5760"/>
                <a:gd name="T15" fmla="*/ 33 h 674"/>
                <a:gd name="T16" fmla="*/ 1093 w 5760"/>
                <a:gd name="T17" fmla="*/ 433 h 674"/>
                <a:gd name="T18" fmla="*/ 0 w 5760"/>
                <a:gd name="T19" fmla="*/ 2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60" h="674">
                  <a:moveTo>
                    <a:pt x="0" y="246"/>
                  </a:moveTo>
                  <a:lnTo>
                    <a:pt x="0" y="406"/>
                  </a:lnTo>
                  <a:cubicBezTo>
                    <a:pt x="213" y="463"/>
                    <a:pt x="1009" y="616"/>
                    <a:pt x="1280" y="645"/>
                  </a:cubicBezTo>
                  <a:cubicBezTo>
                    <a:pt x="1551" y="674"/>
                    <a:pt x="1092" y="669"/>
                    <a:pt x="1627" y="580"/>
                  </a:cubicBezTo>
                  <a:cubicBezTo>
                    <a:pt x="2162" y="491"/>
                    <a:pt x="3804" y="109"/>
                    <a:pt x="4493" y="113"/>
                  </a:cubicBezTo>
                  <a:cubicBezTo>
                    <a:pt x="5182" y="117"/>
                    <a:pt x="5549" y="586"/>
                    <a:pt x="5760" y="606"/>
                  </a:cubicBezTo>
                  <a:lnTo>
                    <a:pt x="5760" y="233"/>
                  </a:lnTo>
                  <a:cubicBezTo>
                    <a:pt x="5471" y="158"/>
                    <a:pt x="4818" y="0"/>
                    <a:pt x="4040" y="33"/>
                  </a:cubicBezTo>
                  <a:cubicBezTo>
                    <a:pt x="3262" y="66"/>
                    <a:pt x="1766" y="398"/>
                    <a:pt x="1093" y="433"/>
                  </a:cubicBezTo>
                  <a:cubicBezTo>
                    <a:pt x="420" y="468"/>
                    <a:pt x="228" y="285"/>
                    <a:pt x="0" y="24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white">
            <a:xfrm>
              <a:off x="1560" y="959"/>
              <a:ext cx="4200" cy="3361"/>
            </a:xfrm>
            <a:custGeom>
              <a:avLst/>
              <a:gdLst>
                <a:gd name="T0" fmla="*/ 0 w 4200"/>
                <a:gd name="T1" fmla="*/ 3361 h 3361"/>
                <a:gd name="T2" fmla="*/ 1054 w 4200"/>
                <a:gd name="T3" fmla="*/ 295 h 3361"/>
                <a:gd name="T4" fmla="*/ 4200 w 4200"/>
                <a:gd name="T5" fmla="*/ 1588 h 3361"/>
                <a:gd name="T6" fmla="*/ 4200 w 4200"/>
                <a:gd name="T7" fmla="*/ 2028 h 3361"/>
                <a:gd name="T8" fmla="*/ 1200 w 4200"/>
                <a:gd name="T9" fmla="*/ 442 h 3361"/>
                <a:gd name="T10" fmla="*/ 347 w 4200"/>
                <a:gd name="T11" fmla="*/ 3361 h 3361"/>
                <a:gd name="T12" fmla="*/ 0 w 4200"/>
                <a:gd name="T13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00" h="3361">
                  <a:moveTo>
                    <a:pt x="0" y="3361"/>
                  </a:moveTo>
                  <a:cubicBezTo>
                    <a:pt x="118" y="2850"/>
                    <a:pt x="354" y="590"/>
                    <a:pt x="1054" y="295"/>
                  </a:cubicBezTo>
                  <a:cubicBezTo>
                    <a:pt x="1754" y="0"/>
                    <a:pt x="3676" y="1299"/>
                    <a:pt x="4200" y="1588"/>
                  </a:cubicBezTo>
                  <a:lnTo>
                    <a:pt x="4200" y="2028"/>
                  </a:lnTo>
                  <a:cubicBezTo>
                    <a:pt x="3700" y="1837"/>
                    <a:pt x="1842" y="220"/>
                    <a:pt x="1200" y="442"/>
                  </a:cubicBezTo>
                  <a:cubicBezTo>
                    <a:pt x="558" y="664"/>
                    <a:pt x="547" y="2875"/>
                    <a:pt x="347" y="3361"/>
                  </a:cubicBezTo>
                  <a:lnTo>
                    <a:pt x="0" y="3361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invGray">
            <a:xfrm>
              <a:off x="0" y="2169"/>
              <a:ext cx="5760" cy="1925"/>
            </a:xfrm>
            <a:custGeom>
              <a:avLst/>
              <a:gdLst>
                <a:gd name="T0" fmla="*/ 0 w 5760"/>
                <a:gd name="T1" fmla="*/ 804 h 1925"/>
                <a:gd name="T2" fmla="*/ 0 w 5760"/>
                <a:gd name="T3" fmla="*/ 991 h 1925"/>
                <a:gd name="T4" fmla="*/ 1547 w 5760"/>
                <a:gd name="T5" fmla="*/ 1818 h 1925"/>
                <a:gd name="T6" fmla="*/ 3253 w 5760"/>
                <a:gd name="T7" fmla="*/ 351 h 1925"/>
                <a:gd name="T8" fmla="*/ 5760 w 5760"/>
                <a:gd name="T9" fmla="*/ 1537 h 1925"/>
                <a:gd name="T10" fmla="*/ 5760 w 5760"/>
                <a:gd name="T11" fmla="*/ 1151 h 1925"/>
                <a:gd name="T12" fmla="*/ 3240 w 5760"/>
                <a:gd name="T13" fmla="*/ 84 h 1925"/>
                <a:gd name="T14" fmla="*/ 1573 w 5760"/>
                <a:gd name="T15" fmla="*/ 1671 h 1925"/>
                <a:gd name="T16" fmla="*/ 0 w 5760"/>
                <a:gd name="T17" fmla="*/ 804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0" h="1925">
                  <a:moveTo>
                    <a:pt x="0" y="804"/>
                  </a:moveTo>
                  <a:lnTo>
                    <a:pt x="0" y="991"/>
                  </a:lnTo>
                  <a:cubicBezTo>
                    <a:pt x="258" y="1160"/>
                    <a:pt x="1005" y="1925"/>
                    <a:pt x="1547" y="1818"/>
                  </a:cubicBezTo>
                  <a:cubicBezTo>
                    <a:pt x="2089" y="1711"/>
                    <a:pt x="2551" y="398"/>
                    <a:pt x="3253" y="351"/>
                  </a:cubicBezTo>
                  <a:cubicBezTo>
                    <a:pt x="3955" y="304"/>
                    <a:pt x="5342" y="1404"/>
                    <a:pt x="5760" y="1537"/>
                  </a:cubicBezTo>
                  <a:lnTo>
                    <a:pt x="5760" y="1151"/>
                  </a:lnTo>
                  <a:cubicBezTo>
                    <a:pt x="5405" y="1124"/>
                    <a:pt x="3982" y="0"/>
                    <a:pt x="3240" y="84"/>
                  </a:cubicBezTo>
                  <a:cubicBezTo>
                    <a:pt x="2542" y="171"/>
                    <a:pt x="2113" y="1551"/>
                    <a:pt x="1573" y="1671"/>
                  </a:cubicBezTo>
                  <a:cubicBezTo>
                    <a:pt x="1033" y="1791"/>
                    <a:pt x="262" y="826"/>
                    <a:pt x="0" y="80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white">
            <a:xfrm>
              <a:off x="0" y="2238"/>
              <a:ext cx="3929" cy="2120"/>
            </a:xfrm>
            <a:custGeom>
              <a:avLst/>
              <a:gdLst>
                <a:gd name="T0" fmla="*/ 0 w 4196"/>
                <a:gd name="T1" fmla="*/ 415 h 2120"/>
                <a:gd name="T2" fmla="*/ 0 w 4196"/>
                <a:gd name="T3" fmla="*/ 508 h 2120"/>
                <a:gd name="T4" fmla="*/ 1933 w 4196"/>
                <a:gd name="T5" fmla="*/ 229 h 2120"/>
                <a:gd name="T6" fmla="*/ 3920 w 4196"/>
                <a:gd name="T7" fmla="*/ 1055 h 2120"/>
                <a:gd name="T8" fmla="*/ 3587 w 4196"/>
                <a:gd name="T9" fmla="*/ 2082 h 2120"/>
                <a:gd name="T10" fmla="*/ 3947 w 4196"/>
                <a:gd name="T11" fmla="*/ 829 h 2120"/>
                <a:gd name="T12" fmla="*/ 2253 w 4196"/>
                <a:gd name="T13" fmla="*/ 69 h 2120"/>
                <a:gd name="T14" fmla="*/ 0 w 4196"/>
                <a:gd name="T15" fmla="*/ 415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6" h="2120">
                  <a:moveTo>
                    <a:pt x="0" y="415"/>
                  </a:moveTo>
                  <a:lnTo>
                    <a:pt x="0" y="508"/>
                  </a:lnTo>
                  <a:cubicBezTo>
                    <a:pt x="160" y="577"/>
                    <a:pt x="1280" y="138"/>
                    <a:pt x="1933" y="229"/>
                  </a:cubicBezTo>
                  <a:cubicBezTo>
                    <a:pt x="2586" y="320"/>
                    <a:pt x="3644" y="746"/>
                    <a:pt x="3920" y="1055"/>
                  </a:cubicBezTo>
                  <a:cubicBezTo>
                    <a:pt x="4196" y="1364"/>
                    <a:pt x="3583" y="2120"/>
                    <a:pt x="3587" y="2082"/>
                  </a:cubicBezTo>
                  <a:lnTo>
                    <a:pt x="3947" y="829"/>
                  </a:lnTo>
                  <a:cubicBezTo>
                    <a:pt x="3725" y="494"/>
                    <a:pt x="2911" y="138"/>
                    <a:pt x="2253" y="69"/>
                  </a:cubicBezTo>
                  <a:cubicBezTo>
                    <a:pt x="1595" y="0"/>
                    <a:pt x="469" y="343"/>
                    <a:pt x="0" y="41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</p:grpSp>
      <p:sp>
        <p:nvSpPr>
          <p:cNvPr id="8295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8295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extLst/>
        </p:spPr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extLst/>
        </p:spPr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extLst/>
        </p:spPr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A61AD-9718-418A-9B9E-D6A6E5DEC17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36198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479AA3-2303-4782-AFB2-C622DF37D67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8646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B25B8-15CB-48FC-9399-656AB40C358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6035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FFB54-F096-43D5-9B67-D2FC9981295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75259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C124-0BC0-4BFB-8B0D-C380A426CA4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7555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EEDD4F-7076-459D-BA12-B448AAB4BB0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534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7CF12-E7EE-4BB7-A9F0-36002B1BF30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5523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FCCBE-9665-4F7A-AF46-CDCF30A9504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7717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707C6-8B7D-4622-B329-AF3EAFD7972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342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016" y="2131145"/>
            <a:ext cx="10363970" cy="14700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031" y="3885442"/>
            <a:ext cx="8535939" cy="1752673"/>
          </a:xfrm>
        </p:spPr>
        <p:txBody>
          <a:bodyPr/>
          <a:lstStyle>
            <a:lvl1pPr marL="0" indent="0" algn="ctr">
              <a:buNone/>
              <a:defRPr/>
            </a:lvl1pPr>
            <a:lvl2pPr marL="467807" indent="0" algn="ctr">
              <a:buNone/>
              <a:defRPr/>
            </a:lvl2pPr>
            <a:lvl3pPr marL="935614" indent="0" algn="ctr">
              <a:buNone/>
              <a:defRPr/>
            </a:lvl3pPr>
            <a:lvl4pPr marL="1403421" indent="0" algn="ctr">
              <a:buNone/>
              <a:defRPr/>
            </a:lvl4pPr>
            <a:lvl5pPr marL="1871228" indent="0" algn="ctr">
              <a:buNone/>
              <a:defRPr/>
            </a:lvl5pPr>
            <a:lvl6pPr marL="2339035" indent="0" algn="ctr">
              <a:buNone/>
              <a:defRPr/>
            </a:lvl6pPr>
            <a:lvl7pPr marL="2806842" indent="0" algn="ctr">
              <a:buNone/>
              <a:defRPr/>
            </a:lvl7pPr>
            <a:lvl8pPr marL="3274649" indent="0" algn="ctr">
              <a:buNone/>
              <a:defRPr/>
            </a:lvl8pPr>
            <a:lvl9pPr marL="374245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8893-A9FA-4ECB-BD4E-901F75D0C167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31148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2DBE3-E721-41F1-A15E-03290ACB93E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6570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3C3387-A973-4740-8C0E-0C7B907E466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89271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883BA-AEBF-454C-B005-863E8C7F16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69000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676400"/>
            <a:ext cx="10363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3B428-67E8-4B13-861F-89386CE5B4E8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84671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1F209-A573-43D0-81DC-6C0CDBC37D6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26155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676400"/>
            <a:ext cx="103632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TW" noProof="0" smtClean="0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69A7ED-BF81-467D-8F62-1C0EA89D013A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69055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0C8BE4-5DC8-404B-91A2-FFF5A94A0AFC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00567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A178E7-777E-4086-8880-9F5065881F76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60356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EFEF0-25E5-4B98-962E-75DF15EED897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56545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286123-3C63-4EF2-B586-A4A350A3BBAD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807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7DF21-CECA-4D2E-A089-2D14B3B168F8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8135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545C3-A513-4958-8D80-B006EC4E9682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79195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3750E-02E2-4596-9F7C-0445E3FA2D92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28739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9DC4E-FD01-4A98-9D70-D1DE3C27D95F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1441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029D00-3862-448B-9FB5-3E7CB2351048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25787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78CDD-CA8E-4D6A-ABCF-F36BCB7C6F1F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12927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381000"/>
            <a:ext cx="27432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026400" cy="57150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85188C-6EDD-4795-9DE0-791AEAE96901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5369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371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3DF66B-75E7-4591-92C7-2EE4CCED1EDD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11204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DEA7A-9363-4CEA-926D-55195EDB56B9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820754-FEF7-4445-8B6E-63954E695E3B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88204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56E3F-BC19-4934-82B5-5599A0D461F3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F3525-B9D1-46C6-B785-6E74F449E05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17640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27FDD-8EAC-4692-A871-92E38A9C9C09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88B-84D5-4C13-80FC-E0E24FDBEB51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838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47" y="4406858"/>
            <a:ext cx="10362045" cy="1362828"/>
          </a:xfrm>
        </p:spPr>
        <p:txBody>
          <a:bodyPr anchor="t"/>
          <a:lstStyle>
            <a:lvl1pPr algn="l">
              <a:defRPr sz="409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4047" y="2905960"/>
            <a:ext cx="10362045" cy="1500898"/>
          </a:xfrm>
        </p:spPr>
        <p:txBody>
          <a:bodyPr anchor="b"/>
          <a:lstStyle>
            <a:lvl1pPr marL="0" indent="0">
              <a:buNone/>
              <a:defRPr sz="2046"/>
            </a:lvl1pPr>
            <a:lvl2pPr marL="467807" indent="0">
              <a:buNone/>
              <a:defRPr sz="1842"/>
            </a:lvl2pPr>
            <a:lvl3pPr marL="935614" indent="0">
              <a:buNone/>
              <a:defRPr sz="1637"/>
            </a:lvl3pPr>
            <a:lvl4pPr marL="1403421" indent="0">
              <a:buNone/>
              <a:defRPr sz="1432"/>
            </a:lvl4pPr>
            <a:lvl5pPr marL="1871228" indent="0">
              <a:buNone/>
              <a:defRPr sz="1432"/>
            </a:lvl5pPr>
            <a:lvl6pPr marL="2339035" indent="0">
              <a:buNone/>
              <a:defRPr sz="1432"/>
            </a:lvl6pPr>
            <a:lvl7pPr marL="2806842" indent="0">
              <a:buNone/>
              <a:defRPr sz="1432"/>
            </a:lvl7pPr>
            <a:lvl8pPr marL="3274649" indent="0">
              <a:buNone/>
              <a:defRPr sz="1432"/>
            </a:lvl8pPr>
            <a:lvl9pPr marL="3742456" indent="0">
              <a:buNone/>
              <a:defRPr sz="143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D92557-B547-49C4-9853-B688BBEF989D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14328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D0939-FD02-4CFC-AFD7-3073A43AC001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130A3C-000E-4786-A9C7-8BA7466FEC1C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04182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CF10D-E693-4599-A19D-540198010AC6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7F7C9-CEAE-42B4-922B-E4E51CAF6693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73429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046F2-9709-4470-A1C1-ED2F437F9ED5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E6D955-0240-4684-9584-DD339820352E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89187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FB75F2-11D8-4F69-9BF5-FF3BB4ED5D9B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BB7D3-B419-4DE9-8818-77FDC016722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68199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094539-787C-4DDD-BB15-98D51106B05B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05858C-1317-4111-AC1F-B27219188735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19912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936FC4-0F18-4283-B080-B443D072AC2D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60761-AED5-45DB-993D-6E4F39302D42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77255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B3FBAC-9DA9-4B5E-A9B9-BE630C5BFFA7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E012E-7E63-43C6-9B96-C10C11A99E4A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12211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CFF18B-7922-4D8B-BD7E-F07DF1DBA43F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69602C-9829-4A3C-8D9B-FB6E5007699D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53024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4" name="Group 2"/>
          <p:cNvGrpSpPr>
            <a:grpSpLocks/>
          </p:cNvGrpSpPr>
          <p:nvPr/>
        </p:nvGrpSpPr>
        <p:grpSpPr bwMode="auto">
          <a:xfrm>
            <a:off x="1" y="6350"/>
            <a:ext cx="12187767" cy="6851650"/>
            <a:chOff x="0" y="4"/>
            <a:chExt cx="5758" cy="4316"/>
          </a:xfrm>
        </p:grpSpPr>
        <p:grpSp>
          <p:nvGrpSpPr>
            <p:cNvPr id="100355" name="Group 3"/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00356" name="Freeform 4"/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>
                  <a:gd name="T0" fmla="*/ 0 w 5184"/>
                  <a:gd name="T1" fmla="*/ 3159 h 3159"/>
                  <a:gd name="T2" fmla="*/ 5184 w 5184"/>
                  <a:gd name="T3" fmla="*/ 3159 h 3159"/>
                  <a:gd name="T4" fmla="*/ 5184 w 5184"/>
                  <a:gd name="T5" fmla="*/ 0 h 3159"/>
                  <a:gd name="T6" fmla="*/ 0 w 5184"/>
                  <a:gd name="T7" fmla="*/ 0 h 3159"/>
                  <a:gd name="T8" fmla="*/ 0 w 5184"/>
                  <a:gd name="T9" fmla="*/ 3159 h 3159"/>
                  <a:gd name="T10" fmla="*/ 0 w 5184"/>
                  <a:gd name="T11" fmla="*/ 3159 h 3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100357" name="Freeform 5"/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>
                  <a:gd name="T0" fmla="*/ 0 w 556"/>
                  <a:gd name="T1" fmla="*/ 0 h 3159"/>
                  <a:gd name="T2" fmla="*/ 0 w 556"/>
                  <a:gd name="T3" fmla="*/ 3159 h 3159"/>
                  <a:gd name="T4" fmla="*/ 556 w 556"/>
                  <a:gd name="T5" fmla="*/ 3159 h 3159"/>
                  <a:gd name="T6" fmla="*/ 556 w 556"/>
                  <a:gd name="T7" fmla="*/ 0 h 3159"/>
                  <a:gd name="T8" fmla="*/ 0 w 556"/>
                  <a:gd name="T9" fmla="*/ 0 h 3159"/>
                  <a:gd name="T10" fmla="*/ 0 w 556"/>
                  <a:gd name="T11" fmla="*/ 0 h 3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</p:grpSp>
        <p:sp>
          <p:nvSpPr>
            <p:cNvPr id="100358" name="Freeform 6"/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>
                <a:gd name="T0" fmla="*/ 0 w 12"/>
                <a:gd name="T1" fmla="*/ 0 h 420"/>
                <a:gd name="T2" fmla="*/ 0 w 12"/>
                <a:gd name="T3" fmla="*/ 420 h 420"/>
                <a:gd name="T4" fmla="*/ 12 w 12"/>
                <a:gd name="T5" fmla="*/ 420 h 420"/>
                <a:gd name="T6" fmla="*/ 12 w 12"/>
                <a:gd name="T7" fmla="*/ 0 h 420"/>
                <a:gd name="T8" fmla="*/ 0 w 12"/>
                <a:gd name="T9" fmla="*/ 0 h 420"/>
                <a:gd name="T10" fmla="*/ 0 w 12"/>
                <a:gd name="T1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100359" name="Freeform 7"/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>
                <a:gd name="T0" fmla="*/ 251 w 251"/>
                <a:gd name="T1" fmla="*/ 0 h 12"/>
                <a:gd name="T2" fmla="*/ 0 w 251"/>
                <a:gd name="T3" fmla="*/ 0 h 12"/>
                <a:gd name="T4" fmla="*/ 0 w 251"/>
                <a:gd name="T5" fmla="*/ 12 h 12"/>
                <a:gd name="T6" fmla="*/ 251 w 251"/>
                <a:gd name="T7" fmla="*/ 12 h 12"/>
                <a:gd name="T8" fmla="*/ 251 w 251"/>
                <a:gd name="T9" fmla="*/ 0 h 12"/>
                <a:gd name="T10" fmla="*/ 251 w 25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100360" name="Freeform 8"/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>
                <a:gd name="T0" fmla="*/ 0 w 251"/>
                <a:gd name="T1" fmla="*/ 0 h 12"/>
                <a:gd name="T2" fmla="*/ 0 w 251"/>
                <a:gd name="T3" fmla="*/ 12 h 12"/>
                <a:gd name="T4" fmla="*/ 251 w 251"/>
                <a:gd name="T5" fmla="*/ 12 h 12"/>
                <a:gd name="T6" fmla="*/ 251 w 251"/>
                <a:gd name="T7" fmla="*/ 0 h 12"/>
                <a:gd name="T8" fmla="*/ 0 w 251"/>
                <a:gd name="T9" fmla="*/ 0 h 12"/>
                <a:gd name="T10" fmla="*/ 0 w 25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grpSp>
          <p:nvGrpSpPr>
            <p:cNvPr id="100361" name="Group 9"/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100362" name="Freeform 10"/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>
                  <a:gd name="T0" fmla="*/ 12 w 12"/>
                  <a:gd name="T1" fmla="*/ 0 h 695"/>
                  <a:gd name="T2" fmla="*/ 0 w 12"/>
                  <a:gd name="T3" fmla="*/ 0 h 695"/>
                  <a:gd name="T4" fmla="*/ 0 w 12"/>
                  <a:gd name="T5" fmla="*/ 695 h 695"/>
                  <a:gd name="T6" fmla="*/ 12 w 12"/>
                  <a:gd name="T7" fmla="*/ 695 h 695"/>
                  <a:gd name="T8" fmla="*/ 12 w 12"/>
                  <a:gd name="T9" fmla="*/ 0 h 695"/>
                  <a:gd name="T10" fmla="*/ 12 w 12"/>
                  <a:gd name="T11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100363" name="Freeform 11"/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>
                  <a:gd name="T0" fmla="*/ 0 w 12"/>
                  <a:gd name="T1" fmla="*/ 2697 h 2697"/>
                  <a:gd name="T2" fmla="*/ 12 w 12"/>
                  <a:gd name="T3" fmla="*/ 2697 h 2697"/>
                  <a:gd name="T4" fmla="*/ 12 w 12"/>
                  <a:gd name="T5" fmla="*/ 0 h 2697"/>
                  <a:gd name="T6" fmla="*/ 0 w 12"/>
                  <a:gd name="T7" fmla="*/ 0 h 2697"/>
                  <a:gd name="T8" fmla="*/ 0 w 12"/>
                  <a:gd name="T9" fmla="*/ 2697 h 2697"/>
                  <a:gd name="T10" fmla="*/ 0 w 12"/>
                  <a:gd name="T11" fmla="*/ 2697 h 2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100364" name="Freeform 12"/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>
                  <a:gd name="T0" fmla="*/ 4724 w 4724"/>
                  <a:gd name="T1" fmla="*/ 0 h 12"/>
                  <a:gd name="T2" fmla="*/ 0 w 4724"/>
                  <a:gd name="T3" fmla="*/ 0 h 12"/>
                  <a:gd name="T4" fmla="*/ 0 w 4724"/>
                  <a:gd name="T5" fmla="*/ 12 h 12"/>
                  <a:gd name="T6" fmla="*/ 4724 w 4724"/>
                  <a:gd name="T7" fmla="*/ 12 h 12"/>
                  <a:gd name="T8" fmla="*/ 4724 w 4724"/>
                  <a:gd name="T9" fmla="*/ 0 h 12"/>
                  <a:gd name="T10" fmla="*/ 4724 w 4724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100365" name="Freeform 13"/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>
                  <a:gd name="T0" fmla="*/ 0 w 12"/>
                  <a:gd name="T1" fmla="*/ 252 h 252"/>
                  <a:gd name="T2" fmla="*/ 12 w 12"/>
                  <a:gd name="T3" fmla="*/ 252 h 252"/>
                  <a:gd name="T4" fmla="*/ 12 w 12"/>
                  <a:gd name="T5" fmla="*/ 0 h 252"/>
                  <a:gd name="T6" fmla="*/ 0 w 12"/>
                  <a:gd name="T7" fmla="*/ 0 h 252"/>
                  <a:gd name="T8" fmla="*/ 0 w 12"/>
                  <a:gd name="T9" fmla="*/ 252 h 252"/>
                  <a:gd name="T10" fmla="*/ 0 w 12"/>
                  <a:gd name="T11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100366" name="Freeform 14"/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>
                  <a:gd name="T0" fmla="*/ 12 w 12"/>
                  <a:gd name="T1" fmla="*/ 0 h 252"/>
                  <a:gd name="T2" fmla="*/ 0 w 12"/>
                  <a:gd name="T3" fmla="*/ 0 h 252"/>
                  <a:gd name="T4" fmla="*/ 0 w 12"/>
                  <a:gd name="T5" fmla="*/ 252 h 252"/>
                  <a:gd name="T6" fmla="*/ 12 w 12"/>
                  <a:gd name="T7" fmla="*/ 252 h 252"/>
                  <a:gd name="T8" fmla="*/ 12 w 12"/>
                  <a:gd name="T9" fmla="*/ 0 h 252"/>
                  <a:gd name="T10" fmla="*/ 12 w 12"/>
                  <a:gd name="T11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100367" name="Freeform 15"/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>
                  <a:gd name="T0" fmla="*/ 0 w 418"/>
                  <a:gd name="T1" fmla="*/ 0 h 12"/>
                  <a:gd name="T2" fmla="*/ 0 w 418"/>
                  <a:gd name="T3" fmla="*/ 12 h 12"/>
                  <a:gd name="T4" fmla="*/ 418 w 418"/>
                  <a:gd name="T5" fmla="*/ 12 h 12"/>
                  <a:gd name="T6" fmla="*/ 418 w 418"/>
                  <a:gd name="T7" fmla="*/ 0 h 12"/>
                  <a:gd name="T8" fmla="*/ 0 w 418"/>
                  <a:gd name="T9" fmla="*/ 0 h 12"/>
                  <a:gd name="T10" fmla="*/ 0 w 4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</p:grpSp>
      </p:grpSp>
      <p:sp>
        <p:nvSpPr>
          <p:cNvPr id="100368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422400" y="1997076"/>
            <a:ext cx="9448800" cy="143192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100369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22400" y="3886200"/>
            <a:ext cx="8534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00370" name="Rectangle 18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00371" name="Rectangle 19"/>
          <p:cNvSpPr>
            <a:spLocks noGrp="1" noChangeArrowheads="1"/>
          </p:cNvSpPr>
          <p:nvPr>
            <p:ph type="ftr" sz="quarter" idx="3"/>
          </p:nvPr>
        </p:nvSpPr>
        <p:spPr>
          <a:xfrm>
            <a:off x="44704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00372" name="Rectangle 2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A50A16-B4D3-4504-A48E-E23F409FE3BF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79594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945C4-36A8-4731-94FE-6EB5990C8E8A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108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016" y="1981705"/>
            <a:ext cx="5089621" cy="4114476"/>
          </a:xfrm>
        </p:spPr>
        <p:txBody>
          <a:bodyPr/>
          <a:lstStyle>
            <a:lvl1pPr>
              <a:defRPr sz="2865"/>
            </a:lvl1pPr>
            <a:lvl2pPr>
              <a:defRPr sz="2456"/>
            </a:lvl2pPr>
            <a:lvl3pPr>
              <a:defRPr sz="2046"/>
            </a:lvl3pPr>
            <a:lvl4pPr>
              <a:defRPr sz="1842"/>
            </a:lvl4pPr>
            <a:lvl5pPr>
              <a:defRPr sz="1842"/>
            </a:lvl5pPr>
            <a:lvl6pPr>
              <a:defRPr sz="1842"/>
            </a:lvl6pPr>
            <a:lvl7pPr>
              <a:defRPr sz="1842"/>
            </a:lvl7pPr>
            <a:lvl8pPr>
              <a:defRPr sz="1842"/>
            </a:lvl8pPr>
            <a:lvl9pPr>
              <a:defRPr sz="184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364" y="1981705"/>
            <a:ext cx="5089622" cy="4114476"/>
          </a:xfrm>
        </p:spPr>
        <p:txBody>
          <a:bodyPr/>
          <a:lstStyle>
            <a:lvl1pPr>
              <a:defRPr sz="2865"/>
            </a:lvl1pPr>
            <a:lvl2pPr>
              <a:defRPr sz="2456"/>
            </a:lvl2pPr>
            <a:lvl3pPr>
              <a:defRPr sz="2046"/>
            </a:lvl3pPr>
            <a:lvl4pPr>
              <a:defRPr sz="1842"/>
            </a:lvl4pPr>
            <a:lvl5pPr>
              <a:defRPr sz="1842"/>
            </a:lvl5pPr>
            <a:lvl6pPr>
              <a:defRPr sz="1842"/>
            </a:lvl6pPr>
            <a:lvl7pPr>
              <a:defRPr sz="1842"/>
            </a:lvl7pPr>
            <a:lvl8pPr>
              <a:defRPr sz="1842"/>
            </a:lvl8pPr>
            <a:lvl9pPr>
              <a:defRPr sz="184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96C5A-03B6-4CEC-BC78-026C33426C71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32500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1A94-96E1-4643-A95E-9E9D314A06B8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49943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22400" y="1981200"/>
            <a:ext cx="49276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53200" y="1981200"/>
            <a:ext cx="49276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EC655F-2DCA-451E-9EAD-1FAC416F341B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83485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949BC-BF37-4FF3-8CB8-79F9961F7342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22681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9F298-5F06-4C31-9881-336FF01C0F59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7247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3CCBE4-D637-4ACD-9048-2B80CA5645FE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8540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4068E-F622-4A80-97A2-2822E8C21E9D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01499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A69E3-2749-4F4F-942E-2C34B4E572A6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72724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3F57E3-6B98-48AA-B13F-645D472DBF2F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78580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66200" y="304800"/>
            <a:ext cx="2514600" cy="5791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422400" y="304800"/>
            <a:ext cx="7340600" cy="57912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842548-B17A-4AEB-9274-8C5EF77E1E24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29951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22400" y="1981200"/>
            <a:ext cx="49276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53200" y="1981200"/>
            <a:ext cx="49276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422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84015-04EC-4342-B5AF-03E847706A74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937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86" y="274516"/>
            <a:ext cx="10972030" cy="114354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85" y="1535011"/>
            <a:ext cx="5385954" cy="639993"/>
          </a:xfrm>
        </p:spPr>
        <p:txBody>
          <a:bodyPr anchor="b"/>
          <a:lstStyle>
            <a:lvl1pPr marL="0" indent="0">
              <a:buNone/>
              <a:defRPr sz="2456" b="1"/>
            </a:lvl1pPr>
            <a:lvl2pPr marL="467807" indent="0">
              <a:buNone/>
              <a:defRPr sz="2046" b="1"/>
            </a:lvl2pPr>
            <a:lvl3pPr marL="935614" indent="0">
              <a:buNone/>
              <a:defRPr sz="1842" b="1"/>
            </a:lvl3pPr>
            <a:lvl4pPr marL="1403421" indent="0">
              <a:buNone/>
              <a:defRPr sz="1637" b="1"/>
            </a:lvl4pPr>
            <a:lvl5pPr marL="1871228" indent="0">
              <a:buNone/>
              <a:defRPr sz="1637" b="1"/>
            </a:lvl5pPr>
            <a:lvl6pPr marL="2339035" indent="0">
              <a:buNone/>
              <a:defRPr sz="1637" b="1"/>
            </a:lvl6pPr>
            <a:lvl7pPr marL="2806842" indent="0">
              <a:buNone/>
              <a:defRPr sz="1637" b="1"/>
            </a:lvl7pPr>
            <a:lvl8pPr marL="3274649" indent="0">
              <a:buNone/>
              <a:defRPr sz="1637" b="1"/>
            </a:lvl8pPr>
            <a:lvl9pPr marL="3742456" indent="0">
              <a:buNone/>
              <a:defRPr sz="163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85" y="2175003"/>
            <a:ext cx="5385954" cy="3950416"/>
          </a:xfrm>
        </p:spPr>
        <p:txBody>
          <a:bodyPr/>
          <a:lstStyle>
            <a:lvl1pPr>
              <a:defRPr sz="2456"/>
            </a:lvl1pPr>
            <a:lvl2pPr>
              <a:defRPr sz="2046"/>
            </a:lvl2pPr>
            <a:lvl3pPr>
              <a:defRPr sz="1842"/>
            </a:lvl3pPr>
            <a:lvl4pPr>
              <a:defRPr sz="1637"/>
            </a:lvl4pPr>
            <a:lvl5pPr>
              <a:defRPr sz="1637"/>
            </a:lvl5pPr>
            <a:lvl6pPr>
              <a:defRPr sz="1637"/>
            </a:lvl6pPr>
            <a:lvl7pPr>
              <a:defRPr sz="1637"/>
            </a:lvl7pPr>
            <a:lvl8pPr>
              <a:defRPr sz="1637"/>
            </a:lvl8pPr>
            <a:lvl9pPr>
              <a:defRPr sz="163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137" y="1535011"/>
            <a:ext cx="5387879" cy="639993"/>
          </a:xfrm>
        </p:spPr>
        <p:txBody>
          <a:bodyPr anchor="b"/>
          <a:lstStyle>
            <a:lvl1pPr marL="0" indent="0">
              <a:buNone/>
              <a:defRPr sz="2456" b="1"/>
            </a:lvl1pPr>
            <a:lvl2pPr marL="467807" indent="0">
              <a:buNone/>
              <a:defRPr sz="2046" b="1"/>
            </a:lvl2pPr>
            <a:lvl3pPr marL="935614" indent="0">
              <a:buNone/>
              <a:defRPr sz="1842" b="1"/>
            </a:lvl3pPr>
            <a:lvl4pPr marL="1403421" indent="0">
              <a:buNone/>
              <a:defRPr sz="1637" b="1"/>
            </a:lvl4pPr>
            <a:lvl5pPr marL="1871228" indent="0">
              <a:buNone/>
              <a:defRPr sz="1637" b="1"/>
            </a:lvl5pPr>
            <a:lvl6pPr marL="2339035" indent="0">
              <a:buNone/>
              <a:defRPr sz="1637" b="1"/>
            </a:lvl6pPr>
            <a:lvl7pPr marL="2806842" indent="0">
              <a:buNone/>
              <a:defRPr sz="1637" b="1"/>
            </a:lvl7pPr>
            <a:lvl8pPr marL="3274649" indent="0">
              <a:buNone/>
              <a:defRPr sz="1637" b="1"/>
            </a:lvl8pPr>
            <a:lvl9pPr marL="3742456" indent="0">
              <a:buNone/>
              <a:defRPr sz="163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137" y="2175003"/>
            <a:ext cx="5387879" cy="3950416"/>
          </a:xfrm>
        </p:spPr>
        <p:txBody>
          <a:bodyPr/>
          <a:lstStyle>
            <a:lvl1pPr>
              <a:defRPr sz="2456"/>
            </a:lvl1pPr>
            <a:lvl2pPr>
              <a:defRPr sz="2046"/>
            </a:lvl2pPr>
            <a:lvl3pPr>
              <a:defRPr sz="1842"/>
            </a:lvl3pPr>
            <a:lvl4pPr>
              <a:defRPr sz="1637"/>
            </a:lvl4pPr>
            <a:lvl5pPr>
              <a:defRPr sz="1637"/>
            </a:lvl5pPr>
            <a:lvl6pPr>
              <a:defRPr sz="1637"/>
            </a:lvl6pPr>
            <a:lvl7pPr>
              <a:defRPr sz="1637"/>
            </a:lvl7pPr>
            <a:lvl8pPr>
              <a:defRPr sz="1637"/>
            </a:lvl8pPr>
            <a:lvl9pPr>
              <a:defRPr sz="163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D6ECFC-9217-4E4C-A281-DAA121035299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42967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422400" y="1981200"/>
            <a:ext cx="49276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53200" y="1981200"/>
            <a:ext cx="49276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422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0F97E-5BE7-4432-AFE6-00489FDCA40F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08441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線上圖像版面配置區 2"/>
          <p:cNvSpPr>
            <a:spLocks noGrp="1"/>
          </p:cNvSpPr>
          <p:nvPr>
            <p:ph type="clipArt" sz="half" idx="1"/>
          </p:nvPr>
        </p:nvSpPr>
        <p:spPr>
          <a:xfrm>
            <a:off x="1422400" y="1981200"/>
            <a:ext cx="4927600" cy="41148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53200" y="1981200"/>
            <a:ext cx="49276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422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17E8C-459F-448B-89AB-8D873F0FFFED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33284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標題，兩項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422400" y="1981200"/>
            <a:ext cx="4927600" cy="1981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1422400" y="4114800"/>
            <a:ext cx="4927600" cy="1981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3"/>
          </p:nvPr>
        </p:nvSpPr>
        <p:spPr>
          <a:xfrm>
            <a:off x="6553200" y="1981200"/>
            <a:ext cx="49276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1422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89007B-8457-43DE-8AA1-2E243CFB9478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382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DD2D2C-919B-465C-92F8-7FFAB0901882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092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95F5AA-205E-4A99-B5CA-BDC264102A98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03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A963C7-53F0-433F-A042-85C690A21FBB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75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86" y="272891"/>
            <a:ext cx="4010121" cy="1161410"/>
          </a:xfrm>
        </p:spPr>
        <p:txBody>
          <a:bodyPr anchor="b"/>
          <a:lstStyle>
            <a:lvl1pPr algn="l">
              <a:defRPr sz="204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350" y="272891"/>
            <a:ext cx="6815667" cy="5852529"/>
          </a:xfrm>
        </p:spPr>
        <p:txBody>
          <a:bodyPr/>
          <a:lstStyle>
            <a:lvl1pPr>
              <a:defRPr sz="3274"/>
            </a:lvl1pPr>
            <a:lvl2pPr>
              <a:defRPr sz="2865"/>
            </a:lvl2pPr>
            <a:lvl3pPr>
              <a:defRPr sz="2456"/>
            </a:lvl3pPr>
            <a:lvl4pPr>
              <a:defRPr sz="2046"/>
            </a:lvl4pPr>
            <a:lvl5pPr>
              <a:defRPr sz="2046"/>
            </a:lvl5pPr>
            <a:lvl6pPr>
              <a:defRPr sz="2046"/>
            </a:lvl6pPr>
            <a:lvl7pPr>
              <a:defRPr sz="2046"/>
            </a:lvl7pPr>
            <a:lvl8pPr>
              <a:defRPr sz="2046"/>
            </a:lvl8pPr>
            <a:lvl9pPr>
              <a:defRPr sz="204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86" y="1434300"/>
            <a:ext cx="4010121" cy="4691119"/>
          </a:xfrm>
        </p:spPr>
        <p:txBody>
          <a:bodyPr/>
          <a:lstStyle>
            <a:lvl1pPr marL="0" indent="0">
              <a:buNone/>
              <a:defRPr sz="1432"/>
            </a:lvl1pPr>
            <a:lvl2pPr marL="467807" indent="0">
              <a:buNone/>
              <a:defRPr sz="1228"/>
            </a:lvl2pPr>
            <a:lvl3pPr marL="935614" indent="0">
              <a:buNone/>
              <a:defRPr sz="1023"/>
            </a:lvl3pPr>
            <a:lvl4pPr marL="1403421" indent="0">
              <a:buNone/>
              <a:defRPr sz="921"/>
            </a:lvl4pPr>
            <a:lvl5pPr marL="1871228" indent="0">
              <a:buNone/>
              <a:defRPr sz="921"/>
            </a:lvl5pPr>
            <a:lvl6pPr marL="2339035" indent="0">
              <a:buNone/>
              <a:defRPr sz="921"/>
            </a:lvl6pPr>
            <a:lvl7pPr marL="2806842" indent="0">
              <a:buNone/>
              <a:defRPr sz="921"/>
            </a:lvl7pPr>
            <a:lvl8pPr marL="3274649" indent="0">
              <a:buNone/>
              <a:defRPr sz="921"/>
            </a:lvl8pPr>
            <a:lvl9pPr marL="3742456" indent="0">
              <a:buNone/>
              <a:defRPr sz="92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4C02D8-FBE0-4610-9B7A-49558A99D18A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54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910" y="4799951"/>
            <a:ext cx="7315970" cy="566897"/>
          </a:xfrm>
        </p:spPr>
        <p:txBody>
          <a:bodyPr anchor="b"/>
          <a:lstStyle>
            <a:lvl1pPr algn="l">
              <a:defRPr sz="204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910" y="612380"/>
            <a:ext cx="7315970" cy="4114475"/>
          </a:xfrm>
        </p:spPr>
        <p:txBody>
          <a:bodyPr/>
          <a:lstStyle>
            <a:lvl1pPr marL="0" indent="0">
              <a:buNone/>
              <a:defRPr sz="3274"/>
            </a:lvl1pPr>
            <a:lvl2pPr marL="467807" indent="0">
              <a:buNone/>
              <a:defRPr sz="2865"/>
            </a:lvl2pPr>
            <a:lvl3pPr marL="935614" indent="0">
              <a:buNone/>
              <a:defRPr sz="2456"/>
            </a:lvl3pPr>
            <a:lvl4pPr marL="1403421" indent="0">
              <a:buNone/>
              <a:defRPr sz="2046"/>
            </a:lvl4pPr>
            <a:lvl5pPr marL="1871228" indent="0">
              <a:buNone/>
              <a:defRPr sz="2046"/>
            </a:lvl5pPr>
            <a:lvl6pPr marL="2339035" indent="0">
              <a:buNone/>
              <a:defRPr sz="2046"/>
            </a:lvl6pPr>
            <a:lvl7pPr marL="2806842" indent="0">
              <a:buNone/>
              <a:defRPr sz="2046"/>
            </a:lvl7pPr>
            <a:lvl8pPr marL="3274649" indent="0">
              <a:buNone/>
              <a:defRPr sz="2046"/>
            </a:lvl8pPr>
            <a:lvl9pPr marL="3742456" indent="0">
              <a:buNone/>
              <a:defRPr sz="2046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910" y="5366848"/>
            <a:ext cx="7315970" cy="805677"/>
          </a:xfrm>
        </p:spPr>
        <p:txBody>
          <a:bodyPr/>
          <a:lstStyle>
            <a:lvl1pPr marL="0" indent="0">
              <a:buNone/>
              <a:defRPr sz="1432"/>
            </a:lvl1pPr>
            <a:lvl2pPr marL="467807" indent="0">
              <a:buNone/>
              <a:defRPr sz="1228"/>
            </a:lvl2pPr>
            <a:lvl3pPr marL="935614" indent="0">
              <a:buNone/>
              <a:defRPr sz="1023"/>
            </a:lvl3pPr>
            <a:lvl4pPr marL="1403421" indent="0">
              <a:buNone/>
              <a:defRPr sz="921"/>
            </a:lvl4pPr>
            <a:lvl5pPr marL="1871228" indent="0">
              <a:buNone/>
              <a:defRPr sz="921"/>
            </a:lvl5pPr>
            <a:lvl6pPr marL="2339035" indent="0">
              <a:buNone/>
              <a:defRPr sz="921"/>
            </a:lvl6pPr>
            <a:lvl7pPr marL="2806842" indent="0">
              <a:buNone/>
              <a:defRPr sz="921"/>
            </a:lvl7pPr>
            <a:lvl8pPr marL="3274649" indent="0">
              <a:buNone/>
              <a:defRPr sz="921"/>
            </a:lvl8pPr>
            <a:lvl9pPr marL="3742456" indent="0">
              <a:buNone/>
              <a:defRPr sz="92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D0FCD-60DE-440F-A178-D550B9D7C2C8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382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47EEEF-1AB1-48A2-BCB0-DBCEE224E621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498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7956" y="609132"/>
            <a:ext cx="2590030" cy="5487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016" y="609132"/>
            <a:ext cx="7589212" cy="5487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DC9C5-10C3-49A8-AE95-0998A9E31BC9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0291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016" y="609131"/>
            <a:ext cx="10363970" cy="11435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14016" y="1981705"/>
            <a:ext cx="10363970" cy="4114476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9653FE-7EE9-44B0-85A5-D08ACA07FC8A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2532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016" y="609131"/>
            <a:ext cx="10363970" cy="11435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016" y="1981705"/>
            <a:ext cx="10363970" cy="4114476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231C7-B028-4BCD-A77F-8D49FF4F26FB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7701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BB4DC3-5D7F-444E-9189-78FB489CE98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670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3770AA-9246-40E5-8D69-4B60305D2301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839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CD6AF3-694F-4E43-B3EB-EC25436DACA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536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4E3EB1-5621-429B-8CA1-BDE1ABED3F91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8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675A86-2934-4EF2-AF06-0DDE528B9C2D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5214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7CD092-6093-465B-9871-18F0F5F104D9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6754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F61973-6F97-4D12-A56A-8DFAC19D891A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222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4BC575-2034-4DEF-866C-4929B1BD6D0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1852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E82AF9-15E2-4D1D-9277-5E44328C56B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7861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46D7FC-A24E-4689-A4B4-7141D9BDE1B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3133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8FB85-DF65-4DD6-B097-2EE544705D7E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3533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7997C-783A-4B2D-AC98-487E06D3FA15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6507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C67D64-CA61-4CF7-B916-BD143D48252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5589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940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55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E34BA4-7350-44F2-8A8F-1B7DAFEA4291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5323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9307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315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6836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3609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8765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6314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1747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20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7069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11122-8C7F-4AE8-A794-0EF81405269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394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BEA603-87FA-4C38-A7AE-A7355569188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8814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BE98DB-53BC-4C0A-9269-46E311BC0C5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974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AC247-FAA0-45D3-9999-9AC3ACEDA98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2844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23B618-2805-4E57-87DF-8A15C0852F4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5402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1F0B54-B9FE-415C-99EF-E09B5053961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5824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755BA-6D4B-4F9E-B567-BEF2133D842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242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B3D672-3AED-439C-931C-BB0A041C81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738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2B2C7-FCCE-4F35-8706-760C1754137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0778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98FCB-0810-46C6-90DB-D5AB1242074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0354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75040-075F-40E8-8A7F-CEF4D8D4BA4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5834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39E3D-75F8-4587-A95B-F7864FCCE62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85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E82451-76C1-4DDA-AECB-E00AA3CA45A5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1040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7CD572-D76B-43F2-BA1B-1CCF7385A83E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7268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D2ACE-11EA-4431-8C88-5C140E36919E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2351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615" y="1709739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615" y="4589464"/>
            <a:ext cx="10515601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D12806-2688-454F-B58D-85CCBB41EED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9994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1" y="1981200"/>
            <a:ext cx="5091289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86312" y="1981200"/>
            <a:ext cx="5091289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80EBC-6A46-48A5-8D55-6309ED51912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9750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141" y="365126"/>
            <a:ext cx="1051560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141" y="1681163"/>
            <a:ext cx="515902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141" y="2505075"/>
            <a:ext cx="5159022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142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142" y="2505075"/>
            <a:ext cx="518160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C8D26-B422-4321-85E6-791223228415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2572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5B3AC9-9FEC-4574-B83D-96001F892A86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078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3D3475-59D7-444B-A365-937623B4AAE9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8505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141" y="457200"/>
            <a:ext cx="393229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482" y="987426"/>
            <a:ext cx="617125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141" y="2057400"/>
            <a:ext cx="393229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D573D8-D4C9-4E25-874D-D76ACD1FD21B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341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141" y="457200"/>
            <a:ext cx="393229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482" y="987426"/>
            <a:ext cx="6171259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141" y="2057400"/>
            <a:ext cx="393229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38D49-A1C1-414F-8BC4-FE35A05CED05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3075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4E720-2A91-4C68-AA5D-0ED34C889DB5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08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E9DDED-F0B6-4F9D-8A25-612E4213A84E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3885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1" y="609600"/>
            <a:ext cx="2590799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1" y="609600"/>
            <a:ext cx="7591778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582F7-F9AD-45DF-9DD7-EED983A10EC6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7131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F401D-8349-4192-B7BD-D34B107BDB41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6162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914401" y="1981200"/>
            <a:ext cx="5091289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86312" y="1981200"/>
            <a:ext cx="5091289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B73C2E-2A9A-481F-BE96-B88ADA60ABCF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4963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AC73AF-D929-4A13-9B2D-3C12C6F6E146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621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914401" y="1981200"/>
            <a:ext cx="5091289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線上圖像版面配置區 3"/>
          <p:cNvSpPr>
            <a:spLocks noGrp="1"/>
          </p:cNvSpPr>
          <p:nvPr>
            <p:ph type="clipArt" sz="half" idx="2"/>
          </p:nvPr>
        </p:nvSpPr>
        <p:spPr>
          <a:xfrm>
            <a:off x="6186312" y="1981200"/>
            <a:ext cx="5091289" cy="4114800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F01467-E3A9-4FCC-8996-2AC8738A7B2B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5809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609600" y="2363788"/>
            <a:ext cx="10871200" cy="1600200"/>
            <a:chOff x="288" y="1489"/>
            <a:chExt cx="5136" cy="1008"/>
          </a:xfrm>
        </p:grpSpPr>
        <p:sp>
          <p:nvSpPr>
            <p:cNvPr id="5" name="Arc 3"/>
            <p:cNvSpPr>
              <a:spLocks/>
            </p:cNvSpPr>
            <p:nvPr/>
          </p:nvSpPr>
          <p:spPr bwMode="invGray">
            <a:xfrm>
              <a:off x="3595" y="1489"/>
              <a:ext cx="1829" cy="1008"/>
            </a:xfrm>
            <a:custGeom>
              <a:avLst/>
              <a:gdLst>
                <a:gd name="T0" fmla="*/ 0 w 21912"/>
                <a:gd name="T1" fmla="*/ 0 h 43200"/>
                <a:gd name="T2" fmla="*/ 0 w 21912"/>
                <a:gd name="T3" fmla="*/ 1 h 43200"/>
                <a:gd name="T4" fmla="*/ 0 w 21912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912" h="43200" fill="none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</a:path>
                <a:path w="21912" h="43200" stroke="0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  <a:lnTo>
                    <a:pt x="312" y="21600"/>
                  </a:lnTo>
                  <a:lnTo>
                    <a:pt x="3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6633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invGray">
            <a:xfrm>
              <a:off x="3548" y="1593"/>
              <a:ext cx="1831" cy="800"/>
            </a:xfrm>
            <a:custGeom>
              <a:avLst/>
              <a:gdLst>
                <a:gd name="T0" fmla="*/ 0 w 21924"/>
                <a:gd name="T1" fmla="*/ 0 h 43200"/>
                <a:gd name="T2" fmla="*/ 0 w 21924"/>
                <a:gd name="T3" fmla="*/ 0 h 43200"/>
                <a:gd name="T4" fmla="*/ 0 w 21924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924" h="43200" fill="none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</a:path>
                <a:path w="21924" h="43200" stroke="0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  <a:lnTo>
                    <a:pt x="324" y="21600"/>
                  </a:lnTo>
                  <a:lnTo>
                    <a:pt x="3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8944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Arc 5"/>
            <p:cNvSpPr>
              <a:spLocks/>
            </p:cNvSpPr>
            <p:nvPr/>
          </p:nvSpPr>
          <p:spPr bwMode="invGray">
            <a:xfrm>
              <a:off x="3521" y="1732"/>
              <a:ext cx="1830" cy="522"/>
            </a:xfrm>
            <a:custGeom>
              <a:avLst/>
              <a:gdLst>
                <a:gd name="T0" fmla="*/ 0 w 21925"/>
                <a:gd name="T1" fmla="*/ 0 h 43200"/>
                <a:gd name="T2" fmla="*/ 0 w 21925"/>
                <a:gd name="T3" fmla="*/ 0 h 43200"/>
                <a:gd name="T4" fmla="*/ 0 w 219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925" h="43200" fill="none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</a:path>
                <a:path w="21925" h="43200" stroke="0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  <a:lnTo>
                    <a:pt x="325" y="21600"/>
                  </a:lnTo>
                  <a:lnTo>
                    <a:pt x="313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B75B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invGray">
            <a:xfrm>
              <a:off x="288" y="1940"/>
              <a:ext cx="4988" cy="104"/>
            </a:xfrm>
            <a:prstGeom prst="roundRect">
              <a:avLst>
                <a:gd name="adj" fmla="val 49995"/>
              </a:avLst>
            </a:prstGeom>
            <a:gradFill rotWithShape="0"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1207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447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TW" noProof="0" smtClean="0"/>
              <a:t>Click to edit Master title style</a:t>
            </a:r>
          </a:p>
        </p:txBody>
      </p:sp>
      <p:sp>
        <p:nvSpPr>
          <p:cNvPr id="51208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7338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3C8321-FEC2-4A8D-AD0B-0072FEB1B076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5531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865E32-4876-4572-98A8-B3D29AE06211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750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BC72A-A360-45E3-AA83-56506A697F09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5681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2057400"/>
            <a:ext cx="508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2057400"/>
            <a:ext cx="508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F2F709-BC59-4D01-93E7-EC3FD062430D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2585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368DF-1EDE-4DB3-BB13-F8CECC0F6D2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8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799387-B5D8-4F25-807A-2CA233E04C76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727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B7C933-6075-4870-B88B-DFCD94FC9D55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4887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23B8B5-C5E4-47C3-B9A9-98DBD862D82E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2416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92DB89-2385-4D21-96B9-16FB2D6EB2D0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14069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41BEA7-9702-4E5B-9FC9-A87FA10363E9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75761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D265B-2192-4DD9-935D-8860536DED27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841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381000"/>
            <a:ext cx="2590800" cy="5791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7569200" cy="5791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3F159-4D86-4DB4-9BC4-E92CF9CC90C2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3004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3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914400" y="2057400"/>
            <a:ext cx="508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2057400"/>
            <a:ext cx="508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BF9A4D-165E-4A01-85DF-DFF341867E59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023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3FDCB-655B-4DD3-89C7-0C0DC003E83C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957D17-448F-4680-87E1-542D90F7EC4C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9059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B56CD7-489B-4699-8D94-CD637971F5D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1100A-0D25-4F80-963D-2DC2B2BBC1A1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3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7EB111-F84C-425B-B146-9224D875F12A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83DD78-86B2-44A4-8322-3CBA5FF730BB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5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6074FD-938D-4F33-9E29-D0865823E32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8109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CFF3B3-F78D-49FE-8CAD-08DFB8EC153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94957B-9A07-452F-8E82-7843A32A3891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51371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D3F1E6-3579-4AD7-B797-2438A2D61DB7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0A7468-7CBD-4F87-952A-A0A223E886CB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5958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31D7B-F488-4C09-BB0B-383629D233B1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8FF05-A3EC-45F5-A1C9-E997AD002C70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0806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C9BF8-005B-4945-8FA2-0FA725E2EAC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0CD92-6FAB-4703-9EDA-E6BC0FD5517C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06601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02C67-7CF5-43F8-B166-C8CCCE232F54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27FC72-73B1-4E99-91D9-04AA524E59FD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34340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5E2D3-A2C6-4724-A8A8-876CC0F39980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CC37B1-C546-4AB5-BE4A-AAD61714C1E1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455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EE806-1B24-40E1-8487-41CACA834AF4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4AFDF8-D0E6-45AC-8118-453B0F20E1D7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038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DECC-F42D-432B-9A3A-91C4ED3365D0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0C6E8-A6B3-43F5-9862-E9FF39245A85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215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67" y="228601"/>
            <a:ext cx="1134745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02167" y="1676400"/>
            <a:ext cx="11387667" cy="21351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02167" y="3963989"/>
            <a:ext cx="11387667" cy="2135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06400" y="6245225"/>
            <a:ext cx="30480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30480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F9180E-DAF6-4F4D-BF16-2880C3757BC0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26291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25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image" Target="../media/image2.jpe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9.xml"/><Relationship Id="rId16" Type="http://schemas.openxmlformats.org/officeDocument/2006/relationships/theme" Target="../theme/theme16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anose="02020500000000000000" pitchFamily="18" charset="-12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anose="02020500000000000000" pitchFamily="18" charset="-12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anose="02020500000000000000" pitchFamily="18" charset="-12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CB71CA-FFC3-4C6B-9567-7C2BEE3758B8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52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CEB85-3C9F-4FAC-BDC0-DD030DFAA381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5B054-87B8-4392-BDF9-182A9B91DA0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62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"/>
            <a:ext cx="12192000" cy="6918325"/>
            <a:chOff x="0" y="0"/>
            <a:chExt cx="5760" cy="4358"/>
          </a:xfrm>
        </p:grpSpPr>
        <p:sp>
          <p:nvSpPr>
            <p:cNvPr id="81923" name="Rectangle 3"/>
            <p:cNvSpPr>
              <a:spLocks noChangeArrowheads="1"/>
            </p:cNvSpPr>
            <p:nvPr/>
          </p:nvSpPr>
          <p:spPr bwMode="invGray">
            <a:xfrm>
              <a:off x="5533" y="280"/>
              <a:ext cx="227" cy="198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hlink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81924" name="Freeform 4"/>
            <p:cNvSpPr>
              <a:spLocks/>
            </p:cNvSpPr>
            <p:nvPr/>
          </p:nvSpPr>
          <p:spPr bwMode="invGray">
            <a:xfrm>
              <a:off x="0" y="0"/>
              <a:ext cx="5760" cy="1344"/>
            </a:xfrm>
            <a:custGeom>
              <a:avLst/>
              <a:gdLst>
                <a:gd name="T0" fmla="*/ 0 w 5760"/>
                <a:gd name="T1" fmla="*/ 0 h 1104"/>
                <a:gd name="T2" fmla="*/ 5760 w 5760"/>
                <a:gd name="T3" fmla="*/ 0 h 1104"/>
                <a:gd name="T4" fmla="*/ 5760 w 5760"/>
                <a:gd name="T5" fmla="*/ 720 h 1104"/>
                <a:gd name="T6" fmla="*/ 3600 w 5760"/>
                <a:gd name="T7" fmla="*/ 624 h 1104"/>
                <a:gd name="T8" fmla="*/ 0 w 5760"/>
                <a:gd name="T9" fmla="*/ 1000 h 1104"/>
                <a:gd name="T10" fmla="*/ 0 w 5760"/>
                <a:gd name="T11" fmla="*/ 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60" h="1104">
                  <a:moveTo>
                    <a:pt x="0" y="0"/>
                  </a:moveTo>
                  <a:lnTo>
                    <a:pt x="5760" y="0"/>
                  </a:lnTo>
                  <a:lnTo>
                    <a:pt x="5760" y="720"/>
                  </a:lnTo>
                  <a:cubicBezTo>
                    <a:pt x="5400" y="824"/>
                    <a:pt x="4560" y="577"/>
                    <a:pt x="3600" y="624"/>
                  </a:cubicBezTo>
                  <a:cubicBezTo>
                    <a:pt x="2640" y="671"/>
                    <a:pt x="600" y="1104"/>
                    <a:pt x="0" y="100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81925" name="Freeform 5"/>
            <p:cNvSpPr>
              <a:spLocks/>
            </p:cNvSpPr>
            <p:nvPr/>
          </p:nvSpPr>
          <p:spPr bwMode="invGray">
            <a:xfrm>
              <a:off x="0" y="733"/>
              <a:ext cx="5760" cy="3587"/>
            </a:xfrm>
            <a:custGeom>
              <a:avLst/>
              <a:gdLst>
                <a:gd name="T0" fmla="*/ 0 w 5760"/>
                <a:gd name="T1" fmla="*/ 582 h 3587"/>
                <a:gd name="T2" fmla="*/ 2640 w 5760"/>
                <a:gd name="T3" fmla="*/ 267 h 3587"/>
                <a:gd name="T4" fmla="*/ 3373 w 5760"/>
                <a:gd name="T5" fmla="*/ 160 h 3587"/>
                <a:gd name="T6" fmla="*/ 5760 w 5760"/>
                <a:gd name="T7" fmla="*/ 358 h 3587"/>
                <a:gd name="T8" fmla="*/ 5760 w 5760"/>
                <a:gd name="T9" fmla="*/ 3587 h 3587"/>
                <a:gd name="T10" fmla="*/ 0 w 5760"/>
                <a:gd name="T11" fmla="*/ 3587 h 3587"/>
                <a:gd name="T12" fmla="*/ 0 w 5760"/>
                <a:gd name="T13" fmla="*/ 582 h 3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60" h="3587">
                  <a:moveTo>
                    <a:pt x="0" y="582"/>
                  </a:moveTo>
                  <a:cubicBezTo>
                    <a:pt x="1027" y="680"/>
                    <a:pt x="1960" y="387"/>
                    <a:pt x="2640" y="267"/>
                  </a:cubicBezTo>
                  <a:cubicBezTo>
                    <a:pt x="2640" y="267"/>
                    <a:pt x="3268" y="180"/>
                    <a:pt x="3373" y="160"/>
                  </a:cubicBezTo>
                  <a:cubicBezTo>
                    <a:pt x="4120" y="0"/>
                    <a:pt x="5280" y="358"/>
                    <a:pt x="5760" y="358"/>
                  </a:cubicBezTo>
                  <a:lnTo>
                    <a:pt x="5760" y="3587"/>
                  </a:lnTo>
                  <a:lnTo>
                    <a:pt x="0" y="3587"/>
                  </a:lnTo>
                  <a:cubicBezTo>
                    <a:pt x="0" y="3587"/>
                    <a:pt x="0" y="582"/>
                    <a:pt x="0" y="582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81926" name="Freeform 6"/>
            <p:cNvSpPr>
              <a:spLocks/>
            </p:cNvSpPr>
            <p:nvPr/>
          </p:nvSpPr>
          <p:spPr bwMode="invGray">
            <a:xfrm>
              <a:off x="0" y="184"/>
              <a:ext cx="5760" cy="538"/>
            </a:xfrm>
            <a:custGeom>
              <a:avLst/>
              <a:gdLst>
                <a:gd name="T0" fmla="*/ 0 w 5760"/>
                <a:gd name="T1" fmla="*/ 163 h 538"/>
                <a:gd name="T2" fmla="*/ 0 w 5760"/>
                <a:gd name="T3" fmla="*/ 403 h 538"/>
                <a:gd name="T4" fmla="*/ 1773 w 5760"/>
                <a:gd name="T5" fmla="*/ 443 h 538"/>
                <a:gd name="T6" fmla="*/ 4573 w 5760"/>
                <a:gd name="T7" fmla="*/ 176 h 538"/>
                <a:gd name="T8" fmla="*/ 5760 w 5760"/>
                <a:gd name="T9" fmla="*/ 536 h 538"/>
                <a:gd name="T10" fmla="*/ 5760 w 5760"/>
                <a:gd name="T11" fmla="*/ 163 h 538"/>
                <a:gd name="T12" fmla="*/ 4560 w 5760"/>
                <a:gd name="T13" fmla="*/ 29 h 538"/>
                <a:gd name="T14" fmla="*/ 1987 w 5760"/>
                <a:gd name="T15" fmla="*/ 336 h 538"/>
                <a:gd name="T16" fmla="*/ 0 w 5760"/>
                <a:gd name="T17" fmla="*/ 163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0" h="538">
                  <a:moveTo>
                    <a:pt x="0" y="163"/>
                  </a:moveTo>
                  <a:lnTo>
                    <a:pt x="0" y="403"/>
                  </a:lnTo>
                  <a:cubicBezTo>
                    <a:pt x="295" y="450"/>
                    <a:pt x="1011" y="481"/>
                    <a:pt x="1773" y="443"/>
                  </a:cubicBezTo>
                  <a:cubicBezTo>
                    <a:pt x="2535" y="405"/>
                    <a:pt x="3909" y="161"/>
                    <a:pt x="4573" y="176"/>
                  </a:cubicBezTo>
                  <a:cubicBezTo>
                    <a:pt x="5237" y="191"/>
                    <a:pt x="5562" y="538"/>
                    <a:pt x="5760" y="536"/>
                  </a:cubicBezTo>
                  <a:lnTo>
                    <a:pt x="5760" y="163"/>
                  </a:lnTo>
                  <a:cubicBezTo>
                    <a:pt x="5560" y="79"/>
                    <a:pt x="5189" y="0"/>
                    <a:pt x="4560" y="29"/>
                  </a:cubicBezTo>
                  <a:cubicBezTo>
                    <a:pt x="3931" y="58"/>
                    <a:pt x="2747" y="314"/>
                    <a:pt x="1987" y="336"/>
                  </a:cubicBezTo>
                  <a:cubicBezTo>
                    <a:pt x="1227" y="358"/>
                    <a:pt x="414" y="199"/>
                    <a:pt x="0" y="163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81927" name="Freeform 7"/>
            <p:cNvSpPr>
              <a:spLocks/>
            </p:cNvSpPr>
            <p:nvPr/>
          </p:nvSpPr>
          <p:spPr bwMode="invGray">
            <a:xfrm>
              <a:off x="0" y="1515"/>
              <a:ext cx="5760" cy="674"/>
            </a:xfrm>
            <a:custGeom>
              <a:avLst/>
              <a:gdLst>
                <a:gd name="T0" fmla="*/ 0 w 5760"/>
                <a:gd name="T1" fmla="*/ 246 h 674"/>
                <a:gd name="T2" fmla="*/ 0 w 5760"/>
                <a:gd name="T3" fmla="*/ 406 h 674"/>
                <a:gd name="T4" fmla="*/ 1280 w 5760"/>
                <a:gd name="T5" fmla="*/ 645 h 674"/>
                <a:gd name="T6" fmla="*/ 1627 w 5760"/>
                <a:gd name="T7" fmla="*/ 580 h 674"/>
                <a:gd name="T8" fmla="*/ 4493 w 5760"/>
                <a:gd name="T9" fmla="*/ 113 h 674"/>
                <a:gd name="T10" fmla="*/ 5760 w 5760"/>
                <a:gd name="T11" fmla="*/ 606 h 674"/>
                <a:gd name="T12" fmla="*/ 5760 w 5760"/>
                <a:gd name="T13" fmla="*/ 233 h 674"/>
                <a:gd name="T14" fmla="*/ 4040 w 5760"/>
                <a:gd name="T15" fmla="*/ 33 h 674"/>
                <a:gd name="T16" fmla="*/ 1093 w 5760"/>
                <a:gd name="T17" fmla="*/ 433 h 674"/>
                <a:gd name="T18" fmla="*/ 0 w 5760"/>
                <a:gd name="T19" fmla="*/ 2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60" h="674">
                  <a:moveTo>
                    <a:pt x="0" y="246"/>
                  </a:moveTo>
                  <a:lnTo>
                    <a:pt x="0" y="406"/>
                  </a:lnTo>
                  <a:cubicBezTo>
                    <a:pt x="213" y="463"/>
                    <a:pt x="1009" y="616"/>
                    <a:pt x="1280" y="645"/>
                  </a:cubicBezTo>
                  <a:cubicBezTo>
                    <a:pt x="1551" y="674"/>
                    <a:pt x="1092" y="669"/>
                    <a:pt x="1627" y="580"/>
                  </a:cubicBezTo>
                  <a:cubicBezTo>
                    <a:pt x="2162" y="491"/>
                    <a:pt x="3804" y="109"/>
                    <a:pt x="4493" y="113"/>
                  </a:cubicBezTo>
                  <a:cubicBezTo>
                    <a:pt x="5182" y="117"/>
                    <a:pt x="5549" y="586"/>
                    <a:pt x="5760" y="606"/>
                  </a:cubicBezTo>
                  <a:lnTo>
                    <a:pt x="5760" y="233"/>
                  </a:lnTo>
                  <a:cubicBezTo>
                    <a:pt x="5471" y="158"/>
                    <a:pt x="4818" y="0"/>
                    <a:pt x="4040" y="33"/>
                  </a:cubicBezTo>
                  <a:cubicBezTo>
                    <a:pt x="3262" y="66"/>
                    <a:pt x="1766" y="398"/>
                    <a:pt x="1093" y="433"/>
                  </a:cubicBezTo>
                  <a:cubicBezTo>
                    <a:pt x="420" y="468"/>
                    <a:pt x="228" y="285"/>
                    <a:pt x="0" y="24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81928" name="Freeform 8"/>
            <p:cNvSpPr>
              <a:spLocks/>
            </p:cNvSpPr>
            <p:nvPr/>
          </p:nvSpPr>
          <p:spPr bwMode="invGray">
            <a:xfrm>
              <a:off x="1560" y="959"/>
              <a:ext cx="4200" cy="3361"/>
            </a:xfrm>
            <a:custGeom>
              <a:avLst/>
              <a:gdLst>
                <a:gd name="T0" fmla="*/ 0 w 4200"/>
                <a:gd name="T1" fmla="*/ 3361 h 3361"/>
                <a:gd name="T2" fmla="*/ 1054 w 4200"/>
                <a:gd name="T3" fmla="*/ 295 h 3361"/>
                <a:gd name="T4" fmla="*/ 4200 w 4200"/>
                <a:gd name="T5" fmla="*/ 1588 h 3361"/>
                <a:gd name="T6" fmla="*/ 4200 w 4200"/>
                <a:gd name="T7" fmla="*/ 2028 h 3361"/>
                <a:gd name="T8" fmla="*/ 1200 w 4200"/>
                <a:gd name="T9" fmla="*/ 442 h 3361"/>
                <a:gd name="T10" fmla="*/ 347 w 4200"/>
                <a:gd name="T11" fmla="*/ 3361 h 3361"/>
                <a:gd name="T12" fmla="*/ 0 w 4200"/>
                <a:gd name="T13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00" h="3361">
                  <a:moveTo>
                    <a:pt x="0" y="3361"/>
                  </a:moveTo>
                  <a:cubicBezTo>
                    <a:pt x="118" y="2850"/>
                    <a:pt x="354" y="590"/>
                    <a:pt x="1054" y="295"/>
                  </a:cubicBezTo>
                  <a:cubicBezTo>
                    <a:pt x="1754" y="0"/>
                    <a:pt x="3676" y="1299"/>
                    <a:pt x="4200" y="1588"/>
                  </a:cubicBezTo>
                  <a:lnTo>
                    <a:pt x="4200" y="2028"/>
                  </a:lnTo>
                  <a:cubicBezTo>
                    <a:pt x="3700" y="1837"/>
                    <a:pt x="1842" y="220"/>
                    <a:pt x="1200" y="442"/>
                  </a:cubicBezTo>
                  <a:cubicBezTo>
                    <a:pt x="558" y="664"/>
                    <a:pt x="547" y="2875"/>
                    <a:pt x="347" y="3361"/>
                  </a:cubicBezTo>
                  <a:lnTo>
                    <a:pt x="0" y="3361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81929" name="Freeform 9"/>
            <p:cNvSpPr>
              <a:spLocks/>
            </p:cNvSpPr>
            <p:nvPr/>
          </p:nvSpPr>
          <p:spPr bwMode="invGray">
            <a:xfrm>
              <a:off x="0" y="2169"/>
              <a:ext cx="5760" cy="1925"/>
            </a:xfrm>
            <a:custGeom>
              <a:avLst/>
              <a:gdLst>
                <a:gd name="T0" fmla="*/ 0 w 5760"/>
                <a:gd name="T1" fmla="*/ 804 h 1925"/>
                <a:gd name="T2" fmla="*/ 0 w 5760"/>
                <a:gd name="T3" fmla="*/ 991 h 1925"/>
                <a:gd name="T4" fmla="*/ 1547 w 5760"/>
                <a:gd name="T5" fmla="*/ 1818 h 1925"/>
                <a:gd name="T6" fmla="*/ 3253 w 5760"/>
                <a:gd name="T7" fmla="*/ 351 h 1925"/>
                <a:gd name="T8" fmla="*/ 5760 w 5760"/>
                <a:gd name="T9" fmla="*/ 1537 h 1925"/>
                <a:gd name="T10" fmla="*/ 5760 w 5760"/>
                <a:gd name="T11" fmla="*/ 1151 h 1925"/>
                <a:gd name="T12" fmla="*/ 3240 w 5760"/>
                <a:gd name="T13" fmla="*/ 84 h 1925"/>
                <a:gd name="T14" fmla="*/ 1573 w 5760"/>
                <a:gd name="T15" fmla="*/ 1671 h 1925"/>
                <a:gd name="T16" fmla="*/ 0 w 5760"/>
                <a:gd name="T17" fmla="*/ 804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0" h="1925">
                  <a:moveTo>
                    <a:pt x="0" y="804"/>
                  </a:moveTo>
                  <a:lnTo>
                    <a:pt x="0" y="991"/>
                  </a:lnTo>
                  <a:cubicBezTo>
                    <a:pt x="258" y="1160"/>
                    <a:pt x="1005" y="1925"/>
                    <a:pt x="1547" y="1818"/>
                  </a:cubicBezTo>
                  <a:cubicBezTo>
                    <a:pt x="2089" y="1711"/>
                    <a:pt x="2551" y="398"/>
                    <a:pt x="3253" y="351"/>
                  </a:cubicBezTo>
                  <a:cubicBezTo>
                    <a:pt x="3955" y="304"/>
                    <a:pt x="5342" y="1404"/>
                    <a:pt x="5760" y="1537"/>
                  </a:cubicBezTo>
                  <a:lnTo>
                    <a:pt x="5760" y="1151"/>
                  </a:lnTo>
                  <a:cubicBezTo>
                    <a:pt x="5405" y="1124"/>
                    <a:pt x="3982" y="0"/>
                    <a:pt x="3240" y="84"/>
                  </a:cubicBezTo>
                  <a:cubicBezTo>
                    <a:pt x="2542" y="171"/>
                    <a:pt x="2113" y="1551"/>
                    <a:pt x="1573" y="1671"/>
                  </a:cubicBezTo>
                  <a:cubicBezTo>
                    <a:pt x="1033" y="1791"/>
                    <a:pt x="262" y="826"/>
                    <a:pt x="0" y="80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  <p:sp>
          <p:nvSpPr>
            <p:cNvPr id="81930" name="Freeform 10"/>
            <p:cNvSpPr>
              <a:spLocks/>
            </p:cNvSpPr>
            <p:nvPr/>
          </p:nvSpPr>
          <p:spPr bwMode="invGray">
            <a:xfrm>
              <a:off x="0" y="2238"/>
              <a:ext cx="3929" cy="2120"/>
            </a:xfrm>
            <a:custGeom>
              <a:avLst/>
              <a:gdLst>
                <a:gd name="T0" fmla="*/ 0 w 4196"/>
                <a:gd name="T1" fmla="*/ 415 h 2120"/>
                <a:gd name="T2" fmla="*/ 0 w 4196"/>
                <a:gd name="T3" fmla="*/ 508 h 2120"/>
                <a:gd name="T4" fmla="*/ 1933 w 4196"/>
                <a:gd name="T5" fmla="*/ 229 h 2120"/>
                <a:gd name="T6" fmla="*/ 3920 w 4196"/>
                <a:gd name="T7" fmla="*/ 1055 h 2120"/>
                <a:gd name="T8" fmla="*/ 3587 w 4196"/>
                <a:gd name="T9" fmla="*/ 2082 h 2120"/>
                <a:gd name="T10" fmla="*/ 3947 w 4196"/>
                <a:gd name="T11" fmla="*/ 829 h 2120"/>
                <a:gd name="T12" fmla="*/ 2253 w 4196"/>
                <a:gd name="T13" fmla="*/ 69 h 2120"/>
                <a:gd name="T14" fmla="*/ 0 w 4196"/>
                <a:gd name="T15" fmla="*/ 415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6" h="2120">
                  <a:moveTo>
                    <a:pt x="0" y="415"/>
                  </a:moveTo>
                  <a:lnTo>
                    <a:pt x="0" y="508"/>
                  </a:lnTo>
                  <a:cubicBezTo>
                    <a:pt x="160" y="577"/>
                    <a:pt x="1280" y="138"/>
                    <a:pt x="1933" y="229"/>
                  </a:cubicBezTo>
                  <a:cubicBezTo>
                    <a:pt x="2586" y="320"/>
                    <a:pt x="3644" y="746"/>
                    <a:pt x="3920" y="1055"/>
                  </a:cubicBezTo>
                  <a:cubicBezTo>
                    <a:pt x="4196" y="1364"/>
                    <a:pt x="3583" y="2120"/>
                    <a:pt x="3587" y="2082"/>
                  </a:cubicBezTo>
                  <a:lnTo>
                    <a:pt x="3947" y="829"/>
                  </a:lnTo>
                  <a:cubicBezTo>
                    <a:pt x="3725" y="494"/>
                    <a:pt x="2911" y="138"/>
                    <a:pt x="2253" y="69"/>
                  </a:cubicBezTo>
                  <a:cubicBezTo>
                    <a:pt x="1595" y="0"/>
                    <a:pt x="469" y="343"/>
                    <a:pt x="0" y="41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ress BT" pitchFamily="66" charset="0"/>
                <a:ea typeface="+mn-ea"/>
                <a:cs typeface="+mn-cs"/>
              </a:endParaRPr>
            </a:p>
          </p:txBody>
        </p:sp>
      </p:grpSp>
      <p:sp>
        <p:nvSpPr>
          <p:cNvPr id="102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81932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1933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193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6DE65-0C37-4F51-96C4-950CDD9F1F5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2131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810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5AB58C-35DC-4234-AE2D-1D1FB69946CD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3069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0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810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99AC93-F459-487D-885A-162A1569A716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44908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0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810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A3CFB8-9992-46CB-805C-C9B1A04D6311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8300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F0018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3246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A47786-4191-4C28-B9FF-34E4264219EE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3/10/2020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00" y="63246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Dr. Sasho MacKenzie - HK 376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79200" y="63246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  <a:ea typeface="新細明體" panose="02020500000000000000" pitchFamily="18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D3CD81-A295-4A4D-BDE8-BC9B074A844D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41297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bldLvl="2" autoUpdateAnimBg="0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2"/>
          <p:cNvGrpSpPr>
            <a:grpSpLocks/>
          </p:cNvGrpSpPr>
          <p:nvPr/>
        </p:nvGrpSpPr>
        <p:grpSpPr bwMode="auto">
          <a:xfrm>
            <a:off x="1" y="6350"/>
            <a:ext cx="12187767" cy="6851650"/>
            <a:chOff x="0" y="4"/>
            <a:chExt cx="5758" cy="4316"/>
          </a:xfrm>
        </p:grpSpPr>
        <p:sp>
          <p:nvSpPr>
            <p:cNvPr id="99331" name="Freeform 3"/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>
                <a:gd name="T0" fmla="*/ 0 w 5184"/>
                <a:gd name="T1" fmla="*/ 3159 h 3159"/>
                <a:gd name="T2" fmla="*/ 5184 w 5184"/>
                <a:gd name="T3" fmla="*/ 3159 h 3159"/>
                <a:gd name="T4" fmla="*/ 5184 w 5184"/>
                <a:gd name="T5" fmla="*/ 0 h 3159"/>
                <a:gd name="T6" fmla="*/ 0 w 5184"/>
                <a:gd name="T7" fmla="*/ 0 h 3159"/>
                <a:gd name="T8" fmla="*/ 0 w 5184"/>
                <a:gd name="T9" fmla="*/ 3159 h 3159"/>
                <a:gd name="T10" fmla="*/ 0 w 5184"/>
                <a:gd name="T11" fmla="*/ 3159 h 3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99332" name="Freeform 4"/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>
                <a:gd name="T0" fmla="*/ 0 w 556"/>
                <a:gd name="T1" fmla="*/ 0 h 3159"/>
                <a:gd name="T2" fmla="*/ 0 w 556"/>
                <a:gd name="T3" fmla="*/ 3159 h 3159"/>
                <a:gd name="T4" fmla="*/ 556 w 556"/>
                <a:gd name="T5" fmla="*/ 3159 h 3159"/>
                <a:gd name="T6" fmla="*/ 556 w 556"/>
                <a:gd name="T7" fmla="*/ 0 h 3159"/>
                <a:gd name="T8" fmla="*/ 0 w 556"/>
                <a:gd name="T9" fmla="*/ 0 h 3159"/>
                <a:gd name="T10" fmla="*/ 0 w 556"/>
                <a:gd name="T11" fmla="*/ 0 h 3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grpSp>
          <p:nvGrpSpPr>
            <p:cNvPr id="99333" name="Group 5"/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99334" name="Freeform 6"/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>
                  <a:gd name="T0" fmla="*/ 12 w 12"/>
                  <a:gd name="T1" fmla="*/ 0 h 695"/>
                  <a:gd name="T2" fmla="*/ 0 w 12"/>
                  <a:gd name="T3" fmla="*/ 0 h 695"/>
                  <a:gd name="T4" fmla="*/ 0 w 12"/>
                  <a:gd name="T5" fmla="*/ 695 h 695"/>
                  <a:gd name="T6" fmla="*/ 12 w 12"/>
                  <a:gd name="T7" fmla="*/ 695 h 695"/>
                  <a:gd name="T8" fmla="*/ 12 w 12"/>
                  <a:gd name="T9" fmla="*/ 0 h 695"/>
                  <a:gd name="T10" fmla="*/ 12 w 12"/>
                  <a:gd name="T11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99335" name="Freeform 7"/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>
                  <a:gd name="T0" fmla="*/ 0 w 12"/>
                  <a:gd name="T1" fmla="*/ 2697 h 2697"/>
                  <a:gd name="T2" fmla="*/ 12 w 12"/>
                  <a:gd name="T3" fmla="*/ 2697 h 2697"/>
                  <a:gd name="T4" fmla="*/ 12 w 12"/>
                  <a:gd name="T5" fmla="*/ 0 h 2697"/>
                  <a:gd name="T6" fmla="*/ 0 w 12"/>
                  <a:gd name="T7" fmla="*/ 0 h 2697"/>
                  <a:gd name="T8" fmla="*/ 0 w 12"/>
                  <a:gd name="T9" fmla="*/ 2697 h 2697"/>
                  <a:gd name="T10" fmla="*/ 0 w 12"/>
                  <a:gd name="T11" fmla="*/ 2697 h 2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99336" name="Freeform 8"/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>
                  <a:gd name="T0" fmla="*/ 4724 w 4724"/>
                  <a:gd name="T1" fmla="*/ 0 h 12"/>
                  <a:gd name="T2" fmla="*/ 0 w 4724"/>
                  <a:gd name="T3" fmla="*/ 0 h 12"/>
                  <a:gd name="T4" fmla="*/ 0 w 4724"/>
                  <a:gd name="T5" fmla="*/ 12 h 12"/>
                  <a:gd name="T6" fmla="*/ 4724 w 4724"/>
                  <a:gd name="T7" fmla="*/ 12 h 12"/>
                  <a:gd name="T8" fmla="*/ 4724 w 4724"/>
                  <a:gd name="T9" fmla="*/ 0 h 12"/>
                  <a:gd name="T10" fmla="*/ 4724 w 4724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99337" name="Freeform 9"/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>
                  <a:gd name="T0" fmla="*/ 0 w 12"/>
                  <a:gd name="T1" fmla="*/ 252 h 252"/>
                  <a:gd name="T2" fmla="*/ 12 w 12"/>
                  <a:gd name="T3" fmla="*/ 252 h 252"/>
                  <a:gd name="T4" fmla="*/ 12 w 12"/>
                  <a:gd name="T5" fmla="*/ 0 h 252"/>
                  <a:gd name="T6" fmla="*/ 0 w 12"/>
                  <a:gd name="T7" fmla="*/ 0 h 252"/>
                  <a:gd name="T8" fmla="*/ 0 w 12"/>
                  <a:gd name="T9" fmla="*/ 252 h 252"/>
                  <a:gd name="T10" fmla="*/ 0 w 12"/>
                  <a:gd name="T11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99338" name="Freeform 10"/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>
                  <a:gd name="T0" fmla="*/ 12 w 12"/>
                  <a:gd name="T1" fmla="*/ 0 h 252"/>
                  <a:gd name="T2" fmla="*/ 0 w 12"/>
                  <a:gd name="T3" fmla="*/ 0 h 252"/>
                  <a:gd name="T4" fmla="*/ 0 w 12"/>
                  <a:gd name="T5" fmla="*/ 252 h 252"/>
                  <a:gd name="T6" fmla="*/ 12 w 12"/>
                  <a:gd name="T7" fmla="*/ 252 h 252"/>
                  <a:gd name="T8" fmla="*/ 12 w 12"/>
                  <a:gd name="T9" fmla="*/ 0 h 252"/>
                  <a:gd name="T10" fmla="*/ 12 w 12"/>
                  <a:gd name="T11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99339" name="Freeform 11"/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>
                  <a:gd name="T0" fmla="*/ 0 w 12"/>
                  <a:gd name="T1" fmla="*/ 0 h 420"/>
                  <a:gd name="T2" fmla="*/ 0 w 12"/>
                  <a:gd name="T3" fmla="*/ 420 h 420"/>
                  <a:gd name="T4" fmla="*/ 12 w 12"/>
                  <a:gd name="T5" fmla="*/ 420 h 420"/>
                  <a:gd name="T6" fmla="*/ 12 w 12"/>
                  <a:gd name="T7" fmla="*/ 0 h 420"/>
                  <a:gd name="T8" fmla="*/ 0 w 12"/>
                  <a:gd name="T9" fmla="*/ 0 h 420"/>
                  <a:gd name="T10" fmla="*/ 0 w 12"/>
                  <a:gd name="T11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99340" name="Freeform 12"/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>
                  <a:gd name="T0" fmla="*/ 0 w 251"/>
                  <a:gd name="T1" fmla="*/ 0 h 12"/>
                  <a:gd name="T2" fmla="*/ 0 w 251"/>
                  <a:gd name="T3" fmla="*/ 12 h 12"/>
                  <a:gd name="T4" fmla="*/ 251 w 251"/>
                  <a:gd name="T5" fmla="*/ 12 h 12"/>
                  <a:gd name="T6" fmla="*/ 251 w 251"/>
                  <a:gd name="T7" fmla="*/ 0 h 12"/>
                  <a:gd name="T8" fmla="*/ 0 w 251"/>
                  <a:gd name="T9" fmla="*/ 0 h 12"/>
                  <a:gd name="T10" fmla="*/ 0 w 251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99341" name="Freeform 13"/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>
                  <a:gd name="T0" fmla="*/ 251 w 251"/>
                  <a:gd name="T1" fmla="*/ 0 h 12"/>
                  <a:gd name="T2" fmla="*/ 0 w 251"/>
                  <a:gd name="T3" fmla="*/ 0 h 12"/>
                  <a:gd name="T4" fmla="*/ 0 w 251"/>
                  <a:gd name="T5" fmla="*/ 12 h 12"/>
                  <a:gd name="T6" fmla="*/ 251 w 251"/>
                  <a:gd name="T7" fmla="*/ 12 h 12"/>
                  <a:gd name="T8" fmla="*/ 251 w 251"/>
                  <a:gd name="T9" fmla="*/ 0 h 12"/>
                  <a:gd name="T10" fmla="*/ 251 w 251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  <p:sp>
            <p:nvSpPr>
              <p:cNvPr id="99342" name="Freeform 14"/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>
                  <a:gd name="T0" fmla="*/ 0 w 418"/>
                  <a:gd name="T1" fmla="*/ 0 h 12"/>
                  <a:gd name="T2" fmla="*/ 0 w 418"/>
                  <a:gd name="T3" fmla="*/ 12 h 12"/>
                  <a:gd name="T4" fmla="*/ 418 w 418"/>
                  <a:gd name="T5" fmla="*/ 12 h 12"/>
                  <a:gd name="T6" fmla="*/ 418 w 418"/>
                  <a:gd name="T7" fmla="*/ 0 h 12"/>
                  <a:gd name="T8" fmla="*/ 0 w 418"/>
                  <a:gd name="T9" fmla="*/ 0 h 12"/>
                  <a:gd name="T10" fmla="*/ 0 w 4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新細明體"/>
                  <a:cs typeface="+mn-cs"/>
                </a:endParaRPr>
              </a:p>
            </p:txBody>
          </p:sp>
        </p:grpSp>
      </p:grpSp>
      <p:sp>
        <p:nvSpPr>
          <p:cNvPr id="9934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1422400" y="304801"/>
            <a:ext cx="100584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99344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2400" y="1981200"/>
            <a:ext cx="10058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9345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22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99346" name="Rectangle 1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99347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08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019AE4-9025-421F-B2D3-B95620AB5A10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3844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4400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kumimoji="1"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463550"/>
            <a:ext cx="10363200" cy="1143000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52625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67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32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32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32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F344EC-84A4-4043-9B6E-E81EEADD98BA}" type="slidenum">
              <a:rPr kumimoji="0" lang="en-US" altLang="zh-TW" sz="1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324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C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C00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C00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C00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C00"/>
          </a:solidFill>
          <a:latin typeface="Tahoma" pitchFamily="34" charset="0"/>
        </a:defRPr>
      </a:lvl5pPr>
      <a:lvl6pPr marL="467807" algn="ctr" rtl="0" fontAlgn="base">
        <a:spcBef>
          <a:spcPct val="0"/>
        </a:spcBef>
        <a:spcAft>
          <a:spcPct val="0"/>
        </a:spcAft>
        <a:defRPr sz="3684">
          <a:solidFill>
            <a:schemeClr val="tx2"/>
          </a:solidFill>
          <a:latin typeface="Tahoma" pitchFamily="34" charset="0"/>
        </a:defRPr>
      </a:lvl6pPr>
      <a:lvl7pPr marL="935614" algn="ctr" rtl="0" fontAlgn="base">
        <a:spcBef>
          <a:spcPct val="0"/>
        </a:spcBef>
        <a:spcAft>
          <a:spcPct val="0"/>
        </a:spcAft>
        <a:defRPr sz="3684">
          <a:solidFill>
            <a:schemeClr val="tx2"/>
          </a:solidFill>
          <a:latin typeface="Tahoma" pitchFamily="34" charset="0"/>
        </a:defRPr>
      </a:lvl7pPr>
      <a:lvl8pPr marL="1403421" algn="ctr" rtl="0" fontAlgn="base">
        <a:spcBef>
          <a:spcPct val="0"/>
        </a:spcBef>
        <a:spcAft>
          <a:spcPct val="0"/>
        </a:spcAft>
        <a:defRPr sz="3684">
          <a:solidFill>
            <a:schemeClr val="tx2"/>
          </a:solidFill>
          <a:latin typeface="Tahoma" pitchFamily="34" charset="0"/>
        </a:defRPr>
      </a:lvl8pPr>
      <a:lvl9pPr marL="1871228" algn="ctr" rtl="0" fontAlgn="base">
        <a:spcBef>
          <a:spcPct val="0"/>
        </a:spcBef>
        <a:spcAft>
          <a:spcPct val="0"/>
        </a:spcAft>
        <a:defRPr sz="3684">
          <a:solidFill>
            <a:schemeClr val="tx2"/>
          </a:solidFill>
          <a:latin typeface="Tahoma" pitchFamily="34" charset="0"/>
        </a:defRPr>
      </a:lvl9pPr>
    </p:titleStyle>
    <p:bodyStyle>
      <a:lvl1pPr marL="350838" indent="-350838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58825" indent="-2921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68400" indent="-23336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36713" indent="-23336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105025" indent="-23336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72939" indent="-233904" algn="l" rtl="0" fontAlgn="base">
        <a:spcBef>
          <a:spcPct val="20000"/>
        </a:spcBef>
        <a:spcAft>
          <a:spcPct val="0"/>
        </a:spcAft>
        <a:buChar char="»"/>
        <a:defRPr sz="2046">
          <a:solidFill>
            <a:schemeClr val="tx1"/>
          </a:solidFill>
          <a:latin typeface="+mn-lt"/>
        </a:defRPr>
      </a:lvl6pPr>
      <a:lvl7pPr marL="3040746" indent="-233904" algn="l" rtl="0" fontAlgn="base">
        <a:spcBef>
          <a:spcPct val="20000"/>
        </a:spcBef>
        <a:spcAft>
          <a:spcPct val="0"/>
        </a:spcAft>
        <a:buChar char="»"/>
        <a:defRPr sz="2046">
          <a:solidFill>
            <a:schemeClr val="tx1"/>
          </a:solidFill>
          <a:latin typeface="+mn-lt"/>
        </a:defRPr>
      </a:lvl7pPr>
      <a:lvl8pPr marL="3508553" indent="-233904" algn="l" rtl="0" fontAlgn="base">
        <a:spcBef>
          <a:spcPct val="20000"/>
        </a:spcBef>
        <a:spcAft>
          <a:spcPct val="0"/>
        </a:spcAft>
        <a:buChar char="»"/>
        <a:defRPr sz="2046">
          <a:solidFill>
            <a:schemeClr val="tx1"/>
          </a:solidFill>
          <a:latin typeface="+mn-lt"/>
        </a:defRPr>
      </a:lvl8pPr>
      <a:lvl9pPr marL="3976360" indent="-233904" algn="l" rtl="0" fontAlgn="base">
        <a:spcBef>
          <a:spcPct val="20000"/>
        </a:spcBef>
        <a:spcAft>
          <a:spcPct val="0"/>
        </a:spcAft>
        <a:buChar char="»"/>
        <a:defRPr sz="204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5614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1pPr>
      <a:lvl2pPr marL="467807" algn="l" defTabSz="935614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2pPr>
      <a:lvl3pPr marL="935614" algn="l" defTabSz="935614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3pPr>
      <a:lvl4pPr marL="1403421" algn="l" defTabSz="935614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1871228" algn="l" defTabSz="935614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339035" algn="l" defTabSz="935614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2806842" algn="l" defTabSz="935614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274649" algn="l" defTabSz="935614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742456" algn="l" defTabSz="935614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87B872-21F8-4463-BF2F-C62F85CFF9B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25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94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FFCC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/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/>
                <a:ea typeface="+mn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2A2BAB-F10D-4514-ACE5-97FD10E7F66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0418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8185E"/>
            </a:gs>
            <a:gs pos="50000">
              <a:schemeClr val="accent2"/>
            </a:gs>
            <a:gs pos="100000">
              <a:srgbClr val="1818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solidFill>
                  <a:srgbClr val="000000"/>
                </a:solidFill>
                <a:latin typeface="+mn-lt"/>
                <a:ea typeface="新細明體" panose="02020500000000000000" pitchFamily="18" charset="-12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0000"/>
                </a:solidFill>
                <a:latin typeface="+mn-lt"/>
                <a:ea typeface="新細明體" panose="02020500000000000000" pitchFamily="18" charset="-12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rgbClr val="000000"/>
                </a:solidFill>
                <a:latin typeface="+mn-lt"/>
                <a:ea typeface="新細明體" panose="02020500000000000000" pitchFamily="18" charset="-12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8E4F7-6064-4275-91F0-144CBB0448FC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96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609600" y="992188"/>
            <a:ext cx="10871200" cy="1600200"/>
            <a:chOff x="288" y="625"/>
            <a:chExt cx="5136" cy="1008"/>
          </a:xfrm>
        </p:grpSpPr>
        <p:sp>
          <p:nvSpPr>
            <p:cNvPr id="20488" name="Arc 3"/>
            <p:cNvSpPr>
              <a:spLocks/>
            </p:cNvSpPr>
            <p:nvPr/>
          </p:nvSpPr>
          <p:spPr bwMode="invGray">
            <a:xfrm>
              <a:off x="3595" y="625"/>
              <a:ext cx="1829" cy="1008"/>
            </a:xfrm>
            <a:custGeom>
              <a:avLst/>
              <a:gdLst>
                <a:gd name="T0" fmla="*/ 0 w 21912"/>
                <a:gd name="T1" fmla="*/ 0 h 43200"/>
                <a:gd name="T2" fmla="*/ 0 w 21912"/>
                <a:gd name="T3" fmla="*/ 1 h 43200"/>
                <a:gd name="T4" fmla="*/ 0 w 21912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912" h="43200" fill="none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</a:path>
                <a:path w="21912" h="43200" stroke="0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  <a:lnTo>
                    <a:pt x="312" y="21600"/>
                  </a:lnTo>
                  <a:lnTo>
                    <a:pt x="3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6633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489" name="Arc 4"/>
            <p:cNvSpPr>
              <a:spLocks/>
            </p:cNvSpPr>
            <p:nvPr/>
          </p:nvSpPr>
          <p:spPr bwMode="invGray">
            <a:xfrm>
              <a:off x="3548" y="729"/>
              <a:ext cx="1831" cy="800"/>
            </a:xfrm>
            <a:custGeom>
              <a:avLst/>
              <a:gdLst>
                <a:gd name="T0" fmla="*/ 0 w 21924"/>
                <a:gd name="T1" fmla="*/ 0 h 43200"/>
                <a:gd name="T2" fmla="*/ 0 w 21924"/>
                <a:gd name="T3" fmla="*/ 0 h 43200"/>
                <a:gd name="T4" fmla="*/ 0 w 21924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924" h="43200" fill="none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</a:path>
                <a:path w="21924" h="43200" stroke="0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  <a:lnTo>
                    <a:pt x="324" y="21600"/>
                  </a:lnTo>
                  <a:lnTo>
                    <a:pt x="3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8944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490" name="Arc 5"/>
            <p:cNvSpPr>
              <a:spLocks/>
            </p:cNvSpPr>
            <p:nvPr/>
          </p:nvSpPr>
          <p:spPr bwMode="invGray">
            <a:xfrm>
              <a:off x="3521" y="868"/>
              <a:ext cx="1830" cy="522"/>
            </a:xfrm>
            <a:custGeom>
              <a:avLst/>
              <a:gdLst>
                <a:gd name="T0" fmla="*/ 0 w 21925"/>
                <a:gd name="T1" fmla="*/ 0 h 43200"/>
                <a:gd name="T2" fmla="*/ 0 w 21925"/>
                <a:gd name="T3" fmla="*/ 0 h 43200"/>
                <a:gd name="T4" fmla="*/ 0 w 219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925" h="43200" fill="none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</a:path>
                <a:path w="21925" h="43200" stroke="0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  <a:lnTo>
                    <a:pt x="325" y="21600"/>
                  </a:lnTo>
                  <a:lnTo>
                    <a:pt x="313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B75B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5" name="AutoShape 6"/>
            <p:cNvSpPr>
              <a:spLocks noChangeArrowheads="1"/>
            </p:cNvSpPr>
            <p:nvPr/>
          </p:nvSpPr>
          <p:spPr bwMode="invGray">
            <a:xfrm>
              <a:off x="288" y="1076"/>
              <a:ext cx="4988" cy="104"/>
            </a:xfrm>
            <a:prstGeom prst="roundRect">
              <a:avLst>
                <a:gd name="adj" fmla="val 49995"/>
              </a:avLst>
            </a:prstGeom>
            <a:gradFill rotWithShape="0"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048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0574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50185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18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246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18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C413CE-AD23-445F-895D-E9BD0119B2A9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75852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imes New Roman" panose="02020603050405020304" pitchFamily="18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imes New Roman" panose="02020603050405020304" pitchFamily="18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imes New Roman" panose="02020603050405020304" pitchFamily="18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imes New Roman" panose="02020603050405020304" pitchFamily="18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imes New Roman" panose="02020603050405020304" pitchFamily="18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imes New Roman" panose="02020603050405020304" pitchFamily="18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imes New Roman" panose="02020603050405020304" pitchFamily="18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17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66930-BD61-490D-8B13-0FD9D19DD35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A0BA77-25BF-40B3-8582-BDEE9204A046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01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08E0C2-333A-4F80-82F8-E5CAE6C28C59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3B5078-8307-4F1D-866B-D3BE991AB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29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19.png"/><Relationship Id="rId4" Type="http://schemas.openxmlformats.org/officeDocument/2006/relationships/audio" Target="../media/audio3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17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0.emf"/><Relationship Id="rId4" Type="http://schemas.openxmlformats.org/officeDocument/2006/relationships/oleObject" Target="../embeddings/oleObject2.bin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6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3.png"/><Relationship Id="rId4" Type="http://schemas.openxmlformats.org/officeDocument/2006/relationships/image" Target="../media/image92.e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6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9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0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22.jpeg"/><Relationship Id="rId4" Type="http://schemas.openxmlformats.org/officeDocument/2006/relationships/audio" Target="../media/audio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24.jpeg"/><Relationship Id="rId5" Type="http://schemas.openxmlformats.org/officeDocument/2006/relationships/audio" Target="../media/audio1.bin"/><Relationship Id="rId4" Type="http://schemas.openxmlformats.org/officeDocument/2006/relationships/audio" Target="../media/audio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bin"/><Relationship Id="rId3" Type="http://schemas.openxmlformats.org/officeDocument/2006/relationships/audio" Target="../media/audio4.bin"/><Relationship Id="rId7" Type="http://schemas.openxmlformats.org/officeDocument/2006/relationships/audio" Target="../media/audio1.bin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1.xml"/><Relationship Id="rId6" Type="http://schemas.openxmlformats.org/officeDocument/2006/relationships/audio" Target="../media/audio6.bin"/><Relationship Id="rId11" Type="http://schemas.openxmlformats.org/officeDocument/2006/relationships/image" Target="../media/image27.png"/><Relationship Id="rId5" Type="http://schemas.openxmlformats.org/officeDocument/2006/relationships/audio" Target="../media/audio2.bin"/><Relationship Id="rId10" Type="http://schemas.openxmlformats.org/officeDocument/2006/relationships/image" Target="../media/image26.jpeg"/><Relationship Id="rId4" Type="http://schemas.openxmlformats.org/officeDocument/2006/relationships/audio" Target="../media/audio3.bin"/><Relationship Id="rId9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30.png"/><Relationship Id="rId5" Type="http://schemas.openxmlformats.org/officeDocument/2006/relationships/audio" Target="../media/audio7.bin"/><Relationship Id="rId4" Type="http://schemas.openxmlformats.org/officeDocument/2006/relationships/audio" Target="../media/audio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34.jpeg"/><Relationship Id="rId4" Type="http://schemas.openxmlformats.org/officeDocument/2006/relationships/audio" Target="../media/audio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35.png"/><Relationship Id="rId4" Type="http://schemas.openxmlformats.org/officeDocument/2006/relationships/audio" Target="../media/audio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1.xml"/><Relationship Id="rId4" Type="http://schemas.openxmlformats.org/officeDocument/2006/relationships/audio" Target="../media/audio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2.bin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39.png"/><Relationship Id="rId5" Type="http://schemas.openxmlformats.org/officeDocument/2006/relationships/audio" Target="../media/audio3.bin"/><Relationship Id="rId4" Type="http://schemas.openxmlformats.org/officeDocument/2006/relationships/audio" Target="../media/audio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highered.mheducation.com/sites/0072495855/student_view0/chapter10/animation__myofilament_contraction.html" TargetMode="External"/><Relationship Id="rId1" Type="http://schemas.openxmlformats.org/officeDocument/2006/relationships/slideLayout" Target="../slideLayouts/slideLayout1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1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15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6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6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6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6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6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73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6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6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5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6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8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6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6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6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6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01-03e-ResponseVenusFlytrap.jpg                                00000025BIOLOGY6eCIPLchapters1-17      B847C4EB: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r="4268" b="8445"/>
          <a:stretch/>
        </p:blipFill>
        <p:spPr bwMode="auto">
          <a:xfrm>
            <a:off x="6132244" y="12744"/>
            <a:ext cx="6059756" cy="54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4376" r="4445" b="8592"/>
          <a:stretch/>
        </p:blipFill>
        <p:spPr>
          <a:xfrm>
            <a:off x="-36244" y="12744"/>
            <a:ext cx="6168488" cy="54813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68868" y="175304"/>
            <a:ext cx="64542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/>
                <a:ea typeface="新細明體" panose="02020500000000000000" pitchFamily="18" charset="-120"/>
                <a:cs typeface="+mn-cs"/>
              </a:rPr>
              <a:t>生理學 </a:t>
            </a:r>
            <a:r>
              <a:rPr kumimoji="0" lang="en-US" altLang="zh-TW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/>
                <a:ea typeface="新細明體" panose="02020500000000000000" pitchFamily="18" charset="-120"/>
                <a:cs typeface="+mn-cs"/>
              </a:rPr>
              <a:t>2020</a:t>
            </a:r>
            <a:endParaRPr kumimoji="0" lang="en-US" altLang="zh-TW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495166" y="6042932"/>
            <a:ext cx="54799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charset="-128"/>
                <a:cs typeface="+mn-cs"/>
              </a:rPr>
              <a:t>Fang Tung Jing </a:t>
            </a: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charset="-128"/>
                <a:cs typeface="+mn-cs"/>
              </a:rPr>
              <a:t>MD, MS, PhD, 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charset="-128"/>
                <a:cs typeface="+mn-cs"/>
              </a:rPr>
              <a:t>PhD. </a:t>
            </a: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80327" y="1353527"/>
            <a:ext cx="71096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6000" b="1" dirty="0">
                <a:solidFill>
                  <a:srgbClr val="FFFF00"/>
                </a:solidFill>
              </a:rPr>
              <a:t>肌肉</a:t>
            </a:r>
            <a:r>
              <a:rPr lang="zh-TW" altLang="en-US" sz="6000" b="1" dirty="0" smtClean="0">
                <a:solidFill>
                  <a:srgbClr val="FFFF00"/>
                </a:solidFill>
              </a:rPr>
              <a:t>系統和肌肉運動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31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126" y="1"/>
            <a:ext cx="10515600" cy="776288"/>
          </a:xfrm>
        </p:spPr>
        <p:txBody>
          <a:bodyPr/>
          <a:lstStyle/>
          <a:p>
            <a:pPr algn="ctr" eaLnBrk="1" hangingPunct="1"/>
            <a:r>
              <a:rPr lang="en-US" altLang="en-US" b="1" dirty="0" smtClean="0"/>
              <a:t>Muscle filaments &amp; Sarcomere 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" b="4909"/>
          <a:stretch>
            <a:fillRect/>
          </a:stretch>
        </p:blipFill>
        <p:spPr bwMode="auto">
          <a:xfrm>
            <a:off x="1364078" y="615536"/>
            <a:ext cx="7332882" cy="624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8340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135054" y="3324226"/>
            <a:ext cx="4308475" cy="3603625"/>
          </a:xfrm>
          <a:noFill/>
        </p:spPr>
        <p:txBody>
          <a:bodyPr/>
          <a:lstStyle/>
          <a:p>
            <a:pPr eaLnBrk="1" hangingPunct="1"/>
            <a:r>
              <a:rPr lang="en-US" altLang="en-US" dirty="0" smtClean="0"/>
              <a:t>Interacting </a:t>
            </a:r>
            <a:r>
              <a:rPr lang="en-US" altLang="en-US" u="sng" dirty="0" smtClean="0"/>
              <a:t>proteins</a:t>
            </a:r>
            <a:endParaRPr lang="en-US" altLang="en-US" dirty="0" smtClean="0"/>
          </a:p>
          <a:p>
            <a:pPr lvl="1" eaLnBrk="1" hangingPunct="1"/>
            <a:r>
              <a:rPr lang="en-US" altLang="en-US" u="sng" dirty="0" smtClean="0">
                <a:solidFill>
                  <a:srgbClr val="CC0000"/>
                </a:solidFill>
              </a:rPr>
              <a:t>thin filaments</a:t>
            </a:r>
            <a:endParaRPr lang="en-US" altLang="en-US" dirty="0" smtClean="0"/>
          </a:p>
          <a:p>
            <a:pPr marL="1085850" lvl="2" eaLnBrk="1" hangingPunct="1"/>
            <a:r>
              <a:rPr lang="en-US" altLang="en-US" dirty="0" smtClean="0"/>
              <a:t>braided strands </a:t>
            </a:r>
          </a:p>
          <a:p>
            <a:pPr lvl="3" eaLnBrk="1" hangingPunct="1"/>
            <a:r>
              <a:rPr lang="en-US" altLang="en-US" u="sng" dirty="0" smtClean="0">
                <a:solidFill>
                  <a:srgbClr val="CC0000"/>
                </a:solidFill>
              </a:rPr>
              <a:t>actin</a:t>
            </a:r>
          </a:p>
          <a:p>
            <a:pPr lvl="3" eaLnBrk="1" hangingPunct="1"/>
            <a:r>
              <a:rPr lang="en-US" altLang="en-US" u="sng" dirty="0" smtClean="0">
                <a:solidFill>
                  <a:srgbClr val="CC0000"/>
                </a:solidFill>
              </a:rPr>
              <a:t>tropomyosin</a:t>
            </a:r>
          </a:p>
          <a:p>
            <a:pPr lvl="3" eaLnBrk="1" hangingPunct="1"/>
            <a:r>
              <a:rPr lang="en-US" altLang="en-US" u="sng" dirty="0" smtClean="0">
                <a:solidFill>
                  <a:srgbClr val="CC0000"/>
                </a:solidFill>
              </a:rPr>
              <a:t>troponin</a:t>
            </a:r>
            <a:endParaRPr lang="en-US" altLang="en-US" dirty="0" smtClean="0"/>
          </a:p>
          <a:p>
            <a:pPr lvl="1" eaLnBrk="1" hangingPunct="1"/>
            <a:r>
              <a:rPr lang="en-US" altLang="en-US" u="sng" dirty="0" smtClean="0">
                <a:solidFill>
                  <a:srgbClr val="CC0000"/>
                </a:solidFill>
              </a:rPr>
              <a:t>thick filaments</a:t>
            </a:r>
            <a:endParaRPr lang="en-US" altLang="en-US" dirty="0" smtClean="0"/>
          </a:p>
          <a:p>
            <a:pPr marL="1085850" lvl="2" eaLnBrk="1" hangingPunct="1"/>
            <a:r>
              <a:rPr lang="en-US" altLang="en-US" u="sng" dirty="0" smtClean="0">
                <a:solidFill>
                  <a:srgbClr val="CC0000"/>
                </a:solidFill>
              </a:rPr>
              <a:t>myosin</a:t>
            </a:r>
            <a:endParaRPr lang="en-US" altLang="en-US" dirty="0" smtClean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026468" y="4442461"/>
            <a:ext cx="1585912" cy="938211"/>
            <a:chOff x="2817" y="2822"/>
            <a:chExt cx="999" cy="746"/>
          </a:xfrm>
        </p:grpSpPr>
        <p:sp>
          <p:nvSpPr>
            <p:cNvPr id="11271" name="Freeform 5"/>
            <p:cNvSpPr>
              <a:spLocks/>
            </p:cNvSpPr>
            <p:nvPr/>
          </p:nvSpPr>
          <p:spPr bwMode="auto">
            <a:xfrm>
              <a:off x="2817" y="3061"/>
              <a:ext cx="873" cy="168"/>
            </a:xfrm>
            <a:custGeom>
              <a:avLst/>
              <a:gdLst>
                <a:gd name="T0" fmla="*/ 873 w 873"/>
                <a:gd name="T1" fmla="*/ 139 h 168"/>
                <a:gd name="T2" fmla="*/ 621 w 873"/>
                <a:gd name="T3" fmla="*/ 149 h 168"/>
                <a:gd name="T4" fmla="*/ 344 w 873"/>
                <a:gd name="T5" fmla="*/ 23 h 168"/>
                <a:gd name="T6" fmla="*/ 0 w 873"/>
                <a:gd name="T7" fmla="*/ 13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3"/>
                <a:gd name="T13" fmla="*/ 0 h 168"/>
                <a:gd name="T14" fmla="*/ 873 w 873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3" h="168">
                  <a:moveTo>
                    <a:pt x="873" y="139"/>
                  </a:moveTo>
                  <a:cubicBezTo>
                    <a:pt x="791" y="153"/>
                    <a:pt x="709" y="168"/>
                    <a:pt x="621" y="149"/>
                  </a:cubicBezTo>
                  <a:cubicBezTo>
                    <a:pt x="533" y="130"/>
                    <a:pt x="447" y="46"/>
                    <a:pt x="344" y="23"/>
                  </a:cubicBezTo>
                  <a:cubicBezTo>
                    <a:pt x="241" y="0"/>
                    <a:pt x="120" y="6"/>
                    <a:pt x="0" y="13"/>
                  </a:cubicBez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3686" y="2822"/>
              <a:ext cx="130" cy="746"/>
              <a:chOff x="3681" y="2822"/>
              <a:chExt cx="130" cy="746"/>
            </a:xfrm>
          </p:grpSpPr>
          <p:sp>
            <p:nvSpPr>
              <p:cNvPr id="11273" name="AutoShape 6"/>
              <p:cNvSpPr>
                <a:spLocks noChangeArrowheads="1"/>
              </p:cNvSpPr>
              <p:nvPr/>
            </p:nvSpPr>
            <p:spPr bwMode="auto">
              <a:xfrm>
                <a:off x="3681" y="2865"/>
                <a:ext cx="101" cy="670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F116A"/>
                  </a:buClr>
                  <a:buSzPct val="120000"/>
                  <a:buFont typeface="Wingdings" panose="05000000000000000000" pitchFamily="2" charset="2"/>
                  <a:buChar char="§"/>
                  <a:defRPr sz="30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u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§"/>
                  <a:defRPr sz="24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110000"/>
                  <a:buFont typeface="Wingdings" panose="05000000000000000000" pitchFamily="2" charset="2"/>
                  <a:buChar char="w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0458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274" name="Rectangle 7"/>
              <p:cNvSpPr>
                <a:spLocks noChangeArrowheads="1"/>
              </p:cNvSpPr>
              <p:nvPr/>
            </p:nvSpPr>
            <p:spPr bwMode="auto">
              <a:xfrm>
                <a:off x="3758" y="2822"/>
                <a:ext cx="53" cy="7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F116A"/>
                  </a:buClr>
                  <a:buSzPct val="120000"/>
                  <a:buFont typeface="Wingdings" panose="05000000000000000000" pitchFamily="2" charset="2"/>
                  <a:buChar char="§"/>
                  <a:defRPr sz="30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u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§"/>
                  <a:defRPr sz="24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110000"/>
                  <a:buFont typeface="Wingdings" panose="05000000000000000000" pitchFamily="2" charset="2"/>
                  <a:buChar char="w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0458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98346" name="Freeform 10"/>
          <p:cNvSpPr>
            <a:spLocks/>
          </p:cNvSpPr>
          <p:nvPr/>
        </p:nvSpPr>
        <p:spPr bwMode="auto">
          <a:xfrm>
            <a:off x="5449889" y="5667375"/>
            <a:ext cx="1616075" cy="489585"/>
          </a:xfrm>
          <a:custGeom>
            <a:avLst/>
            <a:gdLst>
              <a:gd name="T0" fmla="*/ 2147483646 w 1018"/>
              <a:gd name="T1" fmla="*/ 2147483646 h 493"/>
              <a:gd name="T2" fmla="*/ 2147483646 w 1018"/>
              <a:gd name="T3" fmla="*/ 2147483646 h 493"/>
              <a:gd name="T4" fmla="*/ 2147483646 w 1018"/>
              <a:gd name="T5" fmla="*/ 2147483646 h 493"/>
              <a:gd name="T6" fmla="*/ 0 w 1018"/>
              <a:gd name="T7" fmla="*/ 2147483646 h 493"/>
              <a:gd name="T8" fmla="*/ 0 60000 65536"/>
              <a:gd name="T9" fmla="*/ 0 60000 65536"/>
              <a:gd name="T10" fmla="*/ 0 60000 65536"/>
              <a:gd name="T11" fmla="*/ 0 60000 65536"/>
              <a:gd name="T12" fmla="*/ 0 w 1018"/>
              <a:gd name="T13" fmla="*/ 0 h 493"/>
              <a:gd name="T14" fmla="*/ 1018 w 1018"/>
              <a:gd name="T15" fmla="*/ 493 h 4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8" h="493">
                <a:moveTo>
                  <a:pt x="1018" y="449"/>
                </a:moveTo>
                <a:cubicBezTo>
                  <a:pt x="907" y="471"/>
                  <a:pt x="796" y="493"/>
                  <a:pt x="727" y="430"/>
                </a:cubicBezTo>
                <a:cubicBezTo>
                  <a:pt x="658" y="367"/>
                  <a:pt x="727" y="142"/>
                  <a:pt x="606" y="71"/>
                </a:cubicBezTo>
                <a:cubicBezTo>
                  <a:pt x="485" y="0"/>
                  <a:pt x="242" y="1"/>
                  <a:pt x="0" y="3"/>
                </a:cubicBez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57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8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8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8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8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8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8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8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8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8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8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8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8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8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8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8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8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983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40" grpId="0" build="p" autoUpdateAnimBg="0"/>
      <p:bldP spid="39834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24214-0677-4C8C-B05D-950A7F879B8F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pic>
        <p:nvPicPr>
          <p:cNvPr id="66572" name="Picture 12" descr="S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656" y="1438593"/>
            <a:ext cx="5688013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2900680" y="454661"/>
            <a:ext cx="7543800" cy="885825"/>
          </a:xfrm>
        </p:spPr>
        <p:txBody>
          <a:bodyPr/>
          <a:lstStyle/>
          <a:p>
            <a:r>
              <a:rPr lang="en-US" altLang="zh-TW" sz="3600"/>
              <a:t>Series Elastic Component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2237105" y="5137150"/>
            <a:ext cx="8207375" cy="1568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Tendon &amp; other series tissue</a:t>
            </a:r>
          </a:p>
          <a:p>
            <a:pPr>
              <a:lnSpc>
                <a:spcPct val="90000"/>
              </a:lnSpc>
            </a:pPr>
            <a:r>
              <a:rPr lang="en-US" altLang="zh-TW" sz="2400" dirty="0"/>
              <a:t>Lengthen slightly in isometric contraction</a:t>
            </a:r>
          </a:p>
          <a:p>
            <a:pPr>
              <a:lnSpc>
                <a:spcPct val="90000"/>
              </a:lnSpc>
            </a:pPr>
            <a:r>
              <a:rPr lang="en-US" altLang="zh-TW" sz="2400" dirty="0"/>
              <a:t>Series component can store energy when stretched prior to an explosive shortening</a:t>
            </a:r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>
            <a:off x="5826125" y="1654493"/>
            <a:ext cx="0" cy="316865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4855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C0538-59E5-4195-9E5A-CEAF2B4B77FC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title"/>
          </p:nvPr>
        </p:nvSpPr>
        <p:spPr>
          <a:xfrm>
            <a:off x="1320801" y="329129"/>
            <a:ext cx="10454639" cy="1431925"/>
          </a:xfrm>
        </p:spPr>
        <p:txBody>
          <a:bodyPr/>
          <a:lstStyle/>
          <a:p>
            <a:r>
              <a:rPr lang="en-US" altLang="zh-TW" sz="3200" dirty="0"/>
              <a:t>Quick-release for determining elastic constant of series component</a:t>
            </a:r>
          </a:p>
        </p:txBody>
      </p:sp>
      <p:pic>
        <p:nvPicPr>
          <p:cNvPr id="68615" name="Picture 7" descr="quick_release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/>
          <a:stretch/>
        </p:blipFill>
        <p:spPr>
          <a:xfrm>
            <a:off x="1320801" y="1653620"/>
            <a:ext cx="4716463" cy="34467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8614" name="Rectangle 6"/>
          <p:cNvSpPr>
            <a:spLocks noGrp="1" noChangeArrowheads="1"/>
          </p:cNvSpPr>
          <p:nvPr>
            <p:ph type="body" sz="half" idx="3"/>
          </p:nvPr>
        </p:nvSpPr>
        <p:spPr>
          <a:xfrm>
            <a:off x="6037264" y="1868488"/>
            <a:ext cx="5951536" cy="38496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FFFF66"/>
                </a:solidFill>
              </a:rPr>
              <a:t>Muscle is stimulated to build tension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FFFF66"/>
                </a:solidFill>
              </a:rPr>
              <a:t>Release mechanism is activated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FFFF66"/>
                </a:solidFill>
              </a:rPr>
              <a:t>Measure instantaneous shortening x while force is kept constant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FFFF66"/>
                </a:solidFill>
              </a:rPr>
              <a:t>Contractile element length kept constant during quick release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TW" sz="2800" dirty="0">
              <a:solidFill>
                <a:srgbClr val="FFFF66"/>
              </a:solidFill>
            </a:endParaRPr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4943476" y="17002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F</a:t>
            </a:r>
          </a:p>
        </p:txBody>
      </p:sp>
      <p:graphicFrame>
        <p:nvGraphicFramePr>
          <p:cNvPr id="68617" name="Object 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216275" y="5229225"/>
          <a:ext cx="208915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方程式" r:id="rId4" imgW="583920" imgH="393480" progId="Equation.3">
                  <p:embed/>
                </p:oleObj>
              </mc:Choice>
              <mc:Fallback>
                <p:oleObj name="方程式" r:id="rId4" imgW="583920" imgH="393480" progId="Equation.3">
                  <p:embed/>
                  <p:pic>
                    <p:nvPicPr>
                      <p:cNvPr id="686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5229225"/>
                        <a:ext cx="2089150" cy="1397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748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F7953-7FF8-4AD4-AFEC-81AB11723445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 vivo force-length measurement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Human </a:t>
            </a:r>
            <a:r>
              <a:rPr lang="en-US" altLang="zh-TW" i="1">
                <a:solidFill>
                  <a:srgbClr val="FFFF66"/>
                </a:solidFill>
              </a:rPr>
              <a:t>in vivo</a:t>
            </a:r>
            <a:r>
              <a:rPr lang="en-US" altLang="zh-TW"/>
              <a:t> experiments (MVC)</a:t>
            </a:r>
          </a:p>
          <a:p>
            <a:r>
              <a:rPr lang="en-US" altLang="zh-TW" i="1">
                <a:solidFill>
                  <a:srgbClr val="FFFF66"/>
                </a:solidFill>
              </a:rPr>
              <a:t>Challenges:</a:t>
            </a:r>
          </a:p>
          <a:p>
            <a:pPr lvl="1"/>
            <a:r>
              <a:rPr lang="en-US" altLang="zh-TW"/>
              <a:t>Impossible to generate a max. voluntary contraction for a single agonist without activating remaining agonist</a:t>
            </a:r>
          </a:p>
          <a:p>
            <a:pPr lvl="1"/>
            <a:r>
              <a:rPr lang="en-US" altLang="zh-TW"/>
              <a:t>Only moment &amp; angle are measurable. Moment depends on muscle force and moment arm.</a:t>
            </a:r>
          </a:p>
        </p:txBody>
      </p:sp>
    </p:spTree>
    <p:extLst>
      <p:ext uri="{BB962C8B-B14F-4D97-AF65-F5344CB8AC3E}">
        <p14:creationId xmlns:p14="http://schemas.microsoft.com/office/powerpoint/2010/main" val="19301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8DDC8-D578-4C69-B296-8309D0A62EFF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75068" y="365761"/>
            <a:ext cx="11016932" cy="1431925"/>
          </a:xfrm>
        </p:spPr>
        <p:txBody>
          <a:bodyPr/>
          <a:lstStyle/>
          <a:p>
            <a:r>
              <a:rPr lang="en-US" altLang="zh-TW" sz="3600" dirty="0" smtClean="0"/>
              <a:t>2 </a:t>
            </a:r>
            <a:r>
              <a:rPr lang="en-US" altLang="zh-TW" sz="3600" dirty="0"/>
              <a:t>Force-Velocity Characteristics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2640" y="1870393"/>
            <a:ext cx="1089152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>
                <a:solidFill>
                  <a:srgbClr val="FFFF66"/>
                </a:solidFill>
              </a:rPr>
              <a:t>Concentric contraction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Muscle contracts and shortening, positive work was done on external load by muscle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Tension in a muscle decreases as it shortens</a:t>
            </a:r>
          </a:p>
          <a:p>
            <a:pPr>
              <a:lnSpc>
                <a:spcPct val="90000"/>
              </a:lnSpc>
            </a:pPr>
            <a:r>
              <a:rPr lang="en-US" altLang="zh-TW">
                <a:solidFill>
                  <a:srgbClr val="FFFF66"/>
                </a:solidFill>
              </a:rPr>
              <a:t>Eccentric contraction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Muscle contracts and lengthening, external load does work on muscle or negative work done by muscle.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Tension in a muscle increases as it lengthens by external load</a:t>
            </a:r>
          </a:p>
        </p:txBody>
      </p:sp>
    </p:spTree>
    <p:extLst>
      <p:ext uri="{BB962C8B-B14F-4D97-AF65-F5344CB8AC3E}">
        <p14:creationId xmlns:p14="http://schemas.microsoft.com/office/powerpoint/2010/main" val="356419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E3EC6-5F80-4D9B-80C5-4445131BC49F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title"/>
          </p:nvPr>
        </p:nvSpPr>
        <p:spPr>
          <a:xfrm>
            <a:off x="1193800" y="316299"/>
            <a:ext cx="10998199" cy="1431925"/>
          </a:xfrm>
        </p:spPr>
        <p:txBody>
          <a:bodyPr/>
          <a:lstStyle/>
          <a:p>
            <a:r>
              <a:rPr lang="en-US" altLang="zh-TW" sz="3600" dirty="0"/>
              <a:t>Force-velocity characteristics of skeletal muscle (Hill model)</a:t>
            </a:r>
          </a:p>
        </p:txBody>
      </p:sp>
      <p:graphicFrame>
        <p:nvGraphicFramePr>
          <p:cNvPr id="73738" name="Object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6672264" y="2152651"/>
          <a:ext cx="3995737" cy="293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方程式" r:id="rId3" imgW="2095200" imgH="1536480" progId="Equation.3">
                  <p:embed/>
                </p:oleObj>
              </mc:Choice>
              <mc:Fallback>
                <p:oleObj name="方程式" r:id="rId3" imgW="2095200" imgH="1536480" progId="Equation.3">
                  <p:embed/>
                  <p:pic>
                    <p:nvPicPr>
                      <p:cNvPr id="737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4" y="2152651"/>
                        <a:ext cx="3995737" cy="29305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742" name="Group 14"/>
          <p:cNvGrpSpPr>
            <a:grpSpLocks/>
          </p:cNvGrpSpPr>
          <p:nvPr/>
        </p:nvGrpSpPr>
        <p:grpSpPr bwMode="auto">
          <a:xfrm>
            <a:off x="1992314" y="1700214"/>
            <a:ext cx="4230687" cy="3948567"/>
            <a:chOff x="385" y="1117"/>
            <a:chExt cx="2758" cy="2735"/>
          </a:xfrm>
        </p:grpSpPr>
        <p:pic>
          <p:nvPicPr>
            <p:cNvPr id="73735" name="Picture 7" descr="F_V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1389"/>
              <a:ext cx="2544" cy="2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3736" name="Text Box 8"/>
            <p:cNvSpPr txBox="1">
              <a:spLocks noChangeArrowheads="1"/>
            </p:cNvSpPr>
            <p:nvPr/>
          </p:nvSpPr>
          <p:spPr bwMode="auto">
            <a:xfrm>
              <a:off x="385" y="1117"/>
              <a:ext cx="1516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1" i="0" u="none" strike="noStrike" kern="1200" cap="none" spc="0" normalizeH="0" baseline="0" noProof="0">
                  <a:ln>
                    <a:noFill/>
                  </a:ln>
                  <a:solidFill>
                    <a:srgbClr val="FF99FF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/>
                  <a:cs typeface="+mn-cs"/>
                </a:rPr>
                <a:t>eccentric</a:t>
              </a:r>
            </a:p>
          </p:txBody>
        </p:sp>
        <p:sp>
          <p:nvSpPr>
            <p:cNvPr id="73737" name="Text Box 9"/>
            <p:cNvSpPr txBox="1">
              <a:spLocks noChangeArrowheads="1"/>
            </p:cNvSpPr>
            <p:nvPr/>
          </p:nvSpPr>
          <p:spPr bwMode="auto">
            <a:xfrm>
              <a:off x="2018" y="1117"/>
              <a:ext cx="1125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1" i="0" u="none" strike="noStrike" kern="1200" cap="none" spc="0" normalizeH="0" baseline="0" noProof="0">
                  <a:ln>
                    <a:noFill/>
                  </a:ln>
                  <a:solidFill>
                    <a:srgbClr val="66CCFF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/>
                  <a:cs typeface="+mn-cs"/>
                </a:rPr>
                <a:t>concentric</a:t>
              </a:r>
            </a:p>
          </p:txBody>
        </p:sp>
        <p:sp>
          <p:nvSpPr>
            <p:cNvPr id="73740" name="Text Box 12"/>
            <p:cNvSpPr txBox="1">
              <a:spLocks noChangeArrowheads="1"/>
            </p:cNvSpPr>
            <p:nvPr/>
          </p:nvSpPr>
          <p:spPr bwMode="auto">
            <a:xfrm>
              <a:off x="1565" y="1313"/>
              <a:ext cx="21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/>
                  <a:cs typeface="+mn-cs"/>
                </a:rPr>
                <a:t>F</a:t>
              </a:r>
            </a:p>
          </p:txBody>
        </p:sp>
        <p:sp>
          <p:nvSpPr>
            <p:cNvPr id="73741" name="Text Box 13"/>
            <p:cNvSpPr txBox="1">
              <a:spLocks noChangeArrowheads="1"/>
            </p:cNvSpPr>
            <p:nvPr/>
          </p:nvSpPr>
          <p:spPr bwMode="auto">
            <a:xfrm>
              <a:off x="1912" y="3577"/>
              <a:ext cx="212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>
                  <a:ln>
                    <a:noFill/>
                  </a:ln>
                  <a:solidFill>
                    <a:srgbClr val="66CCFF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/>
                  <a:cs typeface="+mn-cs"/>
                </a:rPr>
                <a:t>v</a:t>
              </a:r>
            </a:p>
          </p:txBody>
        </p:sp>
      </p:grpSp>
      <p:sp>
        <p:nvSpPr>
          <p:cNvPr id="73743" name="Text Box 15"/>
          <p:cNvSpPr txBox="1">
            <a:spLocks noChangeArrowheads="1"/>
          </p:cNvSpPr>
          <p:nvPr/>
        </p:nvSpPr>
        <p:spPr bwMode="auto">
          <a:xfrm>
            <a:off x="2062877" y="5618236"/>
            <a:ext cx="7242175" cy="103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99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Increased tensions in eccentric due to:</a:t>
            </a: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99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Cross bridge breaking force &gt; holding force at  isometric length</a:t>
            </a: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99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High tendon force to overcome internal damping friction</a:t>
            </a:r>
          </a:p>
        </p:txBody>
      </p:sp>
    </p:spTree>
    <p:extLst>
      <p:ext uri="{BB962C8B-B14F-4D97-AF65-F5344CB8AC3E}">
        <p14:creationId xmlns:p14="http://schemas.microsoft.com/office/powerpoint/2010/main" val="29742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DA021-908A-4EBF-8AAD-522FF7155426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xfrm>
            <a:off x="2040255" y="294640"/>
            <a:ext cx="7753350" cy="820738"/>
          </a:xfrm>
        </p:spPr>
        <p:txBody>
          <a:bodyPr/>
          <a:lstStyle/>
          <a:p>
            <a:r>
              <a:rPr lang="en-US" altLang="zh-TW" sz="3600"/>
              <a:t>Length and velocity versus Force</a:t>
            </a:r>
          </a:p>
        </p:txBody>
      </p:sp>
      <p:pic>
        <p:nvPicPr>
          <p:cNvPr id="23560" name="Picture 8" descr="f_v_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3250" y="1268413"/>
            <a:ext cx="5619750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3070860" y="5794375"/>
            <a:ext cx="56921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Note: maximum contraction condition; normal contractions are 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fraction of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the maximum force</a:t>
            </a:r>
          </a:p>
        </p:txBody>
      </p:sp>
    </p:spTree>
    <p:extLst>
      <p:ext uri="{BB962C8B-B14F-4D97-AF65-F5344CB8AC3E}">
        <p14:creationId xmlns:p14="http://schemas.microsoft.com/office/powerpoint/2010/main" val="12633664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C8083-21EF-426A-9DCF-78191113BD27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10641" y="626794"/>
            <a:ext cx="8459787" cy="892175"/>
          </a:xfrm>
        </p:spPr>
        <p:txBody>
          <a:bodyPr/>
          <a:lstStyle/>
          <a:p>
            <a:r>
              <a:rPr lang="en-US" altLang="zh-TW" sz="3500"/>
              <a:t>Equilibrium of load and muscle force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161724" y="2014220"/>
            <a:ext cx="4928552" cy="3889375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en-US" altLang="zh-TW" sz="2400"/>
              <a:t>Muscle force is function of </a:t>
            </a:r>
            <a:r>
              <a:rPr lang="en-US" altLang="zh-TW" sz="2400">
                <a:solidFill>
                  <a:srgbClr val="FFFF66"/>
                </a:solidFill>
              </a:rPr>
              <a:t>length</a:t>
            </a:r>
            <a:r>
              <a:rPr lang="en-US" altLang="zh-TW" sz="2400"/>
              <a:t>, </a:t>
            </a:r>
            <a:r>
              <a:rPr lang="en-US" altLang="zh-TW" sz="2400">
                <a:solidFill>
                  <a:srgbClr val="FFFF66"/>
                </a:solidFill>
              </a:rPr>
              <a:t>velocity</a:t>
            </a:r>
            <a:r>
              <a:rPr lang="en-US" altLang="zh-TW" sz="2400"/>
              <a:t> and </a:t>
            </a:r>
            <a:r>
              <a:rPr lang="en-US" altLang="zh-TW" sz="2400">
                <a:solidFill>
                  <a:srgbClr val="FFFF66"/>
                </a:solidFill>
              </a:rPr>
              <a:t>activation</a:t>
            </a:r>
          </a:p>
          <a:p>
            <a:pPr>
              <a:lnSpc>
                <a:spcPct val="105000"/>
              </a:lnSpc>
            </a:pPr>
            <a:r>
              <a:rPr lang="en-US" altLang="zh-TW" sz="2400"/>
              <a:t>The load determines activation and length of muscle by the </a:t>
            </a:r>
            <a:r>
              <a:rPr lang="en-US" altLang="zh-TW" sz="2400">
                <a:solidFill>
                  <a:srgbClr val="FFFF66"/>
                </a:solidFill>
              </a:rPr>
              <a:t>equilibrium condition</a:t>
            </a:r>
            <a:r>
              <a:rPr lang="en-US" altLang="zh-TW" sz="2400"/>
              <a:t> </a:t>
            </a:r>
          </a:p>
          <a:p>
            <a:pPr>
              <a:lnSpc>
                <a:spcPct val="105000"/>
              </a:lnSpc>
            </a:pPr>
            <a:r>
              <a:rPr lang="en-US" altLang="zh-TW" sz="2400"/>
              <a:t>Load: </a:t>
            </a:r>
            <a:r>
              <a:rPr lang="en-US" altLang="zh-TW" sz="2400">
                <a:solidFill>
                  <a:srgbClr val="FFFF66"/>
                </a:solidFill>
              </a:rPr>
              <a:t>spring</a:t>
            </a:r>
            <a:r>
              <a:rPr lang="en-US" altLang="zh-TW" sz="2400"/>
              <a:t>-like, </a:t>
            </a:r>
            <a:r>
              <a:rPr lang="en-US" altLang="zh-TW" sz="2400">
                <a:solidFill>
                  <a:srgbClr val="FFFF66"/>
                </a:solidFill>
              </a:rPr>
              <a:t>inertial</a:t>
            </a:r>
            <a:r>
              <a:rPr lang="en-US" altLang="zh-TW" sz="2400"/>
              <a:t>, </a:t>
            </a:r>
            <a:r>
              <a:rPr lang="en-US" altLang="zh-TW" sz="2400">
                <a:solidFill>
                  <a:srgbClr val="FFFF66"/>
                </a:solidFill>
              </a:rPr>
              <a:t>viscous</a:t>
            </a:r>
            <a:r>
              <a:rPr lang="en-US" altLang="zh-TW" sz="2400"/>
              <a:t> damper</a:t>
            </a:r>
          </a:p>
        </p:txBody>
      </p:sp>
      <p:grpSp>
        <p:nvGrpSpPr>
          <p:cNvPr id="77832" name="Group 8"/>
          <p:cNvGrpSpPr>
            <a:grpSpLocks/>
          </p:cNvGrpSpPr>
          <p:nvPr/>
        </p:nvGrpSpPr>
        <p:grpSpPr bwMode="auto">
          <a:xfrm>
            <a:off x="1310641" y="2009775"/>
            <a:ext cx="4932363" cy="4695825"/>
            <a:chOff x="0" y="926"/>
            <a:chExt cx="3198" cy="3029"/>
          </a:xfrm>
        </p:grpSpPr>
        <p:pic>
          <p:nvPicPr>
            <p:cNvPr id="77828" name="Picture 4" descr="F_L_lo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6"/>
              <a:ext cx="3198" cy="3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30" name="Text Box 6"/>
            <p:cNvSpPr txBox="1">
              <a:spLocks noChangeArrowheads="1"/>
            </p:cNvSpPr>
            <p:nvPr/>
          </p:nvSpPr>
          <p:spPr bwMode="auto">
            <a:xfrm>
              <a:off x="340" y="2432"/>
              <a:ext cx="523" cy="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/>
                  <a:cs typeface="+mn-cs"/>
                </a:rPr>
                <a:t>linear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/>
                  <a:cs typeface="+mn-cs"/>
                </a:rPr>
                <a:t>spring</a:t>
              </a:r>
            </a:p>
          </p:txBody>
        </p:sp>
        <p:sp>
          <p:nvSpPr>
            <p:cNvPr id="77831" name="Text Box 7"/>
            <p:cNvSpPr txBox="1">
              <a:spLocks noChangeArrowheads="1"/>
            </p:cNvSpPr>
            <p:nvPr/>
          </p:nvSpPr>
          <p:spPr bwMode="auto">
            <a:xfrm>
              <a:off x="703" y="1888"/>
              <a:ext cx="753" cy="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/>
                  <a:cs typeface="+mn-cs"/>
                </a:rPr>
                <a:t>Nonlinear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/>
                  <a:cs typeface="+mn-cs"/>
                </a:rPr>
                <a:t>spring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9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70937E-C674-4286-A83D-3D36AD265FC9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title"/>
          </p:nvPr>
        </p:nvSpPr>
        <p:spPr>
          <a:xfrm>
            <a:off x="1229360" y="381001"/>
            <a:ext cx="10058400" cy="1431925"/>
          </a:xfrm>
        </p:spPr>
        <p:txBody>
          <a:bodyPr/>
          <a:lstStyle/>
          <a:p>
            <a:r>
              <a:rPr lang="en-US" altLang="zh-TW" dirty="0" smtClean="0"/>
              <a:t>3 </a:t>
            </a:r>
            <a:r>
              <a:rPr lang="en-US" altLang="zh-TW" dirty="0"/>
              <a:t>Muscle Modeling</a:t>
            </a:r>
          </a:p>
        </p:txBody>
      </p:sp>
      <p:pic>
        <p:nvPicPr>
          <p:cNvPr id="78857" name="Picture 9" descr="muscle_mode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9359" y="2376808"/>
            <a:ext cx="8767497" cy="41357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1101409" y="1866267"/>
            <a:ext cx="735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Elements of Hill model other than contractile element</a:t>
            </a:r>
          </a:p>
        </p:txBody>
      </p:sp>
      <p:sp>
        <p:nvSpPr>
          <p:cNvPr id="78860" name="Line 12"/>
          <p:cNvSpPr>
            <a:spLocks noChangeShapeType="1"/>
          </p:cNvSpPr>
          <p:nvPr/>
        </p:nvSpPr>
        <p:spPr bwMode="auto">
          <a:xfrm>
            <a:off x="5613107" y="2505075"/>
            <a:ext cx="41275" cy="374332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A0162-8C05-470D-82B2-CFA800978A7F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pic>
        <p:nvPicPr>
          <p:cNvPr id="82953" name="Picture 9" descr="muscle_model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" b="1218"/>
          <a:stretch/>
        </p:blipFill>
        <p:spPr>
          <a:xfrm>
            <a:off x="1347789" y="1300480"/>
            <a:ext cx="5286375" cy="54051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6684010" y="2216150"/>
            <a:ext cx="550799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 Derive equations of motion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 Estimated parameters based on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   Experimental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data &amp; model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   Simulation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(least squares)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. Numerical simulation</a:t>
            </a:r>
          </a:p>
        </p:txBody>
      </p:sp>
    </p:spTree>
    <p:extLst>
      <p:ext uri="{BB962C8B-B14F-4D97-AF65-F5344CB8AC3E}">
        <p14:creationId xmlns:p14="http://schemas.microsoft.com/office/powerpoint/2010/main" val="34986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投影片編號版面配置區 10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61A37D-3758-4E80-9716-15713CB6F2E0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2208" y="262889"/>
            <a:ext cx="8675687" cy="963613"/>
          </a:xfrm>
        </p:spPr>
        <p:txBody>
          <a:bodyPr/>
          <a:lstStyle/>
          <a:p>
            <a:r>
              <a:rPr lang="en-US" altLang="zh-TW" sz="3500" dirty="0" smtClean="0"/>
              <a:t>4 </a:t>
            </a:r>
            <a:r>
              <a:rPr lang="en-US" altLang="zh-TW" sz="3500" dirty="0"/>
              <a:t>Neuromuscular system dynamics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1" y="1268413"/>
            <a:ext cx="4716463" cy="143986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2000">
                <a:solidFill>
                  <a:srgbClr val="FFFF66"/>
                </a:solidFill>
              </a:rPr>
              <a:t>Muscle force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2000"/>
              <a:t>F = F</a:t>
            </a:r>
            <a:r>
              <a:rPr lang="en-US" altLang="zh-TW" sz="2000" baseline="-25000"/>
              <a:t>0</a:t>
            </a:r>
            <a:r>
              <a:rPr lang="en-US" altLang="zh-TW" sz="2000"/>
              <a:t> * Act * F</a:t>
            </a:r>
            <a:r>
              <a:rPr lang="en-US" altLang="zh-TW" sz="2000" baseline="-25000"/>
              <a:t>LT</a:t>
            </a:r>
            <a:r>
              <a:rPr lang="en-US" altLang="zh-TW" sz="2000"/>
              <a:t> * F</a:t>
            </a:r>
            <a:r>
              <a:rPr lang="en-US" altLang="zh-TW" sz="2000" baseline="-25000"/>
              <a:t>FV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2000"/>
              <a:t>T = r(</a:t>
            </a:r>
            <a:r>
              <a:rPr lang="en-US" altLang="zh-TW" sz="2000">
                <a:latin typeface="Symbol" panose="05050102010706020507" pitchFamily="18" charset="2"/>
              </a:rPr>
              <a:t>q</a:t>
            </a:r>
            <a:r>
              <a:rPr lang="en-US" altLang="zh-TW" sz="2000"/>
              <a:t>) * F(L(</a:t>
            </a:r>
            <a:r>
              <a:rPr lang="en-US" altLang="zh-TW" sz="2000">
                <a:latin typeface="Symbol" panose="05050102010706020507" pitchFamily="18" charset="2"/>
              </a:rPr>
              <a:t>q</a:t>
            </a:r>
            <a:r>
              <a:rPr lang="en-US" altLang="zh-TW" sz="2000"/>
              <a:t>), V, A)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2000"/>
              <a:t>F</a:t>
            </a:r>
            <a:r>
              <a:rPr lang="en-US" altLang="zh-TW" sz="2000" baseline="-25000"/>
              <a:t>0</a:t>
            </a:r>
            <a:r>
              <a:rPr lang="en-US" altLang="zh-TW" sz="2000"/>
              <a:t>= F</a:t>
            </a:r>
            <a:r>
              <a:rPr lang="en-US" altLang="zh-TW" sz="2000" baseline="-25000"/>
              <a:t>0</a:t>
            </a:r>
            <a:r>
              <a:rPr lang="en-US" altLang="zh-TW" sz="2000"/>
              <a:t>(pinnated angle, PCSA, fiber type)</a:t>
            </a:r>
          </a:p>
        </p:txBody>
      </p:sp>
      <p:grpSp>
        <p:nvGrpSpPr>
          <p:cNvPr id="61444" name="Group 4"/>
          <p:cNvGrpSpPr>
            <a:grpSpLocks noChangeAspect="1"/>
          </p:cNvGrpSpPr>
          <p:nvPr/>
        </p:nvGrpSpPr>
        <p:grpSpPr bwMode="auto">
          <a:xfrm flipH="1">
            <a:off x="2293938" y="3429000"/>
            <a:ext cx="2811462" cy="2895600"/>
            <a:chOff x="2300" y="1342"/>
            <a:chExt cx="1387" cy="1544"/>
          </a:xfrm>
        </p:grpSpPr>
        <p:sp>
          <p:nvSpPr>
            <p:cNvPr id="61445" name="Freeform 5"/>
            <p:cNvSpPr>
              <a:spLocks noChangeAspect="1"/>
            </p:cNvSpPr>
            <p:nvPr/>
          </p:nvSpPr>
          <p:spPr bwMode="auto">
            <a:xfrm>
              <a:off x="2840" y="1731"/>
              <a:ext cx="317" cy="687"/>
            </a:xfrm>
            <a:custGeom>
              <a:avLst/>
              <a:gdLst>
                <a:gd name="T0" fmla="*/ 317 w 317"/>
                <a:gd name="T1" fmla="*/ 0 h 687"/>
                <a:gd name="T2" fmla="*/ 291 w 317"/>
                <a:gd name="T3" fmla="*/ 17 h 687"/>
                <a:gd name="T4" fmla="*/ 263 w 317"/>
                <a:gd name="T5" fmla="*/ 38 h 687"/>
                <a:gd name="T6" fmla="*/ 240 w 317"/>
                <a:gd name="T7" fmla="*/ 63 h 687"/>
                <a:gd name="T8" fmla="*/ 199 w 317"/>
                <a:gd name="T9" fmla="*/ 127 h 687"/>
                <a:gd name="T10" fmla="*/ 158 w 317"/>
                <a:gd name="T11" fmla="*/ 200 h 687"/>
                <a:gd name="T12" fmla="*/ 123 w 317"/>
                <a:gd name="T13" fmla="*/ 285 h 687"/>
                <a:gd name="T14" fmla="*/ 107 w 317"/>
                <a:gd name="T15" fmla="*/ 371 h 687"/>
                <a:gd name="T16" fmla="*/ 82 w 317"/>
                <a:gd name="T17" fmla="*/ 491 h 687"/>
                <a:gd name="T18" fmla="*/ 64 w 317"/>
                <a:gd name="T19" fmla="*/ 562 h 687"/>
                <a:gd name="T20" fmla="*/ 49 w 317"/>
                <a:gd name="T21" fmla="*/ 602 h 687"/>
                <a:gd name="T22" fmla="*/ 30 w 317"/>
                <a:gd name="T23" fmla="*/ 642 h 687"/>
                <a:gd name="T24" fmla="*/ 13 w 317"/>
                <a:gd name="T25" fmla="*/ 668 h 687"/>
                <a:gd name="T26" fmla="*/ 0 w 317"/>
                <a:gd name="T2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7" h="687">
                  <a:moveTo>
                    <a:pt x="317" y="0"/>
                  </a:moveTo>
                  <a:lnTo>
                    <a:pt x="291" y="17"/>
                  </a:lnTo>
                  <a:lnTo>
                    <a:pt x="263" y="38"/>
                  </a:lnTo>
                  <a:lnTo>
                    <a:pt x="240" y="63"/>
                  </a:lnTo>
                  <a:lnTo>
                    <a:pt x="199" y="127"/>
                  </a:lnTo>
                  <a:lnTo>
                    <a:pt x="158" y="200"/>
                  </a:lnTo>
                  <a:lnTo>
                    <a:pt x="123" y="285"/>
                  </a:lnTo>
                  <a:lnTo>
                    <a:pt x="107" y="371"/>
                  </a:lnTo>
                  <a:lnTo>
                    <a:pt x="82" y="491"/>
                  </a:lnTo>
                  <a:lnTo>
                    <a:pt x="64" y="562"/>
                  </a:lnTo>
                  <a:lnTo>
                    <a:pt x="49" y="602"/>
                  </a:lnTo>
                  <a:lnTo>
                    <a:pt x="30" y="642"/>
                  </a:lnTo>
                  <a:lnTo>
                    <a:pt x="13" y="668"/>
                  </a:lnTo>
                  <a:lnTo>
                    <a:pt x="0" y="687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46" name="Freeform 6"/>
            <p:cNvSpPr>
              <a:spLocks noChangeAspect="1"/>
            </p:cNvSpPr>
            <p:nvPr/>
          </p:nvSpPr>
          <p:spPr bwMode="auto">
            <a:xfrm rot="4990582">
              <a:off x="3206" y="1535"/>
              <a:ext cx="180" cy="288"/>
            </a:xfrm>
            <a:custGeom>
              <a:avLst/>
              <a:gdLst>
                <a:gd name="T0" fmla="*/ 124 w 180"/>
                <a:gd name="T1" fmla="*/ 288 h 288"/>
                <a:gd name="T2" fmla="*/ 156 w 180"/>
                <a:gd name="T3" fmla="*/ 226 h 288"/>
                <a:gd name="T4" fmla="*/ 154 w 180"/>
                <a:gd name="T5" fmla="*/ 178 h 288"/>
                <a:gd name="T6" fmla="*/ 170 w 180"/>
                <a:gd name="T7" fmla="*/ 136 h 288"/>
                <a:gd name="T8" fmla="*/ 180 w 180"/>
                <a:gd name="T9" fmla="*/ 98 h 288"/>
                <a:gd name="T10" fmla="*/ 174 w 180"/>
                <a:gd name="T11" fmla="*/ 62 h 288"/>
                <a:gd name="T12" fmla="*/ 160 w 180"/>
                <a:gd name="T13" fmla="*/ 22 h 288"/>
                <a:gd name="T14" fmla="*/ 120 w 180"/>
                <a:gd name="T15" fmla="*/ 0 h 288"/>
                <a:gd name="T16" fmla="*/ 94 w 180"/>
                <a:gd name="T17" fmla="*/ 8 h 288"/>
                <a:gd name="T18" fmla="*/ 74 w 180"/>
                <a:gd name="T19" fmla="*/ 26 h 288"/>
                <a:gd name="T20" fmla="*/ 50 w 180"/>
                <a:gd name="T21" fmla="*/ 60 h 288"/>
                <a:gd name="T22" fmla="*/ 16 w 180"/>
                <a:gd name="T23" fmla="*/ 80 h 288"/>
                <a:gd name="T24" fmla="*/ 0 w 180"/>
                <a:gd name="T25" fmla="*/ 124 h 288"/>
                <a:gd name="T26" fmla="*/ 40 w 180"/>
                <a:gd name="T27" fmla="*/ 150 h 288"/>
                <a:gd name="T28" fmla="*/ 70 w 180"/>
                <a:gd name="T29" fmla="*/ 152 h 288"/>
                <a:gd name="T30" fmla="*/ 92 w 180"/>
                <a:gd name="T31" fmla="*/ 130 h 288"/>
                <a:gd name="T32" fmla="*/ 101 w 180"/>
                <a:gd name="T33" fmla="*/ 116 h 288"/>
                <a:gd name="T34" fmla="*/ 100 w 180"/>
                <a:gd name="T35" fmla="*/ 100 h 288"/>
                <a:gd name="T36" fmla="*/ 104 w 180"/>
                <a:gd name="T37" fmla="*/ 116 h 288"/>
                <a:gd name="T38" fmla="*/ 119 w 180"/>
                <a:gd name="T39" fmla="*/ 112 h 288"/>
                <a:gd name="T40" fmla="*/ 118 w 180"/>
                <a:gd name="T41" fmla="*/ 106 h 288"/>
                <a:gd name="T42" fmla="*/ 122 w 180"/>
                <a:gd name="T43" fmla="*/ 113 h 288"/>
                <a:gd name="T44" fmla="*/ 130 w 180"/>
                <a:gd name="T45" fmla="*/ 9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0" h="288">
                  <a:moveTo>
                    <a:pt x="124" y="288"/>
                  </a:moveTo>
                  <a:lnTo>
                    <a:pt x="156" y="226"/>
                  </a:lnTo>
                  <a:lnTo>
                    <a:pt x="154" y="178"/>
                  </a:lnTo>
                  <a:lnTo>
                    <a:pt x="170" y="136"/>
                  </a:lnTo>
                  <a:lnTo>
                    <a:pt x="180" y="98"/>
                  </a:lnTo>
                  <a:lnTo>
                    <a:pt x="174" y="62"/>
                  </a:lnTo>
                  <a:lnTo>
                    <a:pt x="160" y="22"/>
                  </a:lnTo>
                  <a:lnTo>
                    <a:pt x="120" y="0"/>
                  </a:lnTo>
                  <a:lnTo>
                    <a:pt x="94" y="8"/>
                  </a:lnTo>
                  <a:lnTo>
                    <a:pt x="74" y="26"/>
                  </a:lnTo>
                  <a:lnTo>
                    <a:pt x="50" y="60"/>
                  </a:lnTo>
                  <a:lnTo>
                    <a:pt x="16" y="80"/>
                  </a:lnTo>
                  <a:lnTo>
                    <a:pt x="0" y="124"/>
                  </a:lnTo>
                  <a:lnTo>
                    <a:pt x="40" y="150"/>
                  </a:lnTo>
                  <a:lnTo>
                    <a:pt x="70" y="152"/>
                  </a:lnTo>
                  <a:lnTo>
                    <a:pt x="92" y="130"/>
                  </a:lnTo>
                  <a:lnTo>
                    <a:pt x="101" y="116"/>
                  </a:lnTo>
                  <a:lnTo>
                    <a:pt x="100" y="100"/>
                  </a:lnTo>
                  <a:lnTo>
                    <a:pt x="104" y="116"/>
                  </a:lnTo>
                  <a:lnTo>
                    <a:pt x="119" y="112"/>
                  </a:lnTo>
                  <a:lnTo>
                    <a:pt x="118" y="106"/>
                  </a:lnTo>
                  <a:lnTo>
                    <a:pt x="122" y="113"/>
                  </a:lnTo>
                  <a:lnTo>
                    <a:pt x="130" y="96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47" name="Freeform 7"/>
            <p:cNvSpPr>
              <a:spLocks noChangeAspect="1"/>
            </p:cNvSpPr>
            <p:nvPr/>
          </p:nvSpPr>
          <p:spPr bwMode="auto">
            <a:xfrm rot="4990582">
              <a:off x="3084" y="1559"/>
              <a:ext cx="52" cy="110"/>
            </a:xfrm>
            <a:custGeom>
              <a:avLst/>
              <a:gdLst>
                <a:gd name="T0" fmla="*/ 52 w 52"/>
                <a:gd name="T1" fmla="*/ 0 h 110"/>
                <a:gd name="T2" fmla="*/ 45 w 52"/>
                <a:gd name="T3" fmla="*/ 20 h 110"/>
                <a:gd name="T4" fmla="*/ 40 w 52"/>
                <a:gd name="T5" fmla="*/ 32 h 110"/>
                <a:gd name="T6" fmla="*/ 42 w 52"/>
                <a:gd name="T7" fmla="*/ 56 h 110"/>
                <a:gd name="T8" fmla="*/ 24 w 52"/>
                <a:gd name="T9" fmla="*/ 81 h 110"/>
                <a:gd name="T10" fmla="*/ 6 w 52"/>
                <a:gd name="T11" fmla="*/ 99 h 110"/>
                <a:gd name="T12" fmla="*/ 0 w 5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10">
                  <a:moveTo>
                    <a:pt x="52" y="0"/>
                  </a:moveTo>
                  <a:lnTo>
                    <a:pt x="45" y="20"/>
                  </a:lnTo>
                  <a:lnTo>
                    <a:pt x="40" y="32"/>
                  </a:lnTo>
                  <a:lnTo>
                    <a:pt x="42" y="56"/>
                  </a:lnTo>
                  <a:lnTo>
                    <a:pt x="24" y="81"/>
                  </a:lnTo>
                  <a:lnTo>
                    <a:pt x="6" y="99"/>
                  </a:lnTo>
                  <a:lnTo>
                    <a:pt x="0" y="110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48" name="Freeform 8"/>
            <p:cNvSpPr>
              <a:spLocks noChangeAspect="1"/>
            </p:cNvSpPr>
            <p:nvPr/>
          </p:nvSpPr>
          <p:spPr bwMode="auto">
            <a:xfrm rot="4990582">
              <a:off x="2148" y="1753"/>
              <a:ext cx="1070" cy="766"/>
            </a:xfrm>
            <a:custGeom>
              <a:avLst/>
              <a:gdLst>
                <a:gd name="T0" fmla="*/ 0 w 1070"/>
                <a:gd name="T1" fmla="*/ 0 h 766"/>
                <a:gd name="T2" fmla="*/ 14 w 1070"/>
                <a:gd name="T3" fmla="*/ 50 h 766"/>
                <a:gd name="T4" fmla="*/ 62 w 1070"/>
                <a:gd name="T5" fmla="*/ 92 h 766"/>
                <a:gd name="T6" fmla="*/ 102 w 1070"/>
                <a:gd name="T7" fmla="*/ 144 h 766"/>
                <a:gd name="T8" fmla="*/ 162 w 1070"/>
                <a:gd name="T9" fmla="*/ 196 h 766"/>
                <a:gd name="T10" fmla="*/ 210 w 1070"/>
                <a:gd name="T11" fmla="*/ 248 h 766"/>
                <a:gd name="T12" fmla="*/ 256 w 1070"/>
                <a:gd name="T13" fmla="*/ 294 h 766"/>
                <a:gd name="T14" fmla="*/ 356 w 1070"/>
                <a:gd name="T15" fmla="*/ 396 h 766"/>
                <a:gd name="T16" fmla="*/ 446 w 1070"/>
                <a:gd name="T17" fmla="*/ 472 h 766"/>
                <a:gd name="T18" fmla="*/ 518 w 1070"/>
                <a:gd name="T19" fmla="*/ 528 h 766"/>
                <a:gd name="T20" fmla="*/ 650 w 1070"/>
                <a:gd name="T21" fmla="*/ 616 h 766"/>
                <a:gd name="T22" fmla="*/ 728 w 1070"/>
                <a:gd name="T23" fmla="*/ 654 h 766"/>
                <a:gd name="T24" fmla="*/ 824 w 1070"/>
                <a:gd name="T25" fmla="*/ 706 h 766"/>
                <a:gd name="T26" fmla="*/ 878 w 1070"/>
                <a:gd name="T27" fmla="*/ 714 h 766"/>
                <a:gd name="T28" fmla="*/ 962 w 1070"/>
                <a:gd name="T29" fmla="*/ 742 h 766"/>
                <a:gd name="T30" fmla="*/ 1022 w 1070"/>
                <a:gd name="T31" fmla="*/ 766 h 766"/>
                <a:gd name="T32" fmla="*/ 1070 w 1070"/>
                <a:gd name="T33" fmla="*/ 762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0" h="766">
                  <a:moveTo>
                    <a:pt x="0" y="0"/>
                  </a:moveTo>
                  <a:lnTo>
                    <a:pt x="14" y="50"/>
                  </a:lnTo>
                  <a:lnTo>
                    <a:pt x="62" y="92"/>
                  </a:lnTo>
                  <a:lnTo>
                    <a:pt x="102" y="144"/>
                  </a:lnTo>
                  <a:lnTo>
                    <a:pt x="162" y="196"/>
                  </a:lnTo>
                  <a:lnTo>
                    <a:pt x="210" y="248"/>
                  </a:lnTo>
                  <a:lnTo>
                    <a:pt x="256" y="294"/>
                  </a:lnTo>
                  <a:lnTo>
                    <a:pt x="356" y="396"/>
                  </a:lnTo>
                  <a:lnTo>
                    <a:pt x="446" y="472"/>
                  </a:lnTo>
                  <a:lnTo>
                    <a:pt x="518" y="528"/>
                  </a:lnTo>
                  <a:lnTo>
                    <a:pt x="650" y="616"/>
                  </a:lnTo>
                  <a:lnTo>
                    <a:pt x="728" y="654"/>
                  </a:lnTo>
                  <a:lnTo>
                    <a:pt x="824" y="706"/>
                  </a:lnTo>
                  <a:lnTo>
                    <a:pt x="878" y="714"/>
                  </a:lnTo>
                  <a:lnTo>
                    <a:pt x="962" y="742"/>
                  </a:lnTo>
                  <a:lnTo>
                    <a:pt x="1022" y="766"/>
                  </a:lnTo>
                  <a:lnTo>
                    <a:pt x="1070" y="762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49" name="Freeform 9"/>
            <p:cNvSpPr>
              <a:spLocks noChangeAspect="1"/>
            </p:cNvSpPr>
            <p:nvPr/>
          </p:nvSpPr>
          <p:spPr bwMode="auto">
            <a:xfrm>
              <a:off x="2372" y="2697"/>
              <a:ext cx="1312" cy="189"/>
            </a:xfrm>
            <a:custGeom>
              <a:avLst/>
              <a:gdLst>
                <a:gd name="T0" fmla="*/ 1312 w 1312"/>
                <a:gd name="T1" fmla="*/ 162 h 189"/>
                <a:gd name="T2" fmla="*/ 1219 w 1312"/>
                <a:gd name="T3" fmla="*/ 170 h 189"/>
                <a:gd name="T4" fmla="*/ 1143 w 1312"/>
                <a:gd name="T5" fmla="*/ 171 h 189"/>
                <a:gd name="T6" fmla="*/ 1080 w 1312"/>
                <a:gd name="T7" fmla="*/ 176 h 189"/>
                <a:gd name="T8" fmla="*/ 1011 w 1312"/>
                <a:gd name="T9" fmla="*/ 180 h 189"/>
                <a:gd name="T10" fmla="*/ 1003 w 1312"/>
                <a:gd name="T11" fmla="*/ 177 h 189"/>
                <a:gd name="T12" fmla="*/ 922 w 1312"/>
                <a:gd name="T13" fmla="*/ 183 h 189"/>
                <a:gd name="T14" fmla="*/ 715 w 1312"/>
                <a:gd name="T15" fmla="*/ 189 h 189"/>
                <a:gd name="T16" fmla="*/ 549 w 1312"/>
                <a:gd name="T17" fmla="*/ 180 h 189"/>
                <a:gd name="T18" fmla="*/ 402 w 1312"/>
                <a:gd name="T19" fmla="*/ 162 h 189"/>
                <a:gd name="T20" fmla="*/ 290 w 1312"/>
                <a:gd name="T21" fmla="*/ 137 h 189"/>
                <a:gd name="T22" fmla="*/ 219 w 1312"/>
                <a:gd name="T23" fmla="*/ 115 h 189"/>
                <a:gd name="T24" fmla="*/ 157 w 1312"/>
                <a:gd name="T25" fmla="*/ 98 h 189"/>
                <a:gd name="T26" fmla="*/ 90 w 1312"/>
                <a:gd name="T27" fmla="*/ 68 h 189"/>
                <a:gd name="T28" fmla="*/ 18 w 1312"/>
                <a:gd name="T29" fmla="*/ 36 h 189"/>
                <a:gd name="T30" fmla="*/ 4 w 1312"/>
                <a:gd name="T31" fmla="*/ 18 h 189"/>
                <a:gd name="T32" fmla="*/ 0 w 1312"/>
                <a:gd name="T3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2" h="189">
                  <a:moveTo>
                    <a:pt x="1312" y="162"/>
                  </a:moveTo>
                  <a:lnTo>
                    <a:pt x="1219" y="170"/>
                  </a:lnTo>
                  <a:lnTo>
                    <a:pt x="1143" y="171"/>
                  </a:lnTo>
                  <a:lnTo>
                    <a:pt x="1080" y="176"/>
                  </a:lnTo>
                  <a:lnTo>
                    <a:pt x="1011" y="180"/>
                  </a:lnTo>
                  <a:lnTo>
                    <a:pt x="1003" y="177"/>
                  </a:lnTo>
                  <a:lnTo>
                    <a:pt x="922" y="183"/>
                  </a:lnTo>
                  <a:lnTo>
                    <a:pt x="715" y="189"/>
                  </a:lnTo>
                  <a:lnTo>
                    <a:pt x="549" y="180"/>
                  </a:lnTo>
                  <a:lnTo>
                    <a:pt x="402" y="162"/>
                  </a:lnTo>
                  <a:lnTo>
                    <a:pt x="290" y="137"/>
                  </a:lnTo>
                  <a:lnTo>
                    <a:pt x="219" y="115"/>
                  </a:lnTo>
                  <a:lnTo>
                    <a:pt x="157" y="98"/>
                  </a:lnTo>
                  <a:lnTo>
                    <a:pt x="90" y="68"/>
                  </a:lnTo>
                  <a:lnTo>
                    <a:pt x="18" y="36"/>
                  </a:lnTo>
                  <a:lnTo>
                    <a:pt x="4" y="18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50" name="Freeform 10"/>
            <p:cNvSpPr>
              <a:spLocks noChangeAspect="1"/>
            </p:cNvSpPr>
            <p:nvPr/>
          </p:nvSpPr>
          <p:spPr bwMode="auto">
            <a:xfrm>
              <a:off x="2784" y="2347"/>
              <a:ext cx="903" cy="89"/>
            </a:xfrm>
            <a:custGeom>
              <a:avLst/>
              <a:gdLst>
                <a:gd name="T0" fmla="*/ 903 w 903"/>
                <a:gd name="T1" fmla="*/ 51 h 89"/>
                <a:gd name="T2" fmla="*/ 837 w 903"/>
                <a:gd name="T3" fmla="*/ 37 h 89"/>
                <a:gd name="T4" fmla="*/ 771 w 903"/>
                <a:gd name="T5" fmla="*/ 21 h 89"/>
                <a:gd name="T6" fmla="*/ 701 w 903"/>
                <a:gd name="T7" fmla="*/ 9 h 89"/>
                <a:gd name="T8" fmla="*/ 633 w 903"/>
                <a:gd name="T9" fmla="*/ 4 h 89"/>
                <a:gd name="T10" fmla="*/ 572 w 903"/>
                <a:gd name="T11" fmla="*/ 1 h 89"/>
                <a:gd name="T12" fmla="*/ 507 w 903"/>
                <a:gd name="T13" fmla="*/ 0 h 89"/>
                <a:gd name="T14" fmla="*/ 448 w 903"/>
                <a:gd name="T15" fmla="*/ 7 h 89"/>
                <a:gd name="T16" fmla="*/ 376 w 903"/>
                <a:gd name="T17" fmla="*/ 16 h 89"/>
                <a:gd name="T18" fmla="*/ 280 w 903"/>
                <a:gd name="T19" fmla="*/ 39 h 89"/>
                <a:gd name="T20" fmla="*/ 183 w 903"/>
                <a:gd name="T21" fmla="*/ 67 h 89"/>
                <a:gd name="T22" fmla="*/ 107 w 903"/>
                <a:gd name="T23" fmla="*/ 70 h 89"/>
                <a:gd name="T24" fmla="*/ 0 w 903"/>
                <a:gd name="T2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3" h="89">
                  <a:moveTo>
                    <a:pt x="903" y="51"/>
                  </a:moveTo>
                  <a:lnTo>
                    <a:pt x="837" y="37"/>
                  </a:lnTo>
                  <a:lnTo>
                    <a:pt x="771" y="21"/>
                  </a:lnTo>
                  <a:lnTo>
                    <a:pt x="701" y="9"/>
                  </a:lnTo>
                  <a:lnTo>
                    <a:pt x="633" y="4"/>
                  </a:lnTo>
                  <a:lnTo>
                    <a:pt x="572" y="1"/>
                  </a:lnTo>
                  <a:lnTo>
                    <a:pt x="507" y="0"/>
                  </a:lnTo>
                  <a:lnTo>
                    <a:pt x="448" y="7"/>
                  </a:lnTo>
                  <a:lnTo>
                    <a:pt x="376" y="16"/>
                  </a:lnTo>
                  <a:lnTo>
                    <a:pt x="280" y="39"/>
                  </a:lnTo>
                  <a:lnTo>
                    <a:pt x="183" y="67"/>
                  </a:lnTo>
                  <a:lnTo>
                    <a:pt x="107" y="70"/>
                  </a:lnTo>
                  <a:lnTo>
                    <a:pt x="0" y="89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51" name="Freeform 11"/>
            <p:cNvSpPr>
              <a:spLocks noChangeAspect="1"/>
            </p:cNvSpPr>
            <p:nvPr/>
          </p:nvSpPr>
          <p:spPr bwMode="auto">
            <a:xfrm rot="4990582">
              <a:off x="3077" y="1268"/>
              <a:ext cx="226" cy="407"/>
            </a:xfrm>
            <a:custGeom>
              <a:avLst/>
              <a:gdLst>
                <a:gd name="T0" fmla="*/ 99 w 226"/>
                <a:gd name="T1" fmla="*/ 69 h 407"/>
                <a:gd name="T2" fmla="*/ 100 w 226"/>
                <a:gd name="T3" fmla="*/ 90 h 407"/>
                <a:gd name="T4" fmla="*/ 148 w 226"/>
                <a:gd name="T5" fmla="*/ 122 h 407"/>
                <a:gd name="T6" fmla="*/ 154 w 226"/>
                <a:gd name="T7" fmla="*/ 141 h 407"/>
                <a:gd name="T8" fmla="*/ 171 w 226"/>
                <a:gd name="T9" fmla="*/ 165 h 407"/>
                <a:gd name="T10" fmla="*/ 180 w 226"/>
                <a:gd name="T11" fmla="*/ 170 h 407"/>
                <a:gd name="T12" fmla="*/ 207 w 226"/>
                <a:gd name="T13" fmla="*/ 171 h 407"/>
                <a:gd name="T14" fmla="*/ 226 w 226"/>
                <a:gd name="T15" fmla="*/ 165 h 407"/>
                <a:gd name="T16" fmla="*/ 207 w 226"/>
                <a:gd name="T17" fmla="*/ 114 h 407"/>
                <a:gd name="T18" fmla="*/ 198 w 226"/>
                <a:gd name="T19" fmla="*/ 62 h 407"/>
                <a:gd name="T20" fmla="*/ 162 w 226"/>
                <a:gd name="T21" fmla="*/ 27 h 407"/>
                <a:gd name="T22" fmla="*/ 120 w 226"/>
                <a:gd name="T23" fmla="*/ 0 h 407"/>
                <a:gd name="T24" fmla="*/ 96 w 226"/>
                <a:gd name="T25" fmla="*/ 5 h 407"/>
                <a:gd name="T26" fmla="*/ 4 w 226"/>
                <a:gd name="T27" fmla="*/ 99 h 407"/>
                <a:gd name="T28" fmla="*/ 0 w 226"/>
                <a:gd name="T29" fmla="*/ 135 h 407"/>
                <a:gd name="T30" fmla="*/ 10 w 226"/>
                <a:gd name="T31" fmla="*/ 165 h 407"/>
                <a:gd name="T32" fmla="*/ 33 w 226"/>
                <a:gd name="T33" fmla="*/ 200 h 407"/>
                <a:gd name="T34" fmla="*/ 40 w 226"/>
                <a:gd name="T35" fmla="*/ 231 h 407"/>
                <a:gd name="T36" fmla="*/ 58 w 226"/>
                <a:gd name="T37" fmla="*/ 281 h 407"/>
                <a:gd name="T38" fmla="*/ 94 w 226"/>
                <a:gd name="T39" fmla="*/ 308 h 407"/>
                <a:gd name="T40" fmla="*/ 136 w 226"/>
                <a:gd name="T41" fmla="*/ 372 h 407"/>
                <a:gd name="T42" fmla="*/ 184 w 226"/>
                <a:gd name="T43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6" h="407">
                  <a:moveTo>
                    <a:pt x="99" y="69"/>
                  </a:moveTo>
                  <a:lnTo>
                    <a:pt x="100" y="90"/>
                  </a:lnTo>
                  <a:lnTo>
                    <a:pt x="148" y="122"/>
                  </a:lnTo>
                  <a:lnTo>
                    <a:pt x="154" y="141"/>
                  </a:lnTo>
                  <a:lnTo>
                    <a:pt x="171" y="165"/>
                  </a:lnTo>
                  <a:lnTo>
                    <a:pt x="180" y="170"/>
                  </a:lnTo>
                  <a:lnTo>
                    <a:pt x="207" y="171"/>
                  </a:lnTo>
                  <a:lnTo>
                    <a:pt x="226" y="165"/>
                  </a:lnTo>
                  <a:lnTo>
                    <a:pt x="207" y="114"/>
                  </a:lnTo>
                  <a:lnTo>
                    <a:pt x="198" y="62"/>
                  </a:lnTo>
                  <a:lnTo>
                    <a:pt x="162" y="27"/>
                  </a:lnTo>
                  <a:lnTo>
                    <a:pt x="120" y="0"/>
                  </a:lnTo>
                  <a:lnTo>
                    <a:pt x="96" y="5"/>
                  </a:lnTo>
                  <a:lnTo>
                    <a:pt x="4" y="99"/>
                  </a:lnTo>
                  <a:lnTo>
                    <a:pt x="0" y="135"/>
                  </a:lnTo>
                  <a:lnTo>
                    <a:pt x="10" y="165"/>
                  </a:lnTo>
                  <a:lnTo>
                    <a:pt x="33" y="200"/>
                  </a:lnTo>
                  <a:lnTo>
                    <a:pt x="40" y="231"/>
                  </a:lnTo>
                  <a:lnTo>
                    <a:pt x="58" y="281"/>
                  </a:lnTo>
                  <a:lnTo>
                    <a:pt x="94" y="308"/>
                  </a:lnTo>
                  <a:lnTo>
                    <a:pt x="136" y="372"/>
                  </a:lnTo>
                  <a:lnTo>
                    <a:pt x="184" y="407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52" name="Freeform 12"/>
            <p:cNvSpPr>
              <a:spLocks noChangeAspect="1"/>
            </p:cNvSpPr>
            <p:nvPr/>
          </p:nvSpPr>
          <p:spPr bwMode="auto">
            <a:xfrm rot="4990582">
              <a:off x="3327" y="1318"/>
              <a:ext cx="117" cy="165"/>
            </a:xfrm>
            <a:custGeom>
              <a:avLst/>
              <a:gdLst>
                <a:gd name="T0" fmla="*/ 6 w 117"/>
                <a:gd name="T1" fmla="*/ 165 h 165"/>
                <a:gd name="T2" fmla="*/ 0 w 117"/>
                <a:gd name="T3" fmla="*/ 142 h 165"/>
                <a:gd name="T4" fmla="*/ 5 w 117"/>
                <a:gd name="T5" fmla="*/ 118 h 165"/>
                <a:gd name="T6" fmla="*/ 14 w 117"/>
                <a:gd name="T7" fmla="*/ 105 h 165"/>
                <a:gd name="T8" fmla="*/ 33 w 117"/>
                <a:gd name="T9" fmla="*/ 78 h 165"/>
                <a:gd name="T10" fmla="*/ 62 w 117"/>
                <a:gd name="T11" fmla="*/ 49 h 165"/>
                <a:gd name="T12" fmla="*/ 86 w 117"/>
                <a:gd name="T13" fmla="*/ 19 h 165"/>
                <a:gd name="T14" fmla="*/ 117 w 117"/>
                <a:gd name="T1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65">
                  <a:moveTo>
                    <a:pt x="6" y="165"/>
                  </a:moveTo>
                  <a:lnTo>
                    <a:pt x="0" y="142"/>
                  </a:lnTo>
                  <a:lnTo>
                    <a:pt x="5" y="118"/>
                  </a:lnTo>
                  <a:lnTo>
                    <a:pt x="14" y="105"/>
                  </a:lnTo>
                  <a:lnTo>
                    <a:pt x="33" y="78"/>
                  </a:lnTo>
                  <a:lnTo>
                    <a:pt x="62" y="49"/>
                  </a:lnTo>
                  <a:lnTo>
                    <a:pt x="86" y="19"/>
                  </a:lnTo>
                  <a:lnTo>
                    <a:pt x="117" y="0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53" name="Freeform 13"/>
            <p:cNvSpPr>
              <a:spLocks noChangeAspect="1"/>
            </p:cNvSpPr>
            <p:nvPr/>
          </p:nvSpPr>
          <p:spPr bwMode="auto">
            <a:xfrm rot="4990582">
              <a:off x="3040" y="1611"/>
              <a:ext cx="114" cy="92"/>
            </a:xfrm>
            <a:custGeom>
              <a:avLst/>
              <a:gdLst>
                <a:gd name="T0" fmla="*/ 0 w 114"/>
                <a:gd name="T1" fmla="*/ 92 h 92"/>
                <a:gd name="T2" fmla="*/ 24 w 114"/>
                <a:gd name="T3" fmla="*/ 62 h 92"/>
                <a:gd name="T4" fmla="*/ 47 w 114"/>
                <a:gd name="T5" fmla="*/ 41 h 92"/>
                <a:gd name="T6" fmla="*/ 66 w 114"/>
                <a:gd name="T7" fmla="*/ 26 h 92"/>
                <a:gd name="T8" fmla="*/ 95 w 114"/>
                <a:gd name="T9" fmla="*/ 12 h 92"/>
                <a:gd name="T10" fmla="*/ 114 w 114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92">
                  <a:moveTo>
                    <a:pt x="0" y="92"/>
                  </a:moveTo>
                  <a:lnTo>
                    <a:pt x="24" y="62"/>
                  </a:lnTo>
                  <a:lnTo>
                    <a:pt x="47" y="41"/>
                  </a:lnTo>
                  <a:lnTo>
                    <a:pt x="66" y="26"/>
                  </a:lnTo>
                  <a:lnTo>
                    <a:pt x="95" y="12"/>
                  </a:lnTo>
                  <a:lnTo>
                    <a:pt x="114" y="0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54" name="Freeform 14"/>
            <p:cNvSpPr>
              <a:spLocks noChangeAspect="1"/>
            </p:cNvSpPr>
            <p:nvPr/>
          </p:nvSpPr>
          <p:spPr bwMode="auto">
            <a:xfrm rot="4990582">
              <a:off x="3364" y="1510"/>
              <a:ext cx="238" cy="113"/>
            </a:xfrm>
            <a:custGeom>
              <a:avLst/>
              <a:gdLst>
                <a:gd name="T0" fmla="*/ 0 w 238"/>
                <a:gd name="T1" fmla="*/ 48 h 113"/>
                <a:gd name="T2" fmla="*/ 12 w 238"/>
                <a:gd name="T3" fmla="*/ 27 h 113"/>
                <a:gd name="T4" fmla="*/ 31 w 238"/>
                <a:gd name="T5" fmla="*/ 15 h 113"/>
                <a:gd name="T6" fmla="*/ 58 w 238"/>
                <a:gd name="T7" fmla="*/ 6 h 113"/>
                <a:gd name="T8" fmla="*/ 84 w 238"/>
                <a:gd name="T9" fmla="*/ 15 h 113"/>
                <a:gd name="T10" fmla="*/ 123 w 238"/>
                <a:gd name="T11" fmla="*/ 0 h 113"/>
                <a:gd name="T12" fmla="*/ 151 w 238"/>
                <a:gd name="T13" fmla="*/ 9 h 113"/>
                <a:gd name="T14" fmla="*/ 189 w 238"/>
                <a:gd name="T15" fmla="*/ 36 h 113"/>
                <a:gd name="T16" fmla="*/ 225 w 238"/>
                <a:gd name="T17" fmla="*/ 69 h 113"/>
                <a:gd name="T18" fmla="*/ 238 w 238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13">
                  <a:moveTo>
                    <a:pt x="0" y="48"/>
                  </a:moveTo>
                  <a:lnTo>
                    <a:pt x="12" y="27"/>
                  </a:lnTo>
                  <a:lnTo>
                    <a:pt x="31" y="15"/>
                  </a:lnTo>
                  <a:lnTo>
                    <a:pt x="58" y="6"/>
                  </a:lnTo>
                  <a:lnTo>
                    <a:pt x="84" y="15"/>
                  </a:lnTo>
                  <a:lnTo>
                    <a:pt x="123" y="0"/>
                  </a:lnTo>
                  <a:lnTo>
                    <a:pt x="151" y="9"/>
                  </a:lnTo>
                  <a:lnTo>
                    <a:pt x="189" y="36"/>
                  </a:lnTo>
                  <a:lnTo>
                    <a:pt x="225" y="69"/>
                  </a:lnTo>
                  <a:lnTo>
                    <a:pt x="238" y="113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55" name="Freeform 15"/>
            <p:cNvSpPr>
              <a:spLocks noChangeAspect="1"/>
            </p:cNvSpPr>
            <p:nvPr/>
          </p:nvSpPr>
          <p:spPr bwMode="auto">
            <a:xfrm rot="4990582">
              <a:off x="3346" y="1458"/>
              <a:ext cx="135" cy="137"/>
            </a:xfrm>
            <a:custGeom>
              <a:avLst/>
              <a:gdLst>
                <a:gd name="T0" fmla="*/ 0 w 135"/>
                <a:gd name="T1" fmla="*/ 0 h 137"/>
                <a:gd name="T2" fmla="*/ 26 w 135"/>
                <a:gd name="T3" fmla="*/ 12 h 137"/>
                <a:gd name="T4" fmla="*/ 87 w 135"/>
                <a:gd name="T5" fmla="*/ 66 h 137"/>
                <a:gd name="T6" fmla="*/ 128 w 135"/>
                <a:gd name="T7" fmla="*/ 104 h 137"/>
                <a:gd name="T8" fmla="*/ 135 w 135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7">
                  <a:moveTo>
                    <a:pt x="0" y="0"/>
                  </a:moveTo>
                  <a:lnTo>
                    <a:pt x="26" y="12"/>
                  </a:lnTo>
                  <a:lnTo>
                    <a:pt x="87" y="66"/>
                  </a:lnTo>
                  <a:lnTo>
                    <a:pt x="128" y="104"/>
                  </a:lnTo>
                  <a:lnTo>
                    <a:pt x="135" y="137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56" name="Freeform 16"/>
            <p:cNvSpPr>
              <a:spLocks noChangeAspect="1"/>
            </p:cNvSpPr>
            <p:nvPr/>
          </p:nvSpPr>
          <p:spPr bwMode="auto">
            <a:xfrm rot="4990582">
              <a:off x="3404" y="1512"/>
              <a:ext cx="124" cy="131"/>
            </a:xfrm>
            <a:custGeom>
              <a:avLst/>
              <a:gdLst>
                <a:gd name="T0" fmla="*/ 0 w 124"/>
                <a:gd name="T1" fmla="*/ 0 h 131"/>
                <a:gd name="T2" fmla="*/ 28 w 124"/>
                <a:gd name="T3" fmla="*/ 18 h 131"/>
                <a:gd name="T4" fmla="*/ 73 w 124"/>
                <a:gd name="T5" fmla="*/ 47 h 131"/>
                <a:gd name="T6" fmla="*/ 120 w 124"/>
                <a:gd name="T7" fmla="*/ 90 h 131"/>
                <a:gd name="T8" fmla="*/ 124 w 124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31">
                  <a:moveTo>
                    <a:pt x="0" y="0"/>
                  </a:moveTo>
                  <a:lnTo>
                    <a:pt x="28" y="18"/>
                  </a:lnTo>
                  <a:lnTo>
                    <a:pt x="73" y="47"/>
                  </a:lnTo>
                  <a:lnTo>
                    <a:pt x="120" y="90"/>
                  </a:lnTo>
                  <a:lnTo>
                    <a:pt x="124" y="131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57" name="Freeform 17"/>
            <p:cNvSpPr>
              <a:spLocks noChangeAspect="1"/>
            </p:cNvSpPr>
            <p:nvPr/>
          </p:nvSpPr>
          <p:spPr bwMode="auto">
            <a:xfrm rot="4990582">
              <a:off x="3161" y="1592"/>
              <a:ext cx="15" cy="48"/>
            </a:xfrm>
            <a:custGeom>
              <a:avLst/>
              <a:gdLst>
                <a:gd name="T0" fmla="*/ 0 w 15"/>
                <a:gd name="T1" fmla="*/ 0 h 48"/>
                <a:gd name="T2" fmla="*/ 15 w 15"/>
                <a:gd name="T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48">
                  <a:moveTo>
                    <a:pt x="0" y="0"/>
                  </a:moveTo>
                  <a:lnTo>
                    <a:pt x="15" y="48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58" name="Freeform 18"/>
            <p:cNvSpPr>
              <a:spLocks noChangeAspect="1"/>
            </p:cNvSpPr>
            <p:nvPr/>
          </p:nvSpPr>
          <p:spPr bwMode="auto">
            <a:xfrm rot="4990582">
              <a:off x="3300" y="1610"/>
              <a:ext cx="63" cy="57"/>
            </a:xfrm>
            <a:custGeom>
              <a:avLst/>
              <a:gdLst>
                <a:gd name="T0" fmla="*/ 0 w 63"/>
                <a:gd name="T1" fmla="*/ 27 h 57"/>
                <a:gd name="T2" fmla="*/ 12 w 63"/>
                <a:gd name="T3" fmla="*/ 9 h 57"/>
                <a:gd name="T4" fmla="*/ 34 w 63"/>
                <a:gd name="T5" fmla="*/ 0 h 57"/>
                <a:gd name="T6" fmla="*/ 63 w 63"/>
                <a:gd name="T7" fmla="*/ 27 h 57"/>
                <a:gd name="T8" fmla="*/ 31 w 63"/>
                <a:gd name="T9" fmla="*/ 57 h 57"/>
                <a:gd name="T10" fmla="*/ 9 w 63"/>
                <a:gd name="T11" fmla="*/ 51 h 57"/>
                <a:gd name="T12" fmla="*/ 0 w 63"/>
                <a:gd name="T13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7">
                  <a:moveTo>
                    <a:pt x="0" y="27"/>
                  </a:moveTo>
                  <a:lnTo>
                    <a:pt x="12" y="9"/>
                  </a:lnTo>
                  <a:lnTo>
                    <a:pt x="34" y="0"/>
                  </a:lnTo>
                  <a:lnTo>
                    <a:pt x="63" y="27"/>
                  </a:lnTo>
                  <a:lnTo>
                    <a:pt x="31" y="57"/>
                  </a:lnTo>
                  <a:lnTo>
                    <a:pt x="9" y="51"/>
                  </a:lnTo>
                  <a:lnTo>
                    <a:pt x="0" y="30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59" name="Freeform 19"/>
            <p:cNvSpPr>
              <a:spLocks noChangeAspect="1"/>
            </p:cNvSpPr>
            <p:nvPr/>
          </p:nvSpPr>
          <p:spPr bwMode="auto">
            <a:xfrm rot="4990582">
              <a:off x="3245" y="1419"/>
              <a:ext cx="39" cy="51"/>
            </a:xfrm>
            <a:custGeom>
              <a:avLst/>
              <a:gdLst>
                <a:gd name="T0" fmla="*/ 0 w 39"/>
                <a:gd name="T1" fmla="*/ 51 h 51"/>
                <a:gd name="T2" fmla="*/ 16 w 39"/>
                <a:gd name="T3" fmla="*/ 36 h 51"/>
                <a:gd name="T4" fmla="*/ 31 w 39"/>
                <a:gd name="T5" fmla="*/ 19 h 51"/>
                <a:gd name="T6" fmla="*/ 39 w 39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1">
                  <a:moveTo>
                    <a:pt x="0" y="51"/>
                  </a:moveTo>
                  <a:lnTo>
                    <a:pt x="16" y="36"/>
                  </a:lnTo>
                  <a:lnTo>
                    <a:pt x="31" y="19"/>
                  </a:lnTo>
                  <a:lnTo>
                    <a:pt x="39" y="0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60" name="Freeform 20"/>
            <p:cNvSpPr>
              <a:spLocks noChangeAspect="1"/>
            </p:cNvSpPr>
            <p:nvPr/>
          </p:nvSpPr>
          <p:spPr bwMode="auto">
            <a:xfrm rot="4990582">
              <a:off x="3236" y="1428"/>
              <a:ext cx="38" cy="59"/>
            </a:xfrm>
            <a:custGeom>
              <a:avLst/>
              <a:gdLst>
                <a:gd name="T0" fmla="*/ 0 w 38"/>
                <a:gd name="T1" fmla="*/ 59 h 59"/>
                <a:gd name="T2" fmla="*/ 14 w 38"/>
                <a:gd name="T3" fmla="*/ 41 h 59"/>
                <a:gd name="T4" fmla="*/ 30 w 38"/>
                <a:gd name="T5" fmla="*/ 23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0" y="59"/>
                  </a:moveTo>
                  <a:lnTo>
                    <a:pt x="14" y="41"/>
                  </a:lnTo>
                  <a:lnTo>
                    <a:pt x="30" y="23"/>
                  </a:lnTo>
                  <a:lnTo>
                    <a:pt x="38" y="0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61" name="Freeform 21"/>
            <p:cNvSpPr>
              <a:spLocks noChangeAspect="1"/>
            </p:cNvSpPr>
            <p:nvPr/>
          </p:nvSpPr>
          <p:spPr bwMode="auto">
            <a:xfrm rot="4990582">
              <a:off x="3217" y="1552"/>
              <a:ext cx="99" cy="55"/>
            </a:xfrm>
            <a:custGeom>
              <a:avLst/>
              <a:gdLst>
                <a:gd name="T0" fmla="*/ 22 w 99"/>
                <a:gd name="T1" fmla="*/ 7 h 55"/>
                <a:gd name="T2" fmla="*/ 0 w 99"/>
                <a:gd name="T3" fmla="*/ 19 h 55"/>
                <a:gd name="T4" fmla="*/ 12 w 99"/>
                <a:gd name="T5" fmla="*/ 39 h 55"/>
                <a:gd name="T6" fmla="*/ 15 w 99"/>
                <a:gd name="T7" fmla="*/ 48 h 55"/>
                <a:gd name="T8" fmla="*/ 42 w 99"/>
                <a:gd name="T9" fmla="*/ 42 h 55"/>
                <a:gd name="T10" fmla="*/ 54 w 99"/>
                <a:gd name="T11" fmla="*/ 55 h 55"/>
                <a:gd name="T12" fmla="*/ 96 w 99"/>
                <a:gd name="T13" fmla="*/ 42 h 55"/>
                <a:gd name="T14" fmla="*/ 99 w 99"/>
                <a:gd name="T15" fmla="*/ 21 h 55"/>
                <a:gd name="T16" fmla="*/ 97 w 99"/>
                <a:gd name="T17" fmla="*/ 33 h 55"/>
                <a:gd name="T18" fmla="*/ 70 w 99"/>
                <a:gd name="T19" fmla="*/ 42 h 55"/>
                <a:gd name="T20" fmla="*/ 54 w 99"/>
                <a:gd name="T21" fmla="*/ 21 h 55"/>
                <a:gd name="T22" fmla="*/ 52 w 99"/>
                <a:gd name="T23" fmla="*/ 12 h 55"/>
                <a:gd name="T24" fmla="*/ 72 w 99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55">
                  <a:moveTo>
                    <a:pt x="22" y="7"/>
                  </a:moveTo>
                  <a:lnTo>
                    <a:pt x="0" y="19"/>
                  </a:lnTo>
                  <a:lnTo>
                    <a:pt x="12" y="39"/>
                  </a:lnTo>
                  <a:lnTo>
                    <a:pt x="15" y="48"/>
                  </a:lnTo>
                  <a:lnTo>
                    <a:pt x="42" y="42"/>
                  </a:lnTo>
                  <a:lnTo>
                    <a:pt x="54" y="55"/>
                  </a:lnTo>
                  <a:lnTo>
                    <a:pt x="96" y="42"/>
                  </a:lnTo>
                  <a:lnTo>
                    <a:pt x="99" y="21"/>
                  </a:lnTo>
                  <a:lnTo>
                    <a:pt x="97" y="33"/>
                  </a:lnTo>
                  <a:lnTo>
                    <a:pt x="70" y="42"/>
                  </a:lnTo>
                  <a:lnTo>
                    <a:pt x="54" y="21"/>
                  </a:lnTo>
                  <a:lnTo>
                    <a:pt x="52" y="12"/>
                  </a:lnTo>
                  <a:lnTo>
                    <a:pt x="72" y="0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462" name="Freeform 22"/>
            <p:cNvSpPr>
              <a:spLocks noChangeAspect="1"/>
            </p:cNvSpPr>
            <p:nvPr/>
          </p:nvSpPr>
          <p:spPr bwMode="auto">
            <a:xfrm rot="4990582">
              <a:off x="3235" y="1445"/>
              <a:ext cx="28" cy="57"/>
            </a:xfrm>
            <a:custGeom>
              <a:avLst/>
              <a:gdLst>
                <a:gd name="T0" fmla="*/ 0 w 28"/>
                <a:gd name="T1" fmla="*/ 57 h 57"/>
                <a:gd name="T2" fmla="*/ 6 w 28"/>
                <a:gd name="T3" fmla="*/ 36 h 57"/>
                <a:gd name="T4" fmla="*/ 22 w 28"/>
                <a:gd name="T5" fmla="*/ 15 h 57"/>
                <a:gd name="T6" fmla="*/ 28 w 28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7">
                  <a:moveTo>
                    <a:pt x="0" y="57"/>
                  </a:moveTo>
                  <a:lnTo>
                    <a:pt x="6" y="36"/>
                  </a:lnTo>
                  <a:lnTo>
                    <a:pt x="22" y="15"/>
                  </a:lnTo>
                  <a:lnTo>
                    <a:pt x="28" y="0"/>
                  </a:lnTo>
                </a:path>
              </a:pathLst>
            </a:custGeom>
            <a:noFill/>
            <a:ln w="28575" cmpd="sng">
              <a:solidFill>
                <a:srgbClr val="FFCC66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</p:grpSp>
      <p:sp>
        <p:nvSpPr>
          <p:cNvPr id="61463" name="Rectangle 23"/>
          <p:cNvSpPr>
            <a:spLocks noChangeArrowheads="1"/>
          </p:cNvSpPr>
          <p:nvPr/>
        </p:nvSpPr>
        <p:spPr bwMode="auto">
          <a:xfrm>
            <a:off x="2286001" y="5770564"/>
            <a:ext cx="2441575" cy="2508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64" name="Rectangle 24"/>
          <p:cNvSpPr>
            <a:spLocks noChangeArrowheads="1"/>
          </p:cNvSpPr>
          <p:nvPr/>
        </p:nvSpPr>
        <p:spPr bwMode="auto">
          <a:xfrm rot="-1977053">
            <a:off x="4079876" y="3860800"/>
            <a:ext cx="180975" cy="209073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65" name="Rectangle 25"/>
          <p:cNvSpPr>
            <a:spLocks noChangeArrowheads="1"/>
          </p:cNvSpPr>
          <p:nvPr/>
        </p:nvSpPr>
        <p:spPr bwMode="auto">
          <a:xfrm>
            <a:off x="4637089" y="5597525"/>
            <a:ext cx="179387" cy="4191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66" name="Line 26"/>
          <p:cNvSpPr>
            <a:spLocks noChangeShapeType="1"/>
          </p:cNvSpPr>
          <p:nvPr/>
        </p:nvSpPr>
        <p:spPr bwMode="auto">
          <a:xfrm flipV="1">
            <a:off x="2438400" y="5486400"/>
            <a:ext cx="1981200" cy="3810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67" name="Line 27"/>
          <p:cNvSpPr>
            <a:spLocks noChangeShapeType="1"/>
          </p:cNvSpPr>
          <p:nvPr/>
        </p:nvSpPr>
        <p:spPr bwMode="auto">
          <a:xfrm flipV="1">
            <a:off x="4191000" y="5403850"/>
            <a:ext cx="609600" cy="127000"/>
          </a:xfrm>
          <a:prstGeom prst="line">
            <a:avLst/>
          </a:prstGeom>
          <a:noFill/>
          <a:ln w="38100">
            <a:solidFill>
              <a:srgbClr val="CC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68" name="Oval 28"/>
          <p:cNvSpPr>
            <a:spLocks noChangeArrowheads="1"/>
          </p:cNvSpPr>
          <p:nvPr/>
        </p:nvSpPr>
        <p:spPr bwMode="auto">
          <a:xfrm>
            <a:off x="2432050" y="58229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69" name="Oval 29"/>
          <p:cNvSpPr>
            <a:spLocks noChangeArrowheads="1"/>
          </p:cNvSpPr>
          <p:nvPr/>
        </p:nvSpPr>
        <p:spPr bwMode="auto">
          <a:xfrm>
            <a:off x="4419600" y="5435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70" name="Line 30"/>
          <p:cNvSpPr>
            <a:spLocks noChangeShapeType="1"/>
          </p:cNvSpPr>
          <p:nvPr/>
        </p:nvSpPr>
        <p:spPr bwMode="auto">
          <a:xfrm rot="-258858" flipH="1" flipV="1">
            <a:off x="4603750" y="5441950"/>
            <a:ext cx="762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71" name="Text Box 31"/>
          <p:cNvSpPr txBox="1">
            <a:spLocks noChangeArrowheads="1"/>
          </p:cNvSpPr>
          <p:nvPr/>
        </p:nvSpPr>
        <p:spPr bwMode="auto">
          <a:xfrm>
            <a:off x="4627563" y="5300663"/>
            <a:ext cx="341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00FF99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r</a:t>
            </a:r>
          </a:p>
        </p:txBody>
      </p:sp>
      <p:sp>
        <p:nvSpPr>
          <p:cNvPr id="61472" name="Text Box 32"/>
          <p:cNvSpPr txBox="1">
            <a:spLocks noChangeArrowheads="1"/>
          </p:cNvSpPr>
          <p:nvPr/>
        </p:nvSpPr>
        <p:spPr bwMode="auto">
          <a:xfrm rot="-642554">
            <a:off x="2819400" y="5372101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muscle</a:t>
            </a:r>
          </a:p>
        </p:txBody>
      </p:sp>
      <p:sp>
        <p:nvSpPr>
          <p:cNvPr id="61473" name="Line 33"/>
          <p:cNvSpPr>
            <a:spLocks noChangeAspect="1" noChangeShapeType="1"/>
          </p:cNvSpPr>
          <p:nvPr/>
        </p:nvSpPr>
        <p:spPr bwMode="auto">
          <a:xfrm>
            <a:off x="6608764" y="2436813"/>
            <a:ext cx="3635375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74" name="Line 34"/>
          <p:cNvSpPr>
            <a:spLocks noChangeAspect="1" noChangeShapeType="1"/>
          </p:cNvSpPr>
          <p:nvPr/>
        </p:nvSpPr>
        <p:spPr bwMode="auto">
          <a:xfrm flipV="1">
            <a:off x="10248900" y="2428875"/>
            <a:ext cx="0" cy="357505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75" name="Line 35"/>
          <p:cNvSpPr>
            <a:spLocks noChangeAspect="1" noChangeShapeType="1"/>
          </p:cNvSpPr>
          <p:nvPr/>
        </p:nvSpPr>
        <p:spPr bwMode="auto">
          <a:xfrm flipV="1">
            <a:off x="6604000" y="2428875"/>
            <a:ext cx="0" cy="357505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76" name="Freeform 36"/>
          <p:cNvSpPr>
            <a:spLocks noChangeAspect="1"/>
          </p:cNvSpPr>
          <p:nvPr/>
        </p:nvSpPr>
        <p:spPr bwMode="auto">
          <a:xfrm>
            <a:off x="6604000" y="5943601"/>
            <a:ext cx="0" cy="47625"/>
          </a:xfrm>
          <a:custGeom>
            <a:avLst/>
            <a:gdLst>
              <a:gd name="T0" fmla="*/ 0 w 1"/>
              <a:gd name="T1" fmla="*/ 24 h 25"/>
              <a:gd name="T2" fmla="*/ 0 w 1"/>
              <a:gd name="T3" fmla="*/ 24 h 25"/>
              <a:gd name="T4" fmla="*/ 0 w 1"/>
              <a:gd name="T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5">
                <a:moveTo>
                  <a:pt x="0" y="24"/>
                </a:moveTo>
                <a:lnTo>
                  <a:pt x="0" y="2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77" name="Line 37"/>
          <p:cNvSpPr>
            <a:spLocks noChangeAspect="1" noChangeShapeType="1"/>
          </p:cNvSpPr>
          <p:nvPr/>
        </p:nvSpPr>
        <p:spPr bwMode="auto">
          <a:xfrm>
            <a:off x="6608763" y="2436813"/>
            <a:ext cx="0" cy="301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78" name="Line 38"/>
          <p:cNvSpPr>
            <a:spLocks noChangeAspect="1" noChangeShapeType="1"/>
          </p:cNvSpPr>
          <p:nvPr/>
        </p:nvSpPr>
        <p:spPr bwMode="auto">
          <a:xfrm>
            <a:off x="7342188" y="2436813"/>
            <a:ext cx="0" cy="301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79" name="Line 39"/>
          <p:cNvSpPr>
            <a:spLocks noChangeAspect="1" noChangeShapeType="1"/>
          </p:cNvSpPr>
          <p:nvPr/>
        </p:nvSpPr>
        <p:spPr bwMode="auto">
          <a:xfrm>
            <a:off x="8064500" y="2436813"/>
            <a:ext cx="0" cy="301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80" name="Line 40"/>
          <p:cNvSpPr>
            <a:spLocks noChangeAspect="1" noChangeShapeType="1"/>
          </p:cNvSpPr>
          <p:nvPr/>
        </p:nvSpPr>
        <p:spPr bwMode="auto">
          <a:xfrm>
            <a:off x="8797925" y="2436813"/>
            <a:ext cx="0" cy="301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81" name="Line 41"/>
          <p:cNvSpPr>
            <a:spLocks noChangeAspect="1" noChangeShapeType="1"/>
          </p:cNvSpPr>
          <p:nvPr/>
        </p:nvSpPr>
        <p:spPr bwMode="auto">
          <a:xfrm>
            <a:off x="9520238" y="2436813"/>
            <a:ext cx="0" cy="301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82" name="Line 42"/>
          <p:cNvSpPr>
            <a:spLocks noChangeAspect="1" noChangeShapeType="1"/>
          </p:cNvSpPr>
          <p:nvPr/>
        </p:nvSpPr>
        <p:spPr bwMode="auto">
          <a:xfrm>
            <a:off x="6608764" y="5997575"/>
            <a:ext cx="20637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83" name="Rectangle 43"/>
          <p:cNvSpPr>
            <a:spLocks noChangeAspect="1" noChangeArrowheads="1"/>
          </p:cNvSpPr>
          <p:nvPr/>
        </p:nvSpPr>
        <p:spPr bwMode="auto">
          <a:xfrm>
            <a:off x="6122989" y="5840413"/>
            <a:ext cx="440827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-15</a:t>
            </a:r>
          </a:p>
        </p:txBody>
      </p:sp>
      <p:sp>
        <p:nvSpPr>
          <p:cNvPr id="61484" name="Line 44"/>
          <p:cNvSpPr>
            <a:spLocks noChangeAspect="1" noChangeShapeType="1"/>
          </p:cNvSpPr>
          <p:nvPr/>
        </p:nvSpPr>
        <p:spPr bwMode="auto">
          <a:xfrm>
            <a:off x="6608764" y="5481638"/>
            <a:ext cx="20637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85" name="Line 45"/>
          <p:cNvSpPr>
            <a:spLocks noChangeAspect="1" noChangeShapeType="1"/>
          </p:cNvSpPr>
          <p:nvPr/>
        </p:nvSpPr>
        <p:spPr bwMode="auto">
          <a:xfrm flipH="1">
            <a:off x="10210800" y="5481638"/>
            <a:ext cx="444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86" name="Rectangle 46"/>
          <p:cNvSpPr>
            <a:spLocks noChangeAspect="1" noChangeArrowheads="1"/>
          </p:cNvSpPr>
          <p:nvPr/>
        </p:nvSpPr>
        <p:spPr bwMode="auto">
          <a:xfrm>
            <a:off x="6122989" y="5326063"/>
            <a:ext cx="440827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-10</a:t>
            </a:r>
          </a:p>
        </p:txBody>
      </p:sp>
      <p:sp>
        <p:nvSpPr>
          <p:cNvPr id="61487" name="Line 47"/>
          <p:cNvSpPr>
            <a:spLocks noChangeAspect="1" noChangeShapeType="1"/>
          </p:cNvSpPr>
          <p:nvPr/>
        </p:nvSpPr>
        <p:spPr bwMode="auto">
          <a:xfrm>
            <a:off x="6608764" y="4981575"/>
            <a:ext cx="20637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88" name="Line 48"/>
          <p:cNvSpPr>
            <a:spLocks noChangeAspect="1" noChangeShapeType="1"/>
          </p:cNvSpPr>
          <p:nvPr/>
        </p:nvSpPr>
        <p:spPr bwMode="auto">
          <a:xfrm flipH="1">
            <a:off x="10210800" y="4981575"/>
            <a:ext cx="444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89" name="Rectangle 49"/>
          <p:cNvSpPr>
            <a:spLocks noChangeAspect="1" noChangeArrowheads="1"/>
          </p:cNvSpPr>
          <p:nvPr/>
        </p:nvSpPr>
        <p:spPr bwMode="auto">
          <a:xfrm>
            <a:off x="6221414" y="4826000"/>
            <a:ext cx="34144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-5</a:t>
            </a:r>
          </a:p>
        </p:txBody>
      </p:sp>
      <p:sp>
        <p:nvSpPr>
          <p:cNvPr id="61490" name="Line 50"/>
          <p:cNvSpPr>
            <a:spLocks noChangeAspect="1" noChangeShapeType="1"/>
          </p:cNvSpPr>
          <p:nvPr/>
        </p:nvSpPr>
        <p:spPr bwMode="auto">
          <a:xfrm>
            <a:off x="6608764" y="4465638"/>
            <a:ext cx="20637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91" name="Line 51"/>
          <p:cNvSpPr>
            <a:spLocks noChangeAspect="1" noChangeShapeType="1"/>
          </p:cNvSpPr>
          <p:nvPr/>
        </p:nvSpPr>
        <p:spPr bwMode="auto">
          <a:xfrm flipH="1">
            <a:off x="10210800" y="4465638"/>
            <a:ext cx="444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92" name="Rectangle 52"/>
          <p:cNvSpPr>
            <a:spLocks noChangeAspect="1" noChangeArrowheads="1"/>
          </p:cNvSpPr>
          <p:nvPr/>
        </p:nvSpPr>
        <p:spPr bwMode="auto">
          <a:xfrm>
            <a:off x="6248400" y="4311650"/>
            <a:ext cx="28213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0</a:t>
            </a:r>
          </a:p>
        </p:txBody>
      </p:sp>
      <p:sp>
        <p:nvSpPr>
          <p:cNvPr id="61493" name="Line 53"/>
          <p:cNvSpPr>
            <a:spLocks noChangeAspect="1" noChangeShapeType="1"/>
          </p:cNvSpPr>
          <p:nvPr/>
        </p:nvSpPr>
        <p:spPr bwMode="auto">
          <a:xfrm>
            <a:off x="6608764" y="3965575"/>
            <a:ext cx="20637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94" name="Line 54"/>
          <p:cNvSpPr>
            <a:spLocks noChangeAspect="1" noChangeShapeType="1"/>
          </p:cNvSpPr>
          <p:nvPr/>
        </p:nvSpPr>
        <p:spPr bwMode="auto">
          <a:xfrm flipH="1">
            <a:off x="10210800" y="3965575"/>
            <a:ext cx="444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95" name="Rectangle 55"/>
          <p:cNvSpPr>
            <a:spLocks noChangeAspect="1" noChangeArrowheads="1"/>
          </p:cNvSpPr>
          <p:nvPr/>
        </p:nvSpPr>
        <p:spPr bwMode="auto">
          <a:xfrm>
            <a:off x="6248400" y="3810000"/>
            <a:ext cx="28213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5</a:t>
            </a:r>
          </a:p>
        </p:txBody>
      </p:sp>
      <p:sp>
        <p:nvSpPr>
          <p:cNvPr id="61496" name="Line 56"/>
          <p:cNvSpPr>
            <a:spLocks noChangeAspect="1" noChangeShapeType="1"/>
          </p:cNvSpPr>
          <p:nvPr/>
        </p:nvSpPr>
        <p:spPr bwMode="auto">
          <a:xfrm>
            <a:off x="6608764" y="3451225"/>
            <a:ext cx="20637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97" name="Line 57"/>
          <p:cNvSpPr>
            <a:spLocks noChangeAspect="1" noChangeShapeType="1"/>
          </p:cNvSpPr>
          <p:nvPr/>
        </p:nvSpPr>
        <p:spPr bwMode="auto">
          <a:xfrm flipH="1">
            <a:off x="10210800" y="3451225"/>
            <a:ext cx="444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498" name="Rectangle 58"/>
          <p:cNvSpPr>
            <a:spLocks noChangeAspect="1" noChangeArrowheads="1"/>
          </p:cNvSpPr>
          <p:nvPr/>
        </p:nvSpPr>
        <p:spPr bwMode="auto">
          <a:xfrm>
            <a:off x="6215063" y="3297238"/>
            <a:ext cx="381516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10</a:t>
            </a:r>
          </a:p>
        </p:txBody>
      </p:sp>
      <p:sp>
        <p:nvSpPr>
          <p:cNvPr id="61499" name="Line 59"/>
          <p:cNvSpPr>
            <a:spLocks noChangeAspect="1" noChangeShapeType="1"/>
          </p:cNvSpPr>
          <p:nvPr/>
        </p:nvSpPr>
        <p:spPr bwMode="auto">
          <a:xfrm>
            <a:off x="6608764" y="2951163"/>
            <a:ext cx="20637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00" name="Line 60"/>
          <p:cNvSpPr>
            <a:spLocks noChangeAspect="1" noChangeShapeType="1"/>
          </p:cNvSpPr>
          <p:nvPr/>
        </p:nvSpPr>
        <p:spPr bwMode="auto">
          <a:xfrm flipH="1">
            <a:off x="10210800" y="2951163"/>
            <a:ext cx="444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01" name="Rectangle 61"/>
          <p:cNvSpPr>
            <a:spLocks noChangeAspect="1" noChangeArrowheads="1"/>
          </p:cNvSpPr>
          <p:nvPr/>
        </p:nvSpPr>
        <p:spPr bwMode="auto">
          <a:xfrm>
            <a:off x="6215063" y="2797175"/>
            <a:ext cx="381516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15</a:t>
            </a:r>
          </a:p>
        </p:txBody>
      </p:sp>
      <p:sp>
        <p:nvSpPr>
          <p:cNvPr id="61502" name="Line 62"/>
          <p:cNvSpPr>
            <a:spLocks noChangeAspect="1" noChangeShapeType="1"/>
          </p:cNvSpPr>
          <p:nvPr/>
        </p:nvSpPr>
        <p:spPr bwMode="auto">
          <a:xfrm>
            <a:off x="6608764" y="2436813"/>
            <a:ext cx="20637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03" name="Line 63"/>
          <p:cNvSpPr>
            <a:spLocks noChangeAspect="1" noChangeShapeType="1"/>
          </p:cNvSpPr>
          <p:nvPr/>
        </p:nvSpPr>
        <p:spPr bwMode="auto">
          <a:xfrm flipH="1">
            <a:off x="10210800" y="2436813"/>
            <a:ext cx="444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04" name="Rectangle 64"/>
          <p:cNvSpPr>
            <a:spLocks noChangeAspect="1" noChangeArrowheads="1"/>
          </p:cNvSpPr>
          <p:nvPr/>
        </p:nvSpPr>
        <p:spPr bwMode="auto">
          <a:xfrm>
            <a:off x="6215063" y="2281238"/>
            <a:ext cx="381516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20</a:t>
            </a:r>
          </a:p>
        </p:txBody>
      </p:sp>
      <p:sp>
        <p:nvSpPr>
          <p:cNvPr id="61505" name="Line 65"/>
          <p:cNvSpPr>
            <a:spLocks noChangeAspect="1" noChangeShapeType="1"/>
          </p:cNvSpPr>
          <p:nvPr/>
        </p:nvSpPr>
        <p:spPr bwMode="auto">
          <a:xfrm>
            <a:off x="6608763" y="2428875"/>
            <a:ext cx="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06" name="Freeform 66"/>
          <p:cNvSpPr>
            <a:spLocks noChangeAspect="1"/>
          </p:cNvSpPr>
          <p:nvPr/>
        </p:nvSpPr>
        <p:spPr bwMode="auto">
          <a:xfrm>
            <a:off x="6604001" y="4443414"/>
            <a:ext cx="3559175" cy="33337"/>
          </a:xfrm>
          <a:custGeom>
            <a:avLst/>
            <a:gdLst>
              <a:gd name="T0" fmla="*/ 32 w 2601"/>
              <a:gd name="T1" fmla="*/ 0 h 17"/>
              <a:gd name="T2" fmla="*/ 72 w 2601"/>
              <a:gd name="T3" fmla="*/ 0 h 17"/>
              <a:gd name="T4" fmla="*/ 120 w 2601"/>
              <a:gd name="T5" fmla="*/ 0 h 17"/>
              <a:gd name="T6" fmla="*/ 160 w 2601"/>
              <a:gd name="T7" fmla="*/ 0 h 17"/>
              <a:gd name="T8" fmla="*/ 200 w 2601"/>
              <a:gd name="T9" fmla="*/ 0 h 17"/>
              <a:gd name="T10" fmla="*/ 248 w 2601"/>
              <a:gd name="T11" fmla="*/ 8 h 17"/>
              <a:gd name="T12" fmla="*/ 288 w 2601"/>
              <a:gd name="T13" fmla="*/ 8 h 17"/>
              <a:gd name="T14" fmla="*/ 328 w 2601"/>
              <a:gd name="T15" fmla="*/ 8 h 17"/>
              <a:gd name="T16" fmla="*/ 376 w 2601"/>
              <a:gd name="T17" fmla="*/ 8 h 17"/>
              <a:gd name="T18" fmla="*/ 416 w 2601"/>
              <a:gd name="T19" fmla="*/ 8 h 17"/>
              <a:gd name="T20" fmla="*/ 456 w 2601"/>
              <a:gd name="T21" fmla="*/ 8 h 17"/>
              <a:gd name="T22" fmla="*/ 504 w 2601"/>
              <a:gd name="T23" fmla="*/ 8 h 17"/>
              <a:gd name="T24" fmla="*/ 544 w 2601"/>
              <a:gd name="T25" fmla="*/ 8 h 17"/>
              <a:gd name="T26" fmla="*/ 584 w 2601"/>
              <a:gd name="T27" fmla="*/ 8 h 17"/>
              <a:gd name="T28" fmla="*/ 632 w 2601"/>
              <a:gd name="T29" fmla="*/ 8 h 17"/>
              <a:gd name="T30" fmla="*/ 672 w 2601"/>
              <a:gd name="T31" fmla="*/ 8 h 17"/>
              <a:gd name="T32" fmla="*/ 712 w 2601"/>
              <a:gd name="T33" fmla="*/ 8 h 17"/>
              <a:gd name="T34" fmla="*/ 760 w 2601"/>
              <a:gd name="T35" fmla="*/ 8 h 17"/>
              <a:gd name="T36" fmla="*/ 800 w 2601"/>
              <a:gd name="T37" fmla="*/ 8 h 17"/>
              <a:gd name="T38" fmla="*/ 840 w 2601"/>
              <a:gd name="T39" fmla="*/ 8 h 17"/>
              <a:gd name="T40" fmla="*/ 888 w 2601"/>
              <a:gd name="T41" fmla="*/ 8 h 17"/>
              <a:gd name="T42" fmla="*/ 928 w 2601"/>
              <a:gd name="T43" fmla="*/ 8 h 17"/>
              <a:gd name="T44" fmla="*/ 968 w 2601"/>
              <a:gd name="T45" fmla="*/ 8 h 17"/>
              <a:gd name="T46" fmla="*/ 1016 w 2601"/>
              <a:gd name="T47" fmla="*/ 8 h 17"/>
              <a:gd name="T48" fmla="*/ 1056 w 2601"/>
              <a:gd name="T49" fmla="*/ 8 h 17"/>
              <a:gd name="T50" fmla="*/ 1096 w 2601"/>
              <a:gd name="T51" fmla="*/ 8 h 17"/>
              <a:gd name="T52" fmla="*/ 1144 w 2601"/>
              <a:gd name="T53" fmla="*/ 8 h 17"/>
              <a:gd name="T54" fmla="*/ 1184 w 2601"/>
              <a:gd name="T55" fmla="*/ 8 h 17"/>
              <a:gd name="T56" fmla="*/ 1224 w 2601"/>
              <a:gd name="T57" fmla="*/ 8 h 17"/>
              <a:gd name="T58" fmla="*/ 1272 w 2601"/>
              <a:gd name="T59" fmla="*/ 8 h 17"/>
              <a:gd name="T60" fmla="*/ 1312 w 2601"/>
              <a:gd name="T61" fmla="*/ 8 h 17"/>
              <a:gd name="T62" fmla="*/ 1352 w 2601"/>
              <a:gd name="T63" fmla="*/ 8 h 17"/>
              <a:gd name="T64" fmla="*/ 1392 w 2601"/>
              <a:gd name="T65" fmla="*/ 8 h 17"/>
              <a:gd name="T66" fmla="*/ 1440 w 2601"/>
              <a:gd name="T67" fmla="*/ 8 h 17"/>
              <a:gd name="T68" fmla="*/ 1480 w 2601"/>
              <a:gd name="T69" fmla="*/ 8 h 17"/>
              <a:gd name="T70" fmla="*/ 1520 w 2601"/>
              <a:gd name="T71" fmla="*/ 8 h 17"/>
              <a:gd name="T72" fmla="*/ 1568 w 2601"/>
              <a:gd name="T73" fmla="*/ 8 h 17"/>
              <a:gd name="T74" fmla="*/ 1608 w 2601"/>
              <a:gd name="T75" fmla="*/ 8 h 17"/>
              <a:gd name="T76" fmla="*/ 1648 w 2601"/>
              <a:gd name="T77" fmla="*/ 8 h 17"/>
              <a:gd name="T78" fmla="*/ 1696 w 2601"/>
              <a:gd name="T79" fmla="*/ 8 h 17"/>
              <a:gd name="T80" fmla="*/ 1736 w 2601"/>
              <a:gd name="T81" fmla="*/ 8 h 17"/>
              <a:gd name="T82" fmla="*/ 1776 w 2601"/>
              <a:gd name="T83" fmla="*/ 8 h 17"/>
              <a:gd name="T84" fmla="*/ 1824 w 2601"/>
              <a:gd name="T85" fmla="*/ 8 h 17"/>
              <a:gd name="T86" fmla="*/ 1864 w 2601"/>
              <a:gd name="T87" fmla="*/ 16 h 17"/>
              <a:gd name="T88" fmla="*/ 1904 w 2601"/>
              <a:gd name="T89" fmla="*/ 16 h 17"/>
              <a:gd name="T90" fmla="*/ 1952 w 2601"/>
              <a:gd name="T91" fmla="*/ 16 h 17"/>
              <a:gd name="T92" fmla="*/ 1992 w 2601"/>
              <a:gd name="T93" fmla="*/ 16 h 17"/>
              <a:gd name="T94" fmla="*/ 2032 w 2601"/>
              <a:gd name="T95" fmla="*/ 16 h 17"/>
              <a:gd name="T96" fmla="*/ 2080 w 2601"/>
              <a:gd name="T97" fmla="*/ 16 h 17"/>
              <a:gd name="T98" fmla="*/ 2120 w 2601"/>
              <a:gd name="T99" fmla="*/ 16 h 17"/>
              <a:gd name="T100" fmla="*/ 2160 w 2601"/>
              <a:gd name="T101" fmla="*/ 16 h 17"/>
              <a:gd name="T102" fmla="*/ 2208 w 2601"/>
              <a:gd name="T103" fmla="*/ 16 h 17"/>
              <a:gd name="T104" fmla="*/ 2248 w 2601"/>
              <a:gd name="T105" fmla="*/ 16 h 17"/>
              <a:gd name="T106" fmla="*/ 2288 w 2601"/>
              <a:gd name="T107" fmla="*/ 16 h 17"/>
              <a:gd name="T108" fmla="*/ 2336 w 2601"/>
              <a:gd name="T109" fmla="*/ 16 h 17"/>
              <a:gd name="T110" fmla="*/ 2376 w 2601"/>
              <a:gd name="T111" fmla="*/ 16 h 17"/>
              <a:gd name="T112" fmla="*/ 2416 w 2601"/>
              <a:gd name="T113" fmla="*/ 16 h 17"/>
              <a:gd name="T114" fmla="*/ 2464 w 2601"/>
              <a:gd name="T115" fmla="*/ 16 h 17"/>
              <a:gd name="T116" fmla="*/ 2504 w 2601"/>
              <a:gd name="T117" fmla="*/ 16 h 17"/>
              <a:gd name="T118" fmla="*/ 2544 w 2601"/>
              <a:gd name="T119" fmla="*/ 16 h 17"/>
              <a:gd name="T120" fmla="*/ 2592 w 2601"/>
              <a:gd name="T121" fmla="*/ 16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1" h="17">
                <a:moveTo>
                  <a:pt x="0" y="0"/>
                </a:moveTo>
                <a:lnTo>
                  <a:pt x="8" y="0"/>
                </a:lnTo>
                <a:lnTo>
                  <a:pt x="24" y="0"/>
                </a:lnTo>
                <a:lnTo>
                  <a:pt x="32" y="0"/>
                </a:lnTo>
                <a:lnTo>
                  <a:pt x="40" y="0"/>
                </a:lnTo>
                <a:lnTo>
                  <a:pt x="56" y="0"/>
                </a:lnTo>
                <a:lnTo>
                  <a:pt x="64" y="0"/>
                </a:lnTo>
                <a:lnTo>
                  <a:pt x="72" y="0"/>
                </a:lnTo>
                <a:lnTo>
                  <a:pt x="88" y="0"/>
                </a:lnTo>
                <a:lnTo>
                  <a:pt x="96" y="0"/>
                </a:lnTo>
                <a:lnTo>
                  <a:pt x="104" y="0"/>
                </a:lnTo>
                <a:lnTo>
                  <a:pt x="120" y="0"/>
                </a:lnTo>
                <a:lnTo>
                  <a:pt x="128" y="0"/>
                </a:lnTo>
                <a:lnTo>
                  <a:pt x="136" y="0"/>
                </a:lnTo>
                <a:lnTo>
                  <a:pt x="152" y="0"/>
                </a:lnTo>
                <a:lnTo>
                  <a:pt x="160" y="0"/>
                </a:lnTo>
                <a:lnTo>
                  <a:pt x="168" y="0"/>
                </a:lnTo>
                <a:lnTo>
                  <a:pt x="184" y="0"/>
                </a:lnTo>
                <a:lnTo>
                  <a:pt x="192" y="0"/>
                </a:lnTo>
                <a:lnTo>
                  <a:pt x="200" y="0"/>
                </a:lnTo>
                <a:lnTo>
                  <a:pt x="216" y="0"/>
                </a:lnTo>
                <a:lnTo>
                  <a:pt x="224" y="0"/>
                </a:lnTo>
                <a:lnTo>
                  <a:pt x="232" y="0"/>
                </a:lnTo>
                <a:lnTo>
                  <a:pt x="248" y="8"/>
                </a:lnTo>
                <a:lnTo>
                  <a:pt x="256" y="8"/>
                </a:lnTo>
                <a:lnTo>
                  <a:pt x="264" y="8"/>
                </a:lnTo>
                <a:lnTo>
                  <a:pt x="280" y="8"/>
                </a:lnTo>
                <a:lnTo>
                  <a:pt x="288" y="8"/>
                </a:lnTo>
                <a:lnTo>
                  <a:pt x="296" y="8"/>
                </a:lnTo>
                <a:lnTo>
                  <a:pt x="312" y="8"/>
                </a:lnTo>
                <a:lnTo>
                  <a:pt x="320" y="8"/>
                </a:lnTo>
                <a:lnTo>
                  <a:pt x="328" y="8"/>
                </a:lnTo>
                <a:lnTo>
                  <a:pt x="344" y="8"/>
                </a:lnTo>
                <a:lnTo>
                  <a:pt x="352" y="8"/>
                </a:lnTo>
                <a:lnTo>
                  <a:pt x="360" y="8"/>
                </a:lnTo>
                <a:lnTo>
                  <a:pt x="376" y="8"/>
                </a:lnTo>
                <a:lnTo>
                  <a:pt x="384" y="8"/>
                </a:lnTo>
                <a:lnTo>
                  <a:pt x="392" y="8"/>
                </a:lnTo>
                <a:lnTo>
                  <a:pt x="408" y="8"/>
                </a:lnTo>
                <a:lnTo>
                  <a:pt x="416" y="8"/>
                </a:lnTo>
                <a:lnTo>
                  <a:pt x="424" y="8"/>
                </a:lnTo>
                <a:lnTo>
                  <a:pt x="440" y="8"/>
                </a:lnTo>
                <a:lnTo>
                  <a:pt x="448" y="8"/>
                </a:lnTo>
                <a:lnTo>
                  <a:pt x="456" y="8"/>
                </a:lnTo>
                <a:lnTo>
                  <a:pt x="472" y="8"/>
                </a:lnTo>
                <a:lnTo>
                  <a:pt x="480" y="8"/>
                </a:lnTo>
                <a:lnTo>
                  <a:pt x="488" y="8"/>
                </a:lnTo>
                <a:lnTo>
                  <a:pt x="504" y="8"/>
                </a:lnTo>
                <a:lnTo>
                  <a:pt x="512" y="8"/>
                </a:lnTo>
                <a:lnTo>
                  <a:pt x="520" y="8"/>
                </a:lnTo>
                <a:lnTo>
                  <a:pt x="536" y="8"/>
                </a:lnTo>
                <a:lnTo>
                  <a:pt x="544" y="8"/>
                </a:lnTo>
                <a:lnTo>
                  <a:pt x="552" y="8"/>
                </a:lnTo>
                <a:lnTo>
                  <a:pt x="568" y="8"/>
                </a:lnTo>
                <a:lnTo>
                  <a:pt x="576" y="8"/>
                </a:lnTo>
                <a:lnTo>
                  <a:pt x="584" y="8"/>
                </a:lnTo>
                <a:lnTo>
                  <a:pt x="600" y="8"/>
                </a:lnTo>
                <a:lnTo>
                  <a:pt x="608" y="8"/>
                </a:lnTo>
                <a:lnTo>
                  <a:pt x="616" y="8"/>
                </a:lnTo>
                <a:lnTo>
                  <a:pt x="632" y="8"/>
                </a:lnTo>
                <a:lnTo>
                  <a:pt x="640" y="8"/>
                </a:lnTo>
                <a:lnTo>
                  <a:pt x="648" y="8"/>
                </a:lnTo>
                <a:lnTo>
                  <a:pt x="664" y="8"/>
                </a:lnTo>
                <a:lnTo>
                  <a:pt x="672" y="8"/>
                </a:lnTo>
                <a:lnTo>
                  <a:pt x="680" y="8"/>
                </a:lnTo>
                <a:lnTo>
                  <a:pt x="696" y="8"/>
                </a:lnTo>
                <a:lnTo>
                  <a:pt x="704" y="8"/>
                </a:lnTo>
                <a:lnTo>
                  <a:pt x="712" y="8"/>
                </a:lnTo>
                <a:lnTo>
                  <a:pt x="728" y="8"/>
                </a:lnTo>
                <a:lnTo>
                  <a:pt x="736" y="8"/>
                </a:lnTo>
                <a:lnTo>
                  <a:pt x="744" y="8"/>
                </a:lnTo>
                <a:lnTo>
                  <a:pt x="760" y="8"/>
                </a:lnTo>
                <a:lnTo>
                  <a:pt x="768" y="8"/>
                </a:lnTo>
                <a:lnTo>
                  <a:pt x="776" y="8"/>
                </a:lnTo>
                <a:lnTo>
                  <a:pt x="792" y="8"/>
                </a:lnTo>
                <a:lnTo>
                  <a:pt x="800" y="8"/>
                </a:lnTo>
                <a:lnTo>
                  <a:pt x="808" y="8"/>
                </a:lnTo>
                <a:lnTo>
                  <a:pt x="824" y="8"/>
                </a:lnTo>
                <a:lnTo>
                  <a:pt x="832" y="8"/>
                </a:lnTo>
                <a:lnTo>
                  <a:pt x="840" y="8"/>
                </a:lnTo>
                <a:lnTo>
                  <a:pt x="856" y="8"/>
                </a:lnTo>
                <a:lnTo>
                  <a:pt x="864" y="8"/>
                </a:lnTo>
                <a:lnTo>
                  <a:pt x="872" y="8"/>
                </a:lnTo>
                <a:lnTo>
                  <a:pt x="888" y="8"/>
                </a:lnTo>
                <a:lnTo>
                  <a:pt x="896" y="8"/>
                </a:lnTo>
                <a:lnTo>
                  <a:pt x="904" y="8"/>
                </a:lnTo>
                <a:lnTo>
                  <a:pt x="920" y="8"/>
                </a:lnTo>
                <a:lnTo>
                  <a:pt x="928" y="8"/>
                </a:lnTo>
                <a:lnTo>
                  <a:pt x="936" y="8"/>
                </a:lnTo>
                <a:lnTo>
                  <a:pt x="952" y="8"/>
                </a:lnTo>
                <a:lnTo>
                  <a:pt x="960" y="8"/>
                </a:lnTo>
                <a:lnTo>
                  <a:pt x="968" y="8"/>
                </a:lnTo>
                <a:lnTo>
                  <a:pt x="984" y="8"/>
                </a:lnTo>
                <a:lnTo>
                  <a:pt x="992" y="8"/>
                </a:lnTo>
                <a:lnTo>
                  <a:pt x="1000" y="8"/>
                </a:lnTo>
                <a:lnTo>
                  <a:pt x="1016" y="8"/>
                </a:lnTo>
                <a:lnTo>
                  <a:pt x="1024" y="8"/>
                </a:lnTo>
                <a:lnTo>
                  <a:pt x="1032" y="8"/>
                </a:lnTo>
                <a:lnTo>
                  <a:pt x="1048" y="8"/>
                </a:lnTo>
                <a:lnTo>
                  <a:pt x="1056" y="8"/>
                </a:lnTo>
                <a:lnTo>
                  <a:pt x="1064" y="8"/>
                </a:lnTo>
                <a:lnTo>
                  <a:pt x="1080" y="8"/>
                </a:lnTo>
                <a:lnTo>
                  <a:pt x="1088" y="8"/>
                </a:lnTo>
                <a:lnTo>
                  <a:pt x="1096" y="8"/>
                </a:lnTo>
                <a:lnTo>
                  <a:pt x="1112" y="8"/>
                </a:lnTo>
                <a:lnTo>
                  <a:pt x="1120" y="8"/>
                </a:lnTo>
                <a:lnTo>
                  <a:pt x="1128" y="8"/>
                </a:lnTo>
                <a:lnTo>
                  <a:pt x="1144" y="8"/>
                </a:lnTo>
                <a:lnTo>
                  <a:pt x="1152" y="8"/>
                </a:lnTo>
                <a:lnTo>
                  <a:pt x="1160" y="8"/>
                </a:lnTo>
                <a:lnTo>
                  <a:pt x="1176" y="8"/>
                </a:lnTo>
                <a:lnTo>
                  <a:pt x="1184" y="8"/>
                </a:lnTo>
                <a:lnTo>
                  <a:pt x="1192" y="8"/>
                </a:lnTo>
                <a:lnTo>
                  <a:pt x="1208" y="8"/>
                </a:lnTo>
                <a:lnTo>
                  <a:pt x="1216" y="8"/>
                </a:lnTo>
                <a:lnTo>
                  <a:pt x="1224" y="8"/>
                </a:lnTo>
                <a:lnTo>
                  <a:pt x="1240" y="8"/>
                </a:lnTo>
                <a:lnTo>
                  <a:pt x="1248" y="8"/>
                </a:lnTo>
                <a:lnTo>
                  <a:pt x="1256" y="8"/>
                </a:lnTo>
                <a:lnTo>
                  <a:pt x="1272" y="8"/>
                </a:lnTo>
                <a:lnTo>
                  <a:pt x="1280" y="8"/>
                </a:lnTo>
                <a:lnTo>
                  <a:pt x="1288" y="8"/>
                </a:lnTo>
                <a:lnTo>
                  <a:pt x="1304" y="8"/>
                </a:lnTo>
                <a:lnTo>
                  <a:pt x="1312" y="8"/>
                </a:lnTo>
                <a:lnTo>
                  <a:pt x="1320" y="8"/>
                </a:lnTo>
                <a:lnTo>
                  <a:pt x="1336" y="8"/>
                </a:lnTo>
                <a:lnTo>
                  <a:pt x="1344" y="8"/>
                </a:lnTo>
                <a:lnTo>
                  <a:pt x="1352" y="8"/>
                </a:lnTo>
                <a:lnTo>
                  <a:pt x="1360" y="8"/>
                </a:lnTo>
                <a:lnTo>
                  <a:pt x="1376" y="8"/>
                </a:lnTo>
                <a:lnTo>
                  <a:pt x="1384" y="8"/>
                </a:lnTo>
                <a:lnTo>
                  <a:pt x="1392" y="8"/>
                </a:lnTo>
                <a:lnTo>
                  <a:pt x="1408" y="8"/>
                </a:lnTo>
                <a:lnTo>
                  <a:pt x="1416" y="8"/>
                </a:lnTo>
                <a:lnTo>
                  <a:pt x="1424" y="8"/>
                </a:lnTo>
                <a:lnTo>
                  <a:pt x="1440" y="8"/>
                </a:lnTo>
                <a:lnTo>
                  <a:pt x="1448" y="8"/>
                </a:lnTo>
                <a:lnTo>
                  <a:pt x="1456" y="8"/>
                </a:lnTo>
                <a:lnTo>
                  <a:pt x="1472" y="8"/>
                </a:lnTo>
                <a:lnTo>
                  <a:pt x="1480" y="8"/>
                </a:lnTo>
                <a:lnTo>
                  <a:pt x="1488" y="8"/>
                </a:lnTo>
                <a:lnTo>
                  <a:pt x="1504" y="8"/>
                </a:lnTo>
                <a:lnTo>
                  <a:pt x="1512" y="8"/>
                </a:lnTo>
                <a:lnTo>
                  <a:pt x="1520" y="8"/>
                </a:lnTo>
                <a:lnTo>
                  <a:pt x="1536" y="8"/>
                </a:lnTo>
                <a:lnTo>
                  <a:pt x="1544" y="8"/>
                </a:lnTo>
                <a:lnTo>
                  <a:pt x="1552" y="8"/>
                </a:lnTo>
                <a:lnTo>
                  <a:pt x="1568" y="8"/>
                </a:lnTo>
                <a:lnTo>
                  <a:pt x="1576" y="8"/>
                </a:lnTo>
                <a:lnTo>
                  <a:pt x="1584" y="8"/>
                </a:lnTo>
                <a:lnTo>
                  <a:pt x="1600" y="8"/>
                </a:lnTo>
                <a:lnTo>
                  <a:pt x="1608" y="8"/>
                </a:lnTo>
                <a:lnTo>
                  <a:pt x="1616" y="8"/>
                </a:lnTo>
                <a:lnTo>
                  <a:pt x="1632" y="8"/>
                </a:lnTo>
                <a:lnTo>
                  <a:pt x="1640" y="8"/>
                </a:lnTo>
                <a:lnTo>
                  <a:pt x="1648" y="8"/>
                </a:lnTo>
                <a:lnTo>
                  <a:pt x="1664" y="8"/>
                </a:lnTo>
                <a:lnTo>
                  <a:pt x="1672" y="8"/>
                </a:lnTo>
                <a:lnTo>
                  <a:pt x="1680" y="8"/>
                </a:lnTo>
                <a:lnTo>
                  <a:pt x="1696" y="8"/>
                </a:lnTo>
                <a:lnTo>
                  <a:pt x="1704" y="8"/>
                </a:lnTo>
                <a:lnTo>
                  <a:pt x="1712" y="8"/>
                </a:lnTo>
                <a:lnTo>
                  <a:pt x="1728" y="8"/>
                </a:lnTo>
                <a:lnTo>
                  <a:pt x="1736" y="8"/>
                </a:lnTo>
                <a:lnTo>
                  <a:pt x="1744" y="8"/>
                </a:lnTo>
                <a:lnTo>
                  <a:pt x="1760" y="8"/>
                </a:lnTo>
                <a:lnTo>
                  <a:pt x="1768" y="8"/>
                </a:lnTo>
                <a:lnTo>
                  <a:pt x="1776" y="8"/>
                </a:lnTo>
                <a:lnTo>
                  <a:pt x="1792" y="8"/>
                </a:lnTo>
                <a:lnTo>
                  <a:pt x="1800" y="8"/>
                </a:lnTo>
                <a:lnTo>
                  <a:pt x="1808" y="8"/>
                </a:lnTo>
                <a:lnTo>
                  <a:pt x="1824" y="8"/>
                </a:lnTo>
                <a:lnTo>
                  <a:pt x="1832" y="16"/>
                </a:lnTo>
                <a:lnTo>
                  <a:pt x="1840" y="16"/>
                </a:lnTo>
                <a:lnTo>
                  <a:pt x="1856" y="16"/>
                </a:lnTo>
                <a:lnTo>
                  <a:pt x="1864" y="16"/>
                </a:lnTo>
                <a:lnTo>
                  <a:pt x="1872" y="16"/>
                </a:lnTo>
                <a:lnTo>
                  <a:pt x="1888" y="16"/>
                </a:lnTo>
                <a:lnTo>
                  <a:pt x="1896" y="16"/>
                </a:lnTo>
                <a:lnTo>
                  <a:pt x="1904" y="16"/>
                </a:lnTo>
                <a:lnTo>
                  <a:pt x="1920" y="16"/>
                </a:lnTo>
                <a:lnTo>
                  <a:pt x="1928" y="16"/>
                </a:lnTo>
                <a:lnTo>
                  <a:pt x="1936" y="16"/>
                </a:lnTo>
                <a:lnTo>
                  <a:pt x="1952" y="16"/>
                </a:lnTo>
                <a:lnTo>
                  <a:pt x="1960" y="16"/>
                </a:lnTo>
                <a:lnTo>
                  <a:pt x="1968" y="16"/>
                </a:lnTo>
                <a:lnTo>
                  <a:pt x="1984" y="16"/>
                </a:lnTo>
                <a:lnTo>
                  <a:pt x="1992" y="16"/>
                </a:lnTo>
                <a:lnTo>
                  <a:pt x="2000" y="16"/>
                </a:lnTo>
                <a:lnTo>
                  <a:pt x="2016" y="16"/>
                </a:lnTo>
                <a:lnTo>
                  <a:pt x="2024" y="16"/>
                </a:lnTo>
                <a:lnTo>
                  <a:pt x="2032" y="16"/>
                </a:lnTo>
                <a:lnTo>
                  <a:pt x="2048" y="16"/>
                </a:lnTo>
                <a:lnTo>
                  <a:pt x="2056" y="16"/>
                </a:lnTo>
                <a:lnTo>
                  <a:pt x="2064" y="16"/>
                </a:lnTo>
                <a:lnTo>
                  <a:pt x="2080" y="16"/>
                </a:lnTo>
                <a:lnTo>
                  <a:pt x="2088" y="16"/>
                </a:lnTo>
                <a:lnTo>
                  <a:pt x="2096" y="16"/>
                </a:lnTo>
                <a:lnTo>
                  <a:pt x="2112" y="16"/>
                </a:lnTo>
                <a:lnTo>
                  <a:pt x="2120" y="16"/>
                </a:lnTo>
                <a:lnTo>
                  <a:pt x="2128" y="16"/>
                </a:lnTo>
                <a:lnTo>
                  <a:pt x="2144" y="16"/>
                </a:lnTo>
                <a:lnTo>
                  <a:pt x="2152" y="16"/>
                </a:lnTo>
                <a:lnTo>
                  <a:pt x="2160" y="16"/>
                </a:lnTo>
                <a:lnTo>
                  <a:pt x="2176" y="16"/>
                </a:lnTo>
                <a:lnTo>
                  <a:pt x="2184" y="16"/>
                </a:lnTo>
                <a:lnTo>
                  <a:pt x="2192" y="16"/>
                </a:lnTo>
                <a:lnTo>
                  <a:pt x="2208" y="16"/>
                </a:lnTo>
                <a:lnTo>
                  <a:pt x="2216" y="16"/>
                </a:lnTo>
                <a:lnTo>
                  <a:pt x="2224" y="16"/>
                </a:lnTo>
                <a:lnTo>
                  <a:pt x="2240" y="16"/>
                </a:lnTo>
                <a:lnTo>
                  <a:pt x="2248" y="16"/>
                </a:lnTo>
                <a:lnTo>
                  <a:pt x="2256" y="16"/>
                </a:lnTo>
                <a:lnTo>
                  <a:pt x="2272" y="16"/>
                </a:lnTo>
                <a:lnTo>
                  <a:pt x="2280" y="16"/>
                </a:lnTo>
                <a:lnTo>
                  <a:pt x="2288" y="16"/>
                </a:lnTo>
                <a:lnTo>
                  <a:pt x="2304" y="16"/>
                </a:lnTo>
                <a:lnTo>
                  <a:pt x="2312" y="16"/>
                </a:lnTo>
                <a:lnTo>
                  <a:pt x="2320" y="16"/>
                </a:lnTo>
                <a:lnTo>
                  <a:pt x="2336" y="16"/>
                </a:lnTo>
                <a:lnTo>
                  <a:pt x="2344" y="16"/>
                </a:lnTo>
                <a:lnTo>
                  <a:pt x="2352" y="16"/>
                </a:lnTo>
                <a:lnTo>
                  <a:pt x="2368" y="16"/>
                </a:lnTo>
                <a:lnTo>
                  <a:pt x="2376" y="16"/>
                </a:lnTo>
                <a:lnTo>
                  <a:pt x="2384" y="16"/>
                </a:lnTo>
                <a:lnTo>
                  <a:pt x="2400" y="16"/>
                </a:lnTo>
                <a:lnTo>
                  <a:pt x="2408" y="16"/>
                </a:lnTo>
                <a:lnTo>
                  <a:pt x="2416" y="16"/>
                </a:lnTo>
                <a:lnTo>
                  <a:pt x="2432" y="16"/>
                </a:lnTo>
                <a:lnTo>
                  <a:pt x="2440" y="16"/>
                </a:lnTo>
                <a:lnTo>
                  <a:pt x="2448" y="16"/>
                </a:lnTo>
                <a:lnTo>
                  <a:pt x="2464" y="16"/>
                </a:lnTo>
                <a:lnTo>
                  <a:pt x="2472" y="16"/>
                </a:lnTo>
                <a:lnTo>
                  <a:pt x="2480" y="16"/>
                </a:lnTo>
                <a:lnTo>
                  <a:pt x="2496" y="16"/>
                </a:lnTo>
                <a:lnTo>
                  <a:pt x="2504" y="16"/>
                </a:lnTo>
                <a:lnTo>
                  <a:pt x="2512" y="16"/>
                </a:lnTo>
                <a:lnTo>
                  <a:pt x="2528" y="16"/>
                </a:lnTo>
                <a:lnTo>
                  <a:pt x="2536" y="16"/>
                </a:lnTo>
                <a:lnTo>
                  <a:pt x="2544" y="16"/>
                </a:lnTo>
                <a:lnTo>
                  <a:pt x="2560" y="16"/>
                </a:lnTo>
                <a:lnTo>
                  <a:pt x="2568" y="16"/>
                </a:lnTo>
                <a:lnTo>
                  <a:pt x="2576" y="16"/>
                </a:lnTo>
                <a:lnTo>
                  <a:pt x="2592" y="16"/>
                </a:lnTo>
                <a:lnTo>
                  <a:pt x="2600" y="16"/>
                </a:lnTo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07" name="Freeform 67"/>
          <p:cNvSpPr>
            <a:spLocks noChangeAspect="1"/>
          </p:cNvSpPr>
          <p:nvPr/>
        </p:nvSpPr>
        <p:spPr bwMode="auto">
          <a:xfrm>
            <a:off x="6604001" y="3413126"/>
            <a:ext cx="3559175" cy="684213"/>
          </a:xfrm>
          <a:custGeom>
            <a:avLst/>
            <a:gdLst>
              <a:gd name="T0" fmla="*/ 32 w 2601"/>
              <a:gd name="T1" fmla="*/ 328 h 361"/>
              <a:gd name="T2" fmla="*/ 72 w 2601"/>
              <a:gd name="T3" fmla="*/ 328 h 361"/>
              <a:gd name="T4" fmla="*/ 120 w 2601"/>
              <a:gd name="T5" fmla="*/ 336 h 361"/>
              <a:gd name="T6" fmla="*/ 160 w 2601"/>
              <a:gd name="T7" fmla="*/ 336 h 361"/>
              <a:gd name="T8" fmla="*/ 200 w 2601"/>
              <a:gd name="T9" fmla="*/ 336 h 361"/>
              <a:gd name="T10" fmla="*/ 248 w 2601"/>
              <a:gd name="T11" fmla="*/ 336 h 361"/>
              <a:gd name="T12" fmla="*/ 288 w 2601"/>
              <a:gd name="T13" fmla="*/ 336 h 361"/>
              <a:gd name="T14" fmla="*/ 328 w 2601"/>
              <a:gd name="T15" fmla="*/ 336 h 361"/>
              <a:gd name="T16" fmla="*/ 376 w 2601"/>
              <a:gd name="T17" fmla="*/ 328 h 361"/>
              <a:gd name="T18" fmla="*/ 416 w 2601"/>
              <a:gd name="T19" fmla="*/ 320 h 361"/>
              <a:gd name="T20" fmla="*/ 456 w 2601"/>
              <a:gd name="T21" fmla="*/ 312 h 361"/>
              <a:gd name="T22" fmla="*/ 504 w 2601"/>
              <a:gd name="T23" fmla="*/ 304 h 361"/>
              <a:gd name="T24" fmla="*/ 544 w 2601"/>
              <a:gd name="T25" fmla="*/ 296 h 361"/>
              <a:gd name="T26" fmla="*/ 584 w 2601"/>
              <a:gd name="T27" fmla="*/ 288 h 361"/>
              <a:gd name="T28" fmla="*/ 632 w 2601"/>
              <a:gd name="T29" fmla="*/ 280 h 361"/>
              <a:gd name="T30" fmla="*/ 672 w 2601"/>
              <a:gd name="T31" fmla="*/ 264 h 361"/>
              <a:gd name="T32" fmla="*/ 712 w 2601"/>
              <a:gd name="T33" fmla="*/ 248 h 361"/>
              <a:gd name="T34" fmla="*/ 760 w 2601"/>
              <a:gd name="T35" fmla="*/ 240 h 361"/>
              <a:gd name="T36" fmla="*/ 800 w 2601"/>
              <a:gd name="T37" fmla="*/ 224 h 361"/>
              <a:gd name="T38" fmla="*/ 840 w 2601"/>
              <a:gd name="T39" fmla="*/ 208 h 361"/>
              <a:gd name="T40" fmla="*/ 888 w 2601"/>
              <a:gd name="T41" fmla="*/ 192 h 361"/>
              <a:gd name="T42" fmla="*/ 928 w 2601"/>
              <a:gd name="T43" fmla="*/ 176 h 361"/>
              <a:gd name="T44" fmla="*/ 968 w 2601"/>
              <a:gd name="T45" fmla="*/ 160 h 361"/>
              <a:gd name="T46" fmla="*/ 1016 w 2601"/>
              <a:gd name="T47" fmla="*/ 144 h 361"/>
              <a:gd name="T48" fmla="*/ 1056 w 2601"/>
              <a:gd name="T49" fmla="*/ 128 h 361"/>
              <a:gd name="T50" fmla="*/ 1096 w 2601"/>
              <a:gd name="T51" fmla="*/ 112 h 361"/>
              <a:gd name="T52" fmla="*/ 1144 w 2601"/>
              <a:gd name="T53" fmla="*/ 96 h 361"/>
              <a:gd name="T54" fmla="*/ 1184 w 2601"/>
              <a:gd name="T55" fmla="*/ 88 h 361"/>
              <a:gd name="T56" fmla="*/ 1224 w 2601"/>
              <a:gd name="T57" fmla="*/ 72 h 361"/>
              <a:gd name="T58" fmla="*/ 1272 w 2601"/>
              <a:gd name="T59" fmla="*/ 56 h 361"/>
              <a:gd name="T60" fmla="*/ 1312 w 2601"/>
              <a:gd name="T61" fmla="*/ 48 h 361"/>
              <a:gd name="T62" fmla="*/ 1352 w 2601"/>
              <a:gd name="T63" fmla="*/ 32 h 361"/>
              <a:gd name="T64" fmla="*/ 1392 w 2601"/>
              <a:gd name="T65" fmla="*/ 24 h 361"/>
              <a:gd name="T66" fmla="*/ 1440 w 2601"/>
              <a:gd name="T67" fmla="*/ 16 h 361"/>
              <a:gd name="T68" fmla="*/ 1480 w 2601"/>
              <a:gd name="T69" fmla="*/ 16 h 361"/>
              <a:gd name="T70" fmla="*/ 1520 w 2601"/>
              <a:gd name="T71" fmla="*/ 8 h 361"/>
              <a:gd name="T72" fmla="*/ 1568 w 2601"/>
              <a:gd name="T73" fmla="*/ 8 h 361"/>
              <a:gd name="T74" fmla="*/ 1608 w 2601"/>
              <a:gd name="T75" fmla="*/ 0 h 361"/>
              <a:gd name="T76" fmla="*/ 1648 w 2601"/>
              <a:gd name="T77" fmla="*/ 8 h 361"/>
              <a:gd name="T78" fmla="*/ 1696 w 2601"/>
              <a:gd name="T79" fmla="*/ 8 h 361"/>
              <a:gd name="T80" fmla="*/ 1736 w 2601"/>
              <a:gd name="T81" fmla="*/ 8 h 361"/>
              <a:gd name="T82" fmla="*/ 1776 w 2601"/>
              <a:gd name="T83" fmla="*/ 16 h 361"/>
              <a:gd name="T84" fmla="*/ 1824 w 2601"/>
              <a:gd name="T85" fmla="*/ 24 h 361"/>
              <a:gd name="T86" fmla="*/ 1864 w 2601"/>
              <a:gd name="T87" fmla="*/ 32 h 361"/>
              <a:gd name="T88" fmla="*/ 1904 w 2601"/>
              <a:gd name="T89" fmla="*/ 48 h 361"/>
              <a:gd name="T90" fmla="*/ 1952 w 2601"/>
              <a:gd name="T91" fmla="*/ 56 h 361"/>
              <a:gd name="T92" fmla="*/ 1992 w 2601"/>
              <a:gd name="T93" fmla="*/ 72 h 361"/>
              <a:gd name="T94" fmla="*/ 2032 w 2601"/>
              <a:gd name="T95" fmla="*/ 88 h 361"/>
              <a:gd name="T96" fmla="*/ 2080 w 2601"/>
              <a:gd name="T97" fmla="*/ 104 h 361"/>
              <a:gd name="T98" fmla="*/ 2120 w 2601"/>
              <a:gd name="T99" fmla="*/ 128 h 361"/>
              <a:gd name="T100" fmla="*/ 2160 w 2601"/>
              <a:gd name="T101" fmla="*/ 144 h 361"/>
              <a:gd name="T102" fmla="*/ 2208 w 2601"/>
              <a:gd name="T103" fmla="*/ 168 h 361"/>
              <a:gd name="T104" fmla="*/ 2248 w 2601"/>
              <a:gd name="T105" fmla="*/ 184 h 361"/>
              <a:gd name="T106" fmla="*/ 2288 w 2601"/>
              <a:gd name="T107" fmla="*/ 208 h 361"/>
              <a:gd name="T108" fmla="*/ 2336 w 2601"/>
              <a:gd name="T109" fmla="*/ 232 h 361"/>
              <a:gd name="T110" fmla="*/ 2376 w 2601"/>
              <a:gd name="T111" fmla="*/ 248 h 361"/>
              <a:gd name="T112" fmla="*/ 2416 w 2601"/>
              <a:gd name="T113" fmla="*/ 272 h 361"/>
              <a:gd name="T114" fmla="*/ 2464 w 2601"/>
              <a:gd name="T115" fmla="*/ 296 h 361"/>
              <a:gd name="T116" fmla="*/ 2504 w 2601"/>
              <a:gd name="T117" fmla="*/ 312 h 361"/>
              <a:gd name="T118" fmla="*/ 2544 w 2601"/>
              <a:gd name="T119" fmla="*/ 336 h 361"/>
              <a:gd name="T120" fmla="*/ 2592 w 2601"/>
              <a:gd name="T121" fmla="*/ 352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1" h="361">
                <a:moveTo>
                  <a:pt x="0" y="320"/>
                </a:moveTo>
                <a:lnTo>
                  <a:pt x="8" y="320"/>
                </a:lnTo>
                <a:lnTo>
                  <a:pt x="24" y="328"/>
                </a:lnTo>
                <a:lnTo>
                  <a:pt x="32" y="328"/>
                </a:lnTo>
                <a:lnTo>
                  <a:pt x="40" y="328"/>
                </a:lnTo>
                <a:lnTo>
                  <a:pt x="56" y="328"/>
                </a:lnTo>
                <a:lnTo>
                  <a:pt x="64" y="328"/>
                </a:lnTo>
                <a:lnTo>
                  <a:pt x="72" y="328"/>
                </a:lnTo>
                <a:lnTo>
                  <a:pt x="88" y="336"/>
                </a:lnTo>
                <a:lnTo>
                  <a:pt x="96" y="336"/>
                </a:lnTo>
                <a:lnTo>
                  <a:pt x="104" y="336"/>
                </a:lnTo>
                <a:lnTo>
                  <a:pt x="120" y="336"/>
                </a:lnTo>
                <a:lnTo>
                  <a:pt x="128" y="336"/>
                </a:lnTo>
                <a:lnTo>
                  <a:pt x="136" y="336"/>
                </a:lnTo>
                <a:lnTo>
                  <a:pt x="152" y="336"/>
                </a:lnTo>
                <a:lnTo>
                  <a:pt x="160" y="336"/>
                </a:lnTo>
                <a:lnTo>
                  <a:pt x="168" y="336"/>
                </a:lnTo>
                <a:lnTo>
                  <a:pt x="184" y="336"/>
                </a:lnTo>
                <a:lnTo>
                  <a:pt x="192" y="336"/>
                </a:lnTo>
                <a:lnTo>
                  <a:pt x="200" y="336"/>
                </a:lnTo>
                <a:lnTo>
                  <a:pt x="216" y="336"/>
                </a:lnTo>
                <a:lnTo>
                  <a:pt x="224" y="336"/>
                </a:lnTo>
                <a:lnTo>
                  <a:pt x="232" y="336"/>
                </a:lnTo>
                <a:lnTo>
                  <a:pt x="248" y="336"/>
                </a:lnTo>
                <a:lnTo>
                  <a:pt x="256" y="336"/>
                </a:lnTo>
                <a:lnTo>
                  <a:pt x="264" y="336"/>
                </a:lnTo>
                <a:lnTo>
                  <a:pt x="280" y="336"/>
                </a:lnTo>
                <a:lnTo>
                  <a:pt x="288" y="336"/>
                </a:lnTo>
                <a:lnTo>
                  <a:pt x="296" y="336"/>
                </a:lnTo>
                <a:lnTo>
                  <a:pt x="312" y="336"/>
                </a:lnTo>
                <a:lnTo>
                  <a:pt x="320" y="336"/>
                </a:lnTo>
                <a:lnTo>
                  <a:pt x="328" y="336"/>
                </a:lnTo>
                <a:lnTo>
                  <a:pt x="344" y="328"/>
                </a:lnTo>
                <a:lnTo>
                  <a:pt x="352" y="328"/>
                </a:lnTo>
                <a:lnTo>
                  <a:pt x="360" y="328"/>
                </a:lnTo>
                <a:lnTo>
                  <a:pt x="376" y="328"/>
                </a:lnTo>
                <a:lnTo>
                  <a:pt x="384" y="328"/>
                </a:lnTo>
                <a:lnTo>
                  <a:pt x="392" y="328"/>
                </a:lnTo>
                <a:lnTo>
                  <a:pt x="408" y="328"/>
                </a:lnTo>
                <a:lnTo>
                  <a:pt x="416" y="320"/>
                </a:lnTo>
                <a:lnTo>
                  <a:pt x="424" y="320"/>
                </a:lnTo>
                <a:lnTo>
                  <a:pt x="440" y="320"/>
                </a:lnTo>
                <a:lnTo>
                  <a:pt x="448" y="320"/>
                </a:lnTo>
                <a:lnTo>
                  <a:pt x="456" y="312"/>
                </a:lnTo>
                <a:lnTo>
                  <a:pt x="472" y="312"/>
                </a:lnTo>
                <a:lnTo>
                  <a:pt x="480" y="312"/>
                </a:lnTo>
                <a:lnTo>
                  <a:pt x="488" y="312"/>
                </a:lnTo>
                <a:lnTo>
                  <a:pt x="504" y="304"/>
                </a:lnTo>
                <a:lnTo>
                  <a:pt x="512" y="304"/>
                </a:lnTo>
                <a:lnTo>
                  <a:pt x="520" y="304"/>
                </a:lnTo>
                <a:lnTo>
                  <a:pt x="536" y="304"/>
                </a:lnTo>
                <a:lnTo>
                  <a:pt x="544" y="296"/>
                </a:lnTo>
                <a:lnTo>
                  <a:pt x="552" y="296"/>
                </a:lnTo>
                <a:lnTo>
                  <a:pt x="568" y="296"/>
                </a:lnTo>
                <a:lnTo>
                  <a:pt x="576" y="288"/>
                </a:lnTo>
                <a:lnTo>
                  <a:pt x="584" y="288"/>
                </a:lnTo>
                <a:lnTo>
                  <a:pt x="600" y="288"/>
                </a:lnTo>
                <a:lnTo>
                  <a:pt x="608" y="280"/>
                </a:lnTo>
                <a:lnTo>
                  <a:pt x="616" y="280"/>
                </a:lnTo>
                <a:lnTo>
                  <a:pt x="632" y="280"/>
                </a:lnTo>
                <a:lnTo>
                  <a:pt x="640" y="272"/>
                </a:lnTo>
                <a:lnTo>
                  <a:pt x="648" y="272"/>
                </a:lnTo>
                <a:lnTo>
                  <a:pt x="664" y="264"/>
                </a:lnTo>
                <a:lnTo>
                  <a:pt x="672" y="264"/>
                </a:lnTo>
                <a:lnTo>
                  <a:pt x="680" y="264"/>
                </a:lnTo>
                <a:lnTo>
                  <a:pt x="696" y="256"/>
                </a:lnTo>
                <a:lnTo>
                  <a:pt x="704" y="256"/>
                </a:lnTo>
                <a:lnTo>
                  <a:pt x="712" y="248"/>
                </a:lnTo>
                <a:lnTo>
                  <a:pt x="728" y="248"/>
                </a:lnTo>
                <a:lnTo>
                  <a:pt x="736" y="248"/>
                </a:lnTo>
                <a:lnTo>
                  <a:pt x="744" y="240"/>
                </a:lnTo>
                <a:lnTo>
                  <a:pt x="760" y="240"/>
                </a:lnTo>
                <a:lnTo>
                  <a:pt x="768" y="232"/>
                </a:lnTo>
                <a:lnTo>
                  <a:pt x="776" y="232"/>
                </a:lnTo>
                <a:lnTo>
                  <a:pt x="792" y="224"/>
                </a:lnTo>
                <a:lnTo>
                  <a:pt x="800" y="224"/>
                </a:lnTo>
                <a:lnTo>
                  <a:pt x="808" y="216"/>
                </a:lnTo>
                <a:lnTo>
                  <a:pt x="824" y="216"/>
                </a:lnTo>
                <a:lnTo>
                  <a:pt x="832" y="208"/>
                </a:lnTo>
                <a:lnTo>
                  <a:pt x="840" y="208"/>
                </a:lnTo>
                <a:lnTo>
                  <a:pt x="856" y="208"/>
                </a:lnTo>
                <a:lnTo>
                  <a:pt x="864" y="200"/>
                </a:lnTo>
                <a:lnTo>
                  <a:pt x="872" y="200"/>
                </a:lnTo>
                <a:lnTo>
                  <a:pt x="888" y="192"/>
                </a:lnTo>
                <a:lnTo>
                  <a:pt x="896" y="192"/>
                </a:lnTo>
                <a:lnTo>
                  <a:pt x="904" y="184"/>
                </a:lnTo>
                <a:lnTo>
                  <a:pt x="920" y="184"/>
                </a:lnTo>
                <a:lnTo>
                  <a:pt x="928" y="176"/>
                </a:lnTo>
                <a:lnTo>
                  <a:pt x="936" y="176"/>
                </a:lnTo>
                <a:lnTo>
                  <a:pt x="952" y="168"/>
                </a:lnTo>
                <a:lnTo>
                  <a:pt x="960" y="168"/>
                </a:lnTo>
                <a:lnTo>
                  <a:pt x="968" y="160"/>
                </a:lnTo>
                <a:lnTo>
                  <a:pt x="984" y="160"/>
                </a:lnTo>
                <a:lnTo>
                  <a:pt x="992" y="152"/>
                </a:lnTo>
                <a:lnTo>
                  <a:pt x="1000" y="152"/>
                </a:lnTo>
                <a:lnTo>
                  <a:pt x="1016" y="144"/>
                </a:lnTo>
                <a:lnTo>
                  <a:pt x="1024" y="144"/>
                </a:lnTo>
                <a:lnTo>
                  <a:pt x="1032" y="136"/>
                </a:lnTo>
                <a:lnTo>
                  <a:pt x="1048" y="136"/>
                </a:lnTo>
                <a:lnTo>
                  <a:pt x="1056" y="128"/>
                </a:lnTo>
                <a:lnTo>
                  <a:pt x="1064" y="128"/>
                </a:lnTo>
                <a:lnTo>
                  <a:pt x="1080" y="120"/>
                </a:lnTo>
                <a:lnTo>
                  <a:pt x="1088" y="120"/>
                </a:lnTo>
                <a:lnTo>
                  <a:pt x="1096" y="112"/>
                </a:lnTo>
                <a:lnTo>
                  <a:pt x="1112" y="112"/>
                </a:lnTo>
                <a:lnTo>
                  <a:pt x="1120" y="104"/>
                </a:lnTo>
                <a:lnTo>
                  <a:pt x="1128" y="104"/>
                </a:lnTo>
                <a:lnTo>
                  <a:pt x="1144" y="96"/>
                </a:lnTo>
                <a:lnTo>
                  <a:pt x="1152" y="96"/>
                </a:lnTo>
                <a:lnTo>
                  <a:pt x="1160" y="88"/>
                </a:lnTo>
                <a:lnTo>
                  <a:pt x="1176" y="88"/>
                </a:lnTo>
                <a:lnTo>
                  <a:pt x="1184" y="88"/>
                </a:lnTo>
                <a:lnTo>
                  <a:pt x="1192" y="80"/>
                </a:lnTo>
                <a:lnTo>
                  <a:pt x="1208" y="80"/>
                </a:lnTo>
                <a:lnTo>
                  <a:pt x="1216" y="72"/>
                </a:lnTo>
                <a:lnTo>
                  <a:pt x="1224" y="72"/>
                </a:lnTo>
                <a:lnTo>
                  <a:pt x="1240" y="64"/>
                </a:lnTo>
                <a:lnTo>
                  <a:pt x="1248" y="64"/>
                </a:lnTo>
                <a:lnTo>
                  <a:pt x="1256" y="64"/>
                </a:lnTo>
                <a:lnTo>
                  <a:pt x="1272" y="56"/>
                </a:lnTo>
                <a:lnTo>
                  <a:pt x="1280" y="56"/>
                </a:lnTo>
                <a:lnTo>
                  <a:pt x="1288" y="48"/>
                </a:lnTo>
                <a:lnTo>
                  <a:pt x="1304" y="48"/>
                </a:lnTo>
                <a:lnTo>
                  <a:pt x="1312" y="48"/>
                </a:lnTo>
                <a:lnTo>
                  <a:pt x="1320" y="40"/>
                </a:lnTo>
                <a:lnTo>
                  <a:pt x="1336" y="40"/>
                </a:lnTo>
                <a:lnTo>
                  <a:pt x="1344" y="40"/>
                </a:lnTo>
                <a:lnTo>
                  <a:pt x="1352" y="32"/>
                </a:lnTo>
                <a:lnTo>
                  <a:pt x="1360" y="32"/>
                </a:lnTo>
                <a:lnTo>
                  <a:pt x="1376" y="32"/>
                </a:lnTo>
                <a:lnTo>
                  <a:pt x="1384" y="32"/>
                </a:lnTo>
                <a:lnTo>
                  <a:pt x="1392" y="24"/>
                </a:lnTo>
                <a:lnTo>
                  <a:pt x="1408" y="24"/>
                </a:lnTo>
                <a:lnTo>
                  <a:pt x="1416" y="24"/>
                </a:lnTo>
                <a:lnTo>
                  <a:pt x="1424" y="24"/>
                </a:lnTo>
                <a:lnTo>
                  <a:pt x="1440" y="16"/>
                </a:lnTo>
                <a:lnTo>
                  <a:pt x="1448" y="16"/>
                </a:lnTo>
                <a:lnTo>
                  <a:pt x="1456" y="16"/>
                </a:lnTo>
                <a:lnTo>
                  <a:pt x="1472" y="16"/>
                </a:lnTo>
                <a:lnTo>
                  <a:pt x="1480" y="16"/>
                </a:lnTo>
                <a:lnTo>
                  <a:pt x="1488" y="8"/>
                </a:lnTo>
                <a:lnTo>
                  <a:pt x="1504" y="8"/>
                </a:lnTo>
                <a:lnTo>
                  <a:pt x="1512" y="8"/>
                </a:lnTo>
                <a:lnTo>
                  <a:pt x="1520" y="8"/>
                </a:lnTo>
                <a:lnTo>
                  <a:pt x="1536" y="8"/>
                </a:lnTo>
                <a:lnTo>
                  <a:pt x="1544" y="8"/>
                </a:lnTo>
                <a:lnTo>
                  <a:pt x="1552" y="8"/>
                </a:lnTo>
                <a:lnTo>
                  <a:pt x="1568" y="8"/>
                </a:lnTo>
                <a:lnTo>
                  <a:pt x="1576" y="8"/>
                </a:lnTo>
                <a:lnTo>
                  <a:pt x="1584" y="8"/>
                </a:lnTo>
                <a:lnTo>
                  <a:pt x="1600" y="8"/>
                </a:lnTo>
                <a:lnTo>
                  <a:pt x="1608" y="0"/>
                </a:lnTo>
                <a:lnTo>
                  <a:pt x="1616" y="0"/>
                </a:lnTo>
                <a:lnTo>
                  <a:pt x="1632" y="8"/>
                </a:lnTo>
                <a:lnTo>
                  <a:pt x="1640" y="8"/>
                </a:lnTo>
                <a:lnTo>
                  <a:pt x="1648" y="8"/>
                </a:lnTo>
                <a:lnTo>
                  <a:pt x="1664" y="8"/>
                </a:lnTo>
                <a:lnTo>
                  <a:pt x="1672" y="8"/>
                </a:lnTo>
                <a:lnTo>
                  <a:pt x="1680" y="8"/>
                </a:lnTo>
                <a:lnTo>
                  <a:pt x="1696" y="8"/>
                </a:lnTo>
                <a:lnTo>
                  <a:pt x="1704" y="8"/>
                </a:lnTo>
                <a:lnTo>
                  <a:pt x="1712" y="8"/>
                </a:lnTo>
                <a:lnTo>
                  <a:pt x="1728" y="8"/>
                </a:lnTo>
                <a:lnTo>
                  <a:pt x="1736" y="8"/>
                </a:lnTo>
                <a:lnTo>
                  <a:pt x="1744" y="16"/>
                </a:lnTo>
                <a:lnTo>
                  <a:pt x="1760" y="16"/>
                </a:lnTo>
                <a:lnTo>
                  <a:pt x="1768" y="16"/>
                </a:lnTo>
                <a:lnTo>
                  <a:pt x="1776" y="16"/>
                </a:lnTo>
                <a:lnTo>
                  <a:pt x="1792" y="16"/>
                </a:lnTo>
                <a:lnTo>
                  <a:pt x="1800" y="24"/>
                </a:lnTo>
                <a:lnTo>
                  <a:pt x="1808" y="24"/>
                </a:lnTo>
                <a:lnTo>
                  <a:pt x="1824" y="24"/>
                </a:lnTo>
                <a:lnTo>
                  <a:pt x="1832" y="24"/>
                </a:lnTo>
                <a:lnTo>
                  <a:pt x="1840" y="32"/>
                </a:lnTo>
                <a:lnTo>
                  <a:pt x="1856" y="32"/>
                </a:lnTo>
                <a:lnTo>
                  <a:pt x="1864" y="32"/>
                </a:lnTo>
                <a:lnTo>
                  <a:pt x="1872" y="40"/>
                </a:lnTo>
                <a:lnTo>
                  <a:pt x="1888" y="40"/>
                </a:lnTo>
                <a:lnTo>
                  <a:pt x="1896" y="40"/>
                </a:lnTo>
                <a:lnTo>
                  <a:pt x="1904" y="48"/>
                </a:lnTo>
                <a:lnTo>
                  <a:pt x="1920" y="48"/>
                </a:lnTo>
                <a:lnTo>
                  <a:pt x="1928" y="56"/>
                </a:lnTo>
                <a:lnTo>
                  <a:pt x="1936" y="56"/>
                </a:lnTo>
                <a:lnTo>
                  <a:pt x="1952" y="56"/>
                </a:lnTo>
                <a:lnTo>
                  <a:pt x="1960" y="64"/>
                </a:lnTo>
                <a:lnTo>
                  <a:pt x="1968" y="64"/>
                </a:lnTo>
                <a:lnTo>
                  <a:pt x="1984" y="72"/>
                </a:lnTo>
                <a:lnTo>
                  <a:pt x="1992" y="72"/>
                </a:lnTo>
                <a:lnTo>
                  <a:pt x="2000" y="80"/>
                </a:lnTo>
                <a:lnTo>
                  <a:pt x="2016" y="80"/>
                </a:lnTo>
                <a:lnTo>
                  <a:pt x="2024" y="88"/>
                </a:lnTo>
                <a:lnTo>
                  <a:pt x="2032" y="88"/>
                </a:lnTo>
                <a:lnTo>
                  <a:pt x="2048" y="96"/>
                </a:lnTo>
                <a:lnTo>
                  <a:pt x="2056" y="96"/>
                </a:lnTo>
                <a:lnTo>
                  <a:pt x="2064" y="104"/>
                </a:lnTo>
                <a:lnTo>
                  <a:pt x="2080" y="104"/>
                </a:lnTo>
                <a:lnTo>
                  <a:pt x="2088" y="112"/>
                </a:lnTo>
                <a:lnTo>
                  <a:pt x="2096" y="120"/>
                </a:lnTo>
                <a:lnTo>
                  <a:pt x="2112" y="120"/>
                </a:lnTo>
                <a:lnTo>
                  <a:pt x="2120" y="128"/>
                </a:lnTo>
                <a:lnTo>
                  <a:pt x="2128" y="128"/>
                </a:lnTo>
                <a:lnTo>
                  <a:pt x="2144" y="136"/>
                </a:lnTo>
                <a:lnTo>
                  <a:pt x="2152" y="144"/>
                </a:lnTo>
                <a:lnTo>
                  <a:pt x="2160" y="144"/>
                </a:lnTo>
                <a:lnTo>
                  <a:pt x="2176" y="152"/>
                </a:lnTo>
                <a:lnTo>
                  <a:pt x="2184" y="152"/>
                </a:lnTo>
                <a:lnTo>
                  <a:pt x="2192" y="160"/>
                </a:lnTo>
                <a:lnTo>
                  <a:pt x="2208" y="168"/>
                </a:lnTo>
                <a:lnTo>
                  <a:pt x="2216" y="168"/>
                </a:lnTo>
                <a:lnTo>
                  <a:pt x="2224" y="176"/>
                </a:lnTo>
                <a:lnTo>
                  <a:pt x="2240" y="184"/>
                </a:lnTo>
                <a:lnTo>
                  <a:pt x="2248" y="184"/>
                </a:lnTo>
                <a:lnTo>
                  <a:pt x="2256" y="192"/>
                </a:lnTo>
                <a:lnTo>
                  <a:pt x="2272" y="200"/>
                </a:lnTo>
                <a:lnTo>
                  <a:pt x="2280" y="200"/>
                </a:lnTo>
                <a:lnTo>
                  <a:pt x="2288" y="208"/>
                </a:lnTo>
                <a:lnTo>
                  <a:pt x="2304" y="216"/>
                </a:lnTo>
                <a:lnTo>
                  <a:pt x="2312" y="216"/>
                </a:lnTo>
                <a:lnTo>
                  <a:pt x="2320" y="224"/>
                </a:lnTo>
                <a:lnTo>
                  <a:pt x="2336" y="232"/>
                </a:lnTo>
                <a:lnTo>
                  <a:pt x="2344" y="232"/>
                </a:lnTo>
                <a:lnTo>
                  <a:pt x="2352" y="240"/>
                </a:lnTo>
                <a:lnTo>
                  <a:pt x="2368" y="248"/>
                </a:lnTo>
                <a:lnTo>
                  <a:pt x="2376" y="248"/>
                </a:lnTo>
                <a:lnTo>
                  <a:pt x="2384" y="256"/>
                </a:lnTo>
                <a:lnTo>
                  <a:pt x="2400" y="264"/>
                </a:lnTo>
                <a:lnTo>
                  <a:pt x="2408" y="264"/>
                </a:lnTo>
                <a:lnTo>
                  <a:pt x="2416" y="272"/>
                </a:lnTo>
                <a:lnTo>
                  <a:pt x="2432" y="280"/>
                </a:lnTo>
                <a:lnTo>
                  <a:pt x="2440" y="280"/>
                </a:lnTo>
                <a:lnTo>
                  <a:pt x="2448" y="288"/>
                </a:lnTo>
                <a:lnTo>
                  <a:pt x="2464" y="296"/>
                </a:lnTo>
                <a:lnTo>
                  <a:pt x="2472" y="296"/>
                </a:lnTo>
                <a:lnTo>
                  <a:pt x="2480" y="304"/>
                </a:lnTo>
                <a:lnTo>
                  <a:pt x="2496" y="312"/>
                </a:lnTo>
                <a:lnTo>
                  <a:pt x="2504" y="312"/>
                </a:lnTo>
                <a:lnTo>
                  <a:pt x="2512" y="320"/>
                </a:lnTo>
                <a:lnTo>
                  <a:pt x="2528" y="328"/>
                </a:lnTo>
                <a:lnTo>
                  <a:pt x="2536" y="328"/>
                </a:lnTo>
                <a:lnTo>
                  <a:pt x="2544" y="336"/>
                </a:lnTo>
                <a:lnTo>
                  <a:pt x="2560" y="336"/>
                </a:lnTo>
                <a:lnTo>
                  <a:pt x="2568" y="344"/>
                </a:lnTo>
                <a:lnTo>
                  <a:pt x="2576" y="352"/>
                </a:lnTo>
                <a:lnTo>
                  <a:pt x="2592" y="352"/>
                </a:lnTo>
                <a:lnTo>
                  <a:pt x="2600" y="360"/>
                </a:lnTo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08" name="Freeform 68"/>
          <p:cNvSpPr>
            <a:spLocks noChangeAspect="1"/>
          </p:cNvSpPr>
          <p:nvPr/>
        </p:nvSpPr>
        <p:spPr bwMode="auto">
          <a:xfrm>
            <a:off x="6604001" y="3549650"/>
            <a:ext cx="3559175" cy="577850"/>
          </a:xfrm>
          <a:custGeom>
            <a:avLst/>
            <a:gdLst>
              <a:gd name="T0" fmla="*/ 32 w 2601"/>
              <a:gd name="T1" fmla="*/ 296 h 305"/>
              <a:gd name="T2" fmla="*/ 72 w 2601"/>
              <a:gd name="T3" fmla="*/ 296 h 305"/>
              <a:gd name="T4" fmla="*/ 120 w 2601"/>
              <a:gd name="T5" fmla="*/ 304 h 305"/>
              <a:gd name="T6" fmla="*/ 160 w 2601"/>
              <a:gd name="T7" fmla="*/ 304 h 305"/>
              <a:gd name="T8" fmla="*/ 200 w 2601"/>
              <a:gd name="T9" fmla="*/ 304 h 305"/>
              <a:gd name="T10" fmla="*/ 248 w 2601"/>
              <a:gd name="T11" fmla="*/ 304 h 305"/>
              <a:gd name="T12" fmla="*/ 288 w 2601"/>
              <a:gd name="T13" fmla="*/ 304 h 305"/>
              <a:gd name="T14" fmla="*/ 328 w 2601"/>
              <a:gd name="T15" fmla="*/ 296 h 305"/>
              <a:gd name="T16" fmla="*/ 376 w 2601"/>
              <a:gd name="T17" fmla="*/ 296 h 305"/>
              <a:gd name="T18" fmla="*/ 416 w 2601"/>
              <a:gd name="T19" fmla="*/ 288 h 305"/>
              <a:gd name="T20" fmla="*/ 456 w 2601"/>
              <a:gd name="T21" fmla="*/ 288 h 305"/>
              <a:gd name="T22" fmla="*/ 504 w 2601"/>
              <a:gd name="T23" fmla="*/ 280 h 305"/>
              <a:gd name="T24" fmla="*/ 544 w 2601"/>
              <a:gd name="T25" fmla="*/ 272 h 305"/>
              <a:gd name="T26" fmla="*/ 584 w 2601"/>
              <a:gd name="T27" fmla="*/ 264 h 305"/>
              <a:gd name="T28" fmla="*/ 632 w 2601"/>
              <a:gd name="T29" fmla="*/ 256 h 305"/>
              <a:gd name="T30" fmla="*/ 672 w 2601"/>
              <a:gd name="T31" fmla="*/ 240 h 305"/>
              <a:gd name="T32" fmla="*/ 712 w 2601"/>
              <a:gd name="T33" fmla="*/ 232 h 305"/>
              <a:gd name="T34" fmla="*/ 760 w 2601"/>
              <a:gd name="T35" fmla="*/ 216 h 305"/>
              <a:gd name="T36" fmla="*/ 800 w 2601"/>
              <a:gd name="T37" fmla="*/ 208 h 305"/>
              <a:gd name="T38" fmla="*/ 840 w 2601"/>
              <a:gd name="T39" fmla="*/ 192 h 305"/>
              <a:gd name="T40" fmla="*/ 888 w 2601"/>
              <a:gd name="T41" fmla="*/ 184 h 305"/>
              <a:gd name="T42" fmla="*/ 928 w 2601"/>
              <a:gd name="T43" fmla="*/ 168 h 305"/>
              <a:gd name="T44" fmla="*/ 968 w 2601"/>
              <a:gd name="T45" fmla="*/ 152 h 305"/>
              <a:gd name="T46" fmla="*/ 1016 w 2601"/>
              <a:gd name="T47" fmla="*/ 136 h 305"/>
              <a:gd name="T48" fmla="*/ 1056 w 2601"/>
              <a:gd name="T49" fmla="*/ 128 h 305"/>
              <a:gd name="T50" fmla="*/ 1096 w 2601"/>
              <a:gd name="T51" fmla="*/ 112 h 305"/>
              <a:gd name="T52" fmla="*/ 1144 w 2601"/>
              <a:gd name="T53" fmla="*/ 96 h 305"/>
              <a:gd name="T54" fmla="*/ 1184 w 2601"/>
              <a:gd name="T55" fmla="*/ 88 h 305"/>
              <a:gd name="T56" fmla="*/ 1224 w 2601"/>
              <a:gd name="T57" fmla="*/ 72 h 305"/>
              <a:gd name="T58" fmla="*/ 1272 w 2601"/>
              <a:gd name="T59" fmla="*/ 64 h 305"/>
              <a:gd name="T60" fmla="*/ 1312 w 2601"/>
              <a:gd name="T61" fmla="*/ 48 h 305"/>
              <a:gd name="T62" fmla="*/ 1352 w 2601"/>
              <a:gd name="T63" fmla="*/ 40 h 305"/>
              <a:gd name="T64" fmla="*/ 1392 w 2601"/>
              <a:gd name="T65" fmla="*/ 32 h 305"/>
              <a:gd name="T66" fmla="*/ 1440 w 2601"/>
              <a:gd name="T67" fmla="*/ 24 h 305"/>
              <a:gd name="T68" fmla="*/ 1480 w 2601"/>
              <a:gd name="T69" fmla="*/ 16 h 305"/>
              <a:gd name="T70" fmla="*/ 1520 w 2601"/>
              <a:gd name="T71" fmla="*/ 8 h 305"/>
              <a:gd name="T72" fmla="*/ 1568 w 2601"/>
              <a:gd name="T73" fmla="*/ 8 h 305"/>
              <a:gd name="T74" fmla="*/ 1608 w 2601"/>
              <a:gd name="T75" fmla="*/ 0 h 305"/>
              <a:gd name="T76" fmla="*/ 1648 w 2601"/>
              <a:gd name="T77" fmla="*/ 0 h 305"/>
              <a:gd name="T78" fmla="*/ 1696 w 2601"/>
              <a:gd name="T79" fmla="*/ 0 h 305"/>
              <a:gd name="T80" fmla="*/ 1736 w 2601"/>
              <a:gd name="T81" fmla="*/ 0 h 305"/>
              <a:gd name="T82" fmla="*/ 1776 w 2601"/>
              <a:gd name="T83" fmla="*/ 0 h 305"/>
              <a:gd name="T84" fmla="*/ 1824 w 2601"/>
              <a:gd name="T85" fmla="*/ 8 h 305"/>
              <a:gd name="T86" fmla="*/ 1864 w 2601"/>
              <a:gd name="T87" fmla="*/ 16 h 305"/>
              <a:gd name="T88" fmla="*/ 1904 w 2601"/>
              <a:gd name="T89" fmla="*/ 24 h 305"/>
              <a:gd name="T90" fmla="*/ 1952 w 2601"/>
              <a:gd name="T91" fmla="*/ 32 h 305"/>
              <a:gd name="T92" fmla="*/ 1992 w 2601"/>
              <a:gd name="T93" fmla="*/ 40 h 305"/>
              <a:gd name="T94" fmla="*/ 2032 w 2601"/>
              <a:gd name="T95" fmla="*/ 48 h 305"/>
              <a:gd name="T96" fmla="*/ 2080 w 2601"/>
              <a:gd name="T97" fmla="*/ 64 h 305"/>
              <a:gd name="T98" fmla="*/ 2120 w 2601"/>
              <a:gd name="T99" fmla="*/ 72 h 305"/>
              <a:gd name="T100" fmla="*/ 2160 w 2601"/>
              <a:gd name="T101" fmla="*/ 88 h 305"/>
              <a:gd name="T102" fmla="*/ 2208 w 2601"/>
              <a:gd name="T103" fmla="*/ 104 h 305"/>
              <a:gd name="T104" fmla="*/ 2248 w 2601"/>
              <a:gd name="T105" fmla="*/ 120 h 305"/>
              <a:gd name="T106" fmla="*/ 2288 w 2601"/>
              <a:gd name="T107" fmla="*/ 136 h 305"/>
              <a:gd name="T108" fmla="*/ 2336 w 2601"/>
              <a:gd name="T109" fmla="*/ 152 h 305"/>
              <a:gd name="T110" fmla="*/ 2376 w 2601"/>
              <a:gd name="T111" fmla="*/ 168 h 305"/>
              <a:gd name="T112" fmla="*/ 2416 w 2601"/>
              <a:gd name="T113" fmla="*/ 184 h 305"/>
              <a:gd name="T114" fmla="*/ 2464 w 2601"/>
              <a:gd name="T115" fmla="*/ 200 h 305"/>
              <a:gd name="T116" fmla="*/ 2504 w 2601"/>
              <a:gd name="T117" fmla="*/ 216 h 305"/>
              <a:gd name="T118" fmla="*/ 2544 w 2601"/>
              <a:gd name="T119" fmla="*/ 232 h 305"/>
              <a:gd name="T120" fmla="*/ 2592 w 2601"/>
              <a:gd name="T121" fmla="*/ 25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1" h="305">
                <a:moveTo>
                  <a:pt x="0" y="288"/>
                </a:moveTo>
                <a:lnTo>
                  <a:pt x="8" y="288"/>
                </a:lnTo>
                <a:lnTo>
                  <a:pt x="24" y="296"/>
                </a:lnTo>
                <a:lnTo>
                  <a:pt x="32" y="296"/>
                </a:lnTo>
                <a:lnTo>
                  <a:pt x="40" y="296"/>
                </a:lnTo>
                <a:lnTo>
                  <a:pt x="56" y="296"/>
                </a:lnTo>
                <a:lnTo>
                  <a:pt x="64" y="296"/>
                </a:lnTo>
                <a:lnTo>
                  <a:pt x="72" y="296"/>
                </a:lnTo>
                <a:lnTo>
                  <a:pt x="88" y="296"/>
                </a:lnTo>
                <a:lnTo>
                  <a:pt x="96" y="296"/>
                </a:lnTo>
                <a:lnTo>
                  <a:pt x="104" y="304"/>
                </a:lnTo>
                <a:lnTo>
                  <a:pt x="120" y="304"/>
                </a:lnTo>
                <a:lnTo>
                  <a:pt x="128" y="304"/>
                </a:lnTo>
                <a:lnTo>
                  <a:pt x="136" y="304"/>
                </a:lnTo>
                <a:lnTo>
                  <a:pt x="152" y="304"/>
                </a:lnTo>
                <a:lnTo>
                  <a:pt x="160" y="304"/>
                </a:lnTo>
                <a:lnTo>
                  <a:pt x="168" y="304"/>
                </a:lnTo>
                <a:lnTo>
                  <a:pt x="184" y="304"/>
                </a:lnTo>
                <a:lnTo>
                  <a:pt x="192" y="304"/>
                </a:lnTo>
                <a:lnTo>
                  <a:pt x="200" y="304"/>
                </a:lnTo>
                <a:lnTo>
                  <a:pt x="216" y="304"/>
                </a:lnTo>
                <a:lnTo>
                  <a:pt x="224" y="304"/>
                </a:lnTo>
                <a:lnTo>
                  <a:pt x="232" y="304"/>
                </a:lnTo>
                <a:lnTo>
                  <a:pt x="248" y="304"/>
                </a:lnTo>
                <a:lnTo>
                  <a:pt x="256" y="304"/>
                </a:lnTo>
                <a:lnTo>
                  <a:pt x="264" y="304"/>
                </a:lnTo>
                <a:lnTo>
                  <a:pt x="280" y="304"/>
                </a:lnTo>
                <a:lnTo>
                  <a:pt x="288" y="304"/>
                </a:lnTo>
                <a:lnTo>
                  <a:pt x="296" y="304"/>
                </a:lnTo>
                <a:lnTo>
                  <a:pt x="312" y="304"/>
                </a:lnTo>
                <a:lnTo>
                  <a:pt x="320" y="296"/>
                </a:lnTo>
                <a:lnTo>
                  <a:pt x="328" y="296"/>
                </a:lnTo>
                <a:lnTo>
                  <a:pt x="344" y="296"/>
                </a:lnTo>
                <a:lnTo>
                  <a:pt x="352" y="296"/>
                </a:lnTo>
                <a:lnTo>
                  <a:pt x="360" y="296"/>
                </a:lnTo>
                <a:lnTo>
                  <a:pt x="376" y="296"/>
                </a:lnTo>
                <a:lnTo>
                  <a:pt x="384" y="296"/>
                </a:lnTo>
                <a:lnTo>
                  <a:pt x="392" y="296"/>
                </a:lnTo>
                <a:lnTo>
                  <a:pt x="408" y="288"/>
                </a:lnTo>
                <a:lnTo>
                  <a:pt x="416" y="288"/>
                </a:lnTo>
                <a:lnTo>
                  <a:pt x="424" y="288"/>
                </a:lnTo>
                <a:lnTo>
                  <a:pt x="440" y="288"/>
                </a:lnTo>
                <a:lnTo>
                  <a:pt x="448" y="288"/>
                </a:lnTo>
                <a:lnTo>
                  <a:pt x="456" y="288"/>
                </a:lnTo>
                <a:lnTo>
                  <a:pt x="472" y="280"/>
                </a:lnTo>
                <a:lnTo>
                  <a:pt x="480" y="280"/>
                </a:lnTo>
                <a:lnTo>
                  <a:pt x="488" y="280"/>
                </a:lnTo>
                <a:lnTo>
                  <a:pt x="504" y="280"/>
                </a:lnTo>
                <a:lnTo>
                  <a:pt x="512" y="280"/>
                </a:lnTo>
                <a:lnTo>
                  <a:pt x="520" y="272"/>
                </a:lnTo>
                <a:lnTo>
                  <a:pt x="536" y="272"/>
                </a:lnTo>
                <a:lnTo>
                  <a:pt x="544" y="272"/>
                </a:lnTo>
                <a:lnTo>
                  <a:pt x="552" y="272"/>
                </a:lnTo>
                <a:lnTo>
                  <a:pt x="568" y="264"/>
                </a:lnTo>
                <a:lnTo>
                  <a:pt x="576" y="264"/>
                </a:lnTo>
                <a:lnTo>
                  <a:pt x="584" y="264"/>
                </a:lnTo>
                <a:lnTo>
                  <a:pt x="600" y="256"/>
                </a:lnTo>
                <a:lnTo>
                  <a:pt x="608" y="256"/>
                </a:lnTo>
                <a:lnTo>
                  <a:pt x="616" y="256"/>
                </a:lnTo>
                <a:lnTo>
                  <a:pt x="632" y="256"/>
                </a:lnTo>
                <a:lnTo>
                  <a:pt x="640" y="248"/>
                </a:lnTo>
                <a:lnTo>
                  <a:pt x="648" y="248"/>
                </a:lnTo>
                <a:lnTo>
                  <a:pt x="664" y="248"/>
                </a:lnTo>
                <a:lnTo>
                  <a:pt x="672" y="240"/>
                </a:lnTo>
                <a:lnTo>
                  <a:pt x="680" y="240"/>
                </a:lnTo>
                <a:lnTo>
                  <a:pt x="696" y="240"/>
                </a:lnTo>
                <a:lnTo>
                  <a:pt x="704" y="232"/>
                </a:lnTo>
                <a:lnTo>
                  <a:pt x="712" y="232"/>
                </a:lnTo>
                <a:lnTo>
                  <a:pt x="728" y="232"/>
                </a:lnTo>
                <a:lnTo>
                  <a:pt x="736" y="224"/>
                </a:lnTo>
                <a:lnTo>
                  <a:pt x="744" y="224"/>
                </a:lnTo>
                <a:lnTo>
                  <a:pt x="760" y="216"/>
                </a:lnTo>
                <a:lnTo>
                  <a:pt x="768" y="216"/>
                </a:lnTo>
                <a:lnTo>
                  <a:pt x="776" y="216"/>
                </a:lnTo>
                <a:lnTo>
                  <a:pt x="792" y="208"/>
                </a:lnTo>
                <a:lnTo>
                  <a:pt x="800" y="208"/>
                </a:lnTo>
                <a:lnTo>
                  <a:pt x="808" y="200"/>
                </a:lnTo>
                <a:lnTo>
                  <a:pt x="824" y="200"/>
                </a:lnTo>
                <a:lnTo>
                  <a:pt x="832" y="200"/>
                </a:lnTo>
                <a:lnTo>
                  <a:pt x="840" y="192"/>
                </a:lnTo>
                <a:lnTo>
                  <a:pt x="856" y="192"/>
                </a:lnTo>
                <a:lnTo>
                  <a:pt x="864" y="184"/>
                </a:lnTo>
                <a:lnTo>
                  <a:pt x="872" y="184"/>
                </a:lnTo>
                <a:lnTo>
                  <a:pt x="888" y="184"/>
                </a:lnTo>
                <a:lnTo>
                  <a:pt x="896" y="176"/>
                </a:lnTo>
                <a:lnTo>
                  <a:pt x="904" y="176"/>
                </a:lnTo>
                <a:lnTo>
                  <a:pt x="920" y="168"/>
                </a:lnTo>
                <a:lnTo>
                  <a:pt x="928" y="168"/>
                </a:lnTo>
                <a:lnTo>
                  <a:pt x="936" y="160"/>
                </a:lnTo>
                <a:lnTo>
                  <a:pt x="952" y="160"/>
                </a:lnTo>
                <a:lnTo>
                  <a:pt x="960" y="160"/>
                </a:lnTo>
                <a:lnTo>
                  <a:pt x="968" y="152"/>
                </a:lnTo>
                <a:lnTo>
                  <a:pt x="984" y="152"/>
                </a:lnTo>
                <a:lnTo>
                  <a:pt x="992" y="144"/>
                </a:lnTo>
                <a:lnTo>
                  <a:pt x="1000" y="144"/>
                </a:lnTo>
                <a:lnTo>
                  <a:pt x="1016" y="136"/>
                </a:lnTo>
                <a:lnTo>
                  <a:pt x="1024" y="136"/>
                </a:lnTo>
                <a:lnTo>
                  <a:pt x="1032" y="136"/>
                </a:lnTo>
                <a:lnTo>
                  <a:pt x="1048" y="128"/>
                </a:lnTo>
                <a:lnTo>
                  <a:pt x="1056" y="128"/>
                </a:lnTo>
                <a:lnTo>
                  <a:pt x="1064" y="120"/>
                </a:lnTo>
                <a:lnTo>
                  <a:pt x="1080" y="120"/>
                </a:lnTo>
                <a:lnTo>
                  <a:pt x="1088" y="112"/>
                </a:lnTo>
                <a:lnTo>
                  <a:pt x="1096" y="112"/>
                </a:lnTo>
                <a:lnTo>
                  <a:pt x="1112" y="112"/>
                </a:lnTo>
                <a:lnTo>
                  <a:pt x="1120" y="104"/>
                </a:lnTo>
                <a:lnTo>
                  <a:pt x="1128" y="104"/>
                </a:lnTo>
                <a:lnTo>
                  <a:pt x="1144" y="96"/>
                </a:lnTo>
                <a:lnTo>
                  <a:pt x="1152" y="96"/>
                </a:lnTo>
                <a:lnTo>
                  <a:pt x="1160" y="96"/>
                </a:lnTo>
                <a:lnTo>
                  <a:pt x="1176" y="88"/>
                </a:lnTo>
                <a:lnTo>
                  <a:pt x="1184" y="88"/>
                </a:lnTo>
                <a:lnTo>
                  <a:pt x="1192" y="80"/>
                </a:lnTo>
                <a:lnTo>
                  <a:pt x="1208" y="80"/>
                </a:lnTo>
                <a:lnTo>
                  <a:pt x="1216" y="80"/>
                </a:lnTo>
                <a:lnTo>
                  <a:pt x="1224" y="72"/>
                </a:lnTo>
                <a:lnTo>
                  <a:pt x="1240" y="72"/>
                </a:lnTo>
                <a:lnTo>
                  <a:pt x="1248" y="64"/>
                </a:lnTo>
                <a:lnTo>
                  <a:pt x="1256" y="64"/>
                </a:lnTo>
                <a:lnTo>
                  <a:pt x="1272" y="64"/>
                </a:lnTo>
                <a:lnTo>
                  <a:pt x="1280" y="56"/>
                </a:lnTo>
                <a:lnTo>
                  <a:pt x="1288" y="56"/>
                </a:lnTo>
                <a:lnTo>
                  <a:pt x="1304" y="56"/>
                </a:lnTo>
                <a:lnTo>
                  <a:pt x="1312" y="48"/>
                </a:lnTo>
                <a:lnTo>
                  <a:pt x="1320" y="48"/>
                </a:lnTo>
                <a:lnTo>
                  <a:pt x="1336" y="48"/>
                </a:lnTo>
                <a:lnTo>
                  <a:pt x="1344" y="40"/>
                </a:lnTo>
                <a:lnTo>
                  <a:pt x="1352" y="40"/>
                </a:lnTo>
                <a:lnTo>
                  <a:pt x="1360" y="40"/>
                </a:lnTo>
                <a:lnTo>
                  <a:pt x="1376" y="32"/>
                </a:lnTo>
                <a:lnTo>
                  <a:pt x="1384" y="32"/>
                </a:lnTo>
                <a:lnTo>
                  <a:pt x="1392" y="32"/>
                </a:lnTo>
                <a:lnTo>
                  <a:pt x="1408" y="32"/>
                </a:lnTo>
                <a:lnTo>
                  <a:pt x="1416" y="24"/>
                </a:lnTo>
                <a:lnTo>
                  <a:pt x="1424" y="24"/>
                </a:lnTo>
                <a:lnTo>
                  <a:pt x="1440" y="24"/>
                </a:lnTo>
                <a:lnTo>
                  <a:pt x="1448" y="24"/>
                </a:lnTo>
                <a:lnTo>
                  <a:pt x="1456" y="16"/>
                </a:lnTo>
                <a:lnTo>
                  <a:pt x="1472" y="16"/>
                </a:lnTo>
                <a:lnTo>
                  <a:pt x="1480" y="16"/>
                </a:lnTo>
                <a:lnTo>
                  <a:pt x="1488" y="16"/>
                </a:lnTo>
                <a:lnTo>
                  <a:pt x="1504" y="16"/>
                </a:lnTo>
                <a:lnTo>
                  <a:pt x="1512" y="8"/>
                </a:lnTo>
                <a:lnTo>
                  <a:pt x="1520" y="8"/>
                </a:lnTo>
                <a:lnTo>
                  <a:pt x="1536" y="8"/>
                </a:lnTo>
                <a:lnTo>
                  <a:pt x="1544" y="8"/>
                </a:lnTo>
                <a:lnTo>
                  <a:pt x="1552" y="8"/>
                </a:lnTo>
                <a:lnTo>
                  <a:pt x="1568" y="8"/>
                </a:lnTo>
                <a:lnTo>
                  <a:pt x="1576" y="0"/>
                </a:lnTo>
                <a:lnTo>
                  <a:pt x="1584" y="0"/>
                </a:lnTo>
                <a:lnTo>
                  <a:pt x="1600" y="0"/>
                </a:lnTo>
                <a:lnTo>
                  <a:pt x="1608" y="0"/>
                </a:lnTo>
                <a:lnTo>
                  <a:pt x="1616" y="0"/>
                </a:lnTo>
                <a:lnTo>
                  <a:pt x="1632" y="0"/>
                </a:lnTo>
                <a:lnTo>
                  <a:pt x="1640" y="0"/>
                </a:lnTo>
                <a:lnTo>
                  <a:pt x="1648" y="0"/>
                </a:lnTo>
                <a:lnTo>
                  <a:pt x="1664" y="0"/>
                </a:lnTo>
                <a:lnTo>
                  <a:pt x="1672" y="0"/>
                </a:lnTo>
                <a:lnTo>
                  <a:pt x="1680" y="0"/>
                </a:lnTo>
                <a:lnTo>
                  <a:pt x="1696" y="0"/>
                </a:lnTo>
                <a:lnTo>
                  <a:pt x="1704" y="0"/>
                </a:lnTo>
                <a:lnTo>
                  <a:pt x="1712" y="0"/>
                </a:lnTo>
                <a:lnTo>
                  <a:pt x="1728" y="0"/>
                </a:lnTo>
                <a:lnTo>
                  <a:pt x="1736" y="0"/>
                </a:lnTo>
                <a:lnTo>
                  <a:pt x="1744" y="0"/>
                </a:lnTo>
                <a:lnTo>
                  <a:pt x="1760" y="0"/>
                </a:lnTo>
                <a:lnTo>
                  <a:pt x="1768" y="0"/>
                </a:lnTo>
                <a:lnTo>
                  <a:pt x="1776" y="0"/>
                </a:lnTo>
                <a:lnTo>
                  <a:pt x="1792" y="8"/>
                </a:lnTo>
                <a:lnTo>
                  <a:pt x="1800" y="8"/>
                </a:lnTo>
                <a:lnTo>
                  <a:pt x="1808" y="8"/>
                </a:lnTo>
                <a:lnTo>
                  <a:pt x="1824" y="8"/>
                </a:lnTo>
                <a:lnTo>
                  <a:pt x="1832" y="8"/>
                </a:lnTo>
                <a:lnTo>
                  <a:pt x="1840" y="8"/>
                </a:lnTo>
                <a:lnTo>
                  <a:pt x="1856" y="8"/>
                </a:lnTo>
                <a:lnTo>
                  <a:pt x="1864" y="16"/>
                </a:lnTo>
                <a:lnTo>
                  <a:pt x="1872" y="16"/>
                </a:lnTo>
                <a:lnTo>
                  <a:pt x="1888" y="16"/>
                </a:lnTo>
                <a:lnTo>
                  <a:pt x="1896" y="16"/>
                </a:lnTo>
                <a:lnTo>
                  <a:pt x="1904" y="24"/>
                </a:lnTo>
                <a:lnTo>
                  <a:pt x="1920" y="24"/>
                </a:lnTo>
                <a:lnTo>
                  <a:pt x="1928" y="24"/>
                </a:lnTo>
                <a:lnTo>
                  <a:pt x="1936" y="24"/>
                </a:lnTo>
                <a:lnTo>
                  <a:pt x="1952" y="32"/>
                </a:lnTo>
                <a:lnTo>
                  <a:pt x="1960" y="32"/>
                </a:lnTo>
                <a:lnTo>
                  <a:pt x="1968" y="32"/>
                </a:lnTo>
                <a:lnTo>
                  <a:pt x="1984" y="32"/>
                </a:lnTo>
                <a:lnTo>
                  <a:pt x="1992" y="40"/>
                </a:lnTo>
                <a:lnTo>
                  <a:pt x="2000" y="40"/>
                </a:lnTo>
                <a:lnTo>
                  <a:pt x="2016" y="40"/>
                </a:lnTo>
                <a:lnTo>
                  <a:pt x="2024" y="48"/>
                </a:lnTo>
                <a:lnTo>
                  <a:pt x="2032" y="48"/>
                </a:lnTo>
                <a:lnTo>
                  <a:pt x="2048" y="56"/>
                </a:lnTo>
                <a:lnTo>
                  <a:pt x="2056" y="56"/>
                </a:lnTo>
                <a:lnTo>
                  <a:pt x="2064" y="56"/>
                </a:lnTo>
                <a:lnTo>
                  <a:pt x="2080" y="64"/>
                </a:lnTo>
                <a:lnTo>
                  <a:pt x="2088" y="64"/>
                </a:lnTo>
                <a:lnTo>
                  <a:pt x="2096" y="72"/>
                </a:lnTo>
                <a:lnTo>
                  <a:pt x="2112" y="72"/>
                </a:lnTo>
                <a:lnTo>
                  <a:pt x="2120" y="72"/>
                </a:lnTo>
                <a:lnTo>
                  <a:pt x="2128" y="80"/>
                </a:lnTo>
                <a:lnTo>
                  <a:pt x="2144" y="80"/>
                </a:lnTo>
                <a:lnTo>
                  <a:pt x="2152" y="88"/>
                </a:lnTo>
                <a:lnTo>
                  <a:pt x="2160" y="88"/>
                </a:lnTo>
                <a:lnTo>
                  <a:pt x="2176" y="96"/>
                </a:lnTo>
                <a:lnTo>
                  <a:pt x="2184" y="96"/>
                </a:lnTo>
                <a:lnTo>
                  <a:pt x="2192" y="96"/>
                </a:lnTo>
                <a:lnTo>
                  <a:pt x="2208" y="104"/>
                </a:lnTo>
                <a:lnTo>
                  <a:pt x="2216" y="104"/>
                </a:lnTo>
                <a:lnTo>
                  <a:pt x="2224" y="112"/>
                </a:lnTo>
                <a:lnTo>
                  <a:pt x="2240" y="112"/>
                </a:lnTo>
                <a:lnTo>
                  <a:pt x="2248" y="120"/>
                </a:lnTo>
                <a:lnTo>
                  <a:pt x="2256" y="120"/>
                </a:lnTo>
                <a:lnTo>
                  <a:pt x="2272" y="128"/>
                </a:lnTo>
                <a:lnTo>
                  <a:pt x="2280" y="128"/>
                </a:lnTo>
                <a:lnTo>
                  <a:pt x="2288" y="136"/>
                </a:lnTo>
                <a:lnTo>
                  <a:pt x="2304" y="136"/>
                </a:lnTo>
                <a:lnTo>
                  <a:pt x="2312" y="144"/>
                </a:lnTo>
                <a:lnTo>
                  <a:pt x="2320" y="144"/>
                </a:lnTo>
                <a:lnTo>
                  <a:pt x="2336" y="152"/>
                </a:lnTo>
                <a:lnTo>
                  <a:pt x="2344" y="160"/>
                </a:lnTo>
                <a:lnTo>
                  <a:pt x="2352" y="160"/>
                </a:lnTo>
                <a:lnTo>
                  <a:pt x="2368" y="168"/>
                </a:lnTo>
                <a:lnTo>
                  <a:pt x="2376" y="168"/>
                </a:lnTo>
                <a:lnTo>
                  <a:pt x="2384" y="176"/>
                </a:lnTo>
                <a:lnTo>
                  <a:pt x="2400" y="176"/>
                </a:lnTo>
                <a:lnTo>
                  <a:pt x="2408" y="184"/>
                </a:lnTo>
                <a:lnTo>
                  <a:pt x="2416" y="184"/>
                </a:lnTo>
                <a:lnTo>
                  <a:pt x="2432" y="192"/>
                </a:lnTo>
                <a:lnTo>
                  <a:pt x="2440" y="192"/>
                </a:lnTo>
                <a:lnTo>
                  <a:pt x="2448" y="200"/>
                </a:lnTo>
                <a:lnTo>
                  <a:pt x="2464" y="200"/>
                </a:lnTo>
                <a:lnTo>
                  <a:pt x="2472" y="208"/>
                </a:lnTo>
                <a:lnTo>
                  <a:pt x="2480" y="208"/>
                </a:lnTo>
                <a:lnTo>
                  <a:pt x="2496" y="216"/>
                </a:lnTo>
                <a:lnTo>
                  <a:pt x="2504" y="216"/>
                </a:lnTo>
                <a:lnTo>
                  <a:pt x="2512" y="224"/>
                </a:lnTo>
                <a:lnTo>
                  <a:pt x="2528" y="224"/>
                </a:lnTo>
                <a:lnTo>
                  <a:pt x="2536" y="232"/>
                </a:lnTo>
                <a:lnTo>
                  <a:pt x="2544" y="232"/>
                </a:lnTo>
                <a:lnTo>
                  <a:pt x="2560" y="240"/>
                </a:lnTo>
                <a:lnTo>
                  <a:pt x="2568" y="248"/>
                </a:lnTo>
                <a:lnTo>
                  <a:pt x="2576" y="248"/>
                </a:lnTo>
                <a:lnTo>
                  <a:pt x="2592" y="256"/>
                </a:lnTo>
                <a:lnTo>
                  <a:pt x="2600" y="256"/>
                </a:lnTo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09" name="Freeform 69"/>
          <p:cNvSpPr>
            <a:spLocks noChangeAspect="1"/>
          </p:cNvSpPr>
          <p:nvPr/>
        </p:nvSpPr>
        <p:spPr bwMode="auto">
          <a:xfrm>
            <a:off x="6604001" y="4686301"/>
            <a:ext cx="3559175" cy="1001713"/>
          </a:xfrm>
          <a:custGeom>
            <a:avLst/>
            <a:gdLst>
              <a:gd name="T0" fmla="*/ 32 w 2601"/>
              <a:gd name="T1" fmla="*/ 32 h 529"/>
              <a:gd name="T2" fmla="*/ 72 w 2601"/>
              <a:gd name="T3" fmla="*/ 72 h 529"/>
              <a:gd name="T4" fmla="*/ 120 w 2601"/>
              <a:gd name="T5" fmla="*/ 104 h 529"/>
              <a:gd name="T6" fmla="*/ 160 w 2601"/>
              <a:gd name="T7" fmla="*/ 144 h 529"/>
              <a:gd name="T8" fmla="*/ 200 w 2601"/>
              <a:gd name="T9" fmla="*/ 176 h 529"/>
              <a:gd name="T10" fmla="*/ 248 w 2601"/>
              <a:gd name="T11" fmla="*/ 208 h 529"/>
              <a:gd name="T12" fmla="*/ 288 w 2601"/>
              <a:gd name="T13" fmla="*/ 240 h 529"/>
              <a:gd name="T14" fmla="*/ 328 w 2601"/>
              <a:gd name="T15" fmla="*/ 272 h 529"/>
              <a:gd name="T16" fmla="*/ 376 w 2601"/>
              <a:gd name="T17" fmla="*/ 296 h 529"/>
              <a:gd name="T18" fmla="*/ 416 w 2601"/>
              <a:gd name="T19" fmla="*/ 320 h 529"/>
              <a:gd name="T20" fmla="*/ 456 w 2601"/>
              <a:gd name="T21" fmla="*/ 352 h 529"/>
              <a:gd name="T22" fmla="*/ 504 w 2601"/>
              <a:gd name="T23" fmla="*/ 368 h 529"/>
              <a:gd name="T24" fmla="*/ 544 w 2601"/>
              <a:gd name="T25" fmla="*/ 392 h 529"/>
              <a:gd name="T26" fmla="*/ 584 w 2601"/>
              <a:gd name="T27" fmla="*/ 408 h 529"/>
              <a:gd name="T28" fmla="*/ 632 w 2601"/>
              <a:gd name="T29" fmla="*/ 432 h 529"/>
              <a:gd name="T30" fmla="*/ 672 w 2601"/>
              <a:gd name="T31" fmla="*/ 448 h 529"/>
              <a:gd name="T32" fmla="*/ 712 w 2601"/>
              <a:gd name="T33" fmla="*/ 464 h 529"/>
              <a:gd name="T34" fmla="*/ 760 w 2601"/>
              <a:gd name="T35" fmla="*/ 472 h 529"/>
              <a:gd name="T36" fmla="*/ 800 w 2601"/>
              <a:gd name="T37" fmla="*/ 488 h 529"/>
              <a:gd name="T38" fmla="*/ 840 w 2601"/>
              <a:gd name="T39" fmla="*/ 496 h 529"/>
              <a:gd name="T40" fmla="*/ 888 w 2601"/>
              <a:gd name="T41" fmla="*/ 504 h 529"/>
              <a:gd name="T42" fmla="*/ 928 w 2601"/>
              <a:gd name="T43" fmla="*/ 512 h 529"/>
              <a:gd name="T44" fmla="*/ 968 w 2601"/>
              <a:gd name="T45" fmla="*/ 520 h 529"/>
              <a:gd name="T46" fmla="*/ 1016 w 2601"/>
              <a:gd name="T47" fmla="*/ 520 h 529"/>
              <a:gd name="T48" fmla="*/ 1056 w 2601"/>
              <a:gd name="T49" fmla="*/ 528 h 529"/>
              <a:gd name="T50" fmla="*/ 1096 w 2601"/>
              <a:gd name="T51" fmla="*/ 528 h 529"/>
              <a:gd name="T52" fmla="*/ 1144 w 2601"/>
              <a:gd name="T53" fmla="*/ 528 h 529"/>
              <a:gd name="T54" fmla="*/ 1184 w 2601"/>
              <a:gd name="T55" fmla="*/ 528 h 529"/>
              <a:gd name="T56" fmla="*/ 1224 w 2601"/>
              <a:gd name="T57" fmla="*/ 528 h 529"/>
              <a:gd name="T58" fmla="*/ 1272 w 2601"/>
              <a:gd name="T59" fmla="*/ 528 h 529"/>
              <a:gd name="T60" fmla="*/ 1312 w 2601"/>
              <a:gd name="T61" fmla="*/ 528 h 529"/>
              <a:gd name="T62" fmla="*/ 1352 w 2601"/>
              <a:gd name="T63" fmla="*/ 528 h 529"/>
              <a:gd name="T64" fmla="*/ 1392 w 2601"/>
              <a:gd name="T65" fmla="*/ 520 h 529"/>
              <a:gd name="T66" fmla="*/ 1440 w 2601"/>
              <a:gd name="T67" fmla="*/ 520 h 529"/>
              <a:gd name="T68" fmla="*/ 1480 w 2601"/>
              <a:gd name="T69" fmla="*/ 512 h 529"/>
              <a:gd name="T70" fmla="*/ 1520 w 2601"/>
              <a:gd name="T71" fmla="*/ 512 h 529"/>
              <a:gd name="T72" fmla="*/ 1568 w 2601"/>
              <a:gd name="T73" fmla="*/ 504 h 529"/>
              <a:gd name="T74" fmla="*/ 1608 w 2601"/>
              <a:gd name="T75" fmla="*/ 496 h 529"/>
              <a:gd name="T76" fmla="*/ 1648 w 2601"/>
              <a:gd name="T77" fmla="*/ 496 h 529"/>
              <a:gd name="T78" fmla="*/ 1696 w 2601"/>
              <a:gd name="T79" fmla="*/ 488 h 529"/>
              <a:gd name="T80" fmla="*/ 1736 w 2601"/>
              <a:gd name="T81" fmla="*/ 480 h 529"/>
              <a:gd name="T82" fmla="*/ 1776 w 2601"/>
              <a:gd name="T83" fmla="*/ 472 h 529"/>
              <a:gd name="T84" fmla="*/ 1824 w 2601"/>
              <a:gd name="T85" fmla="*/ 472 h 529"/>
              <a:gd name="T86" fmla="*/ 1864 w 2601"/>
              <a:gd name="T87" fmla="*/ 464 h 529"/>
              <a:gd name="T88" fmla="*/ 1904 w 2601"/>
              <a:gd name="T89" fmla="*/ 456 h 529"/>
              <a:gd name="T90" fmla="*/ 1952 w 2601"/>
              <a:gd name="T91" fmla="*/ 448 h 529"/>
              <a:gd name="T92" fmla="*/ 1992 w 2601"/>
              <a:gd name="T93" fmla="*/ 440 h 529"/>
              <a:gd name="T94" fmla="*/ 2032 w 2601"/>
              <a:gd name="T95" fmla="*/ 432 h 529"/>
              <a:gd name="T96" fmla="*/ 2080 w 2601"/>
              <a:gd name="T97" fmla="*/ 424 h 529"/>
              <a:gd name="T98" fmla="*/ 2120 w 2601"/>
              <a:gd name="T99" fmla="*/ 416 h 529"/>
              <a:gd name="T100" fmla="*/ 2160 w 2601"/>
              <a:gd name="T101" fmla="*/ 408 h 529"/>
              <a:gd name="T102" fmla="*/ 2208 w 2601"/>
              <a:gd name="T103" fmla="*/ 400 h 529"/>
              <a:gd name="T104" fmla="*/ 2248 w 2601"/>
              <a:gd name="T105" fmla="*/ 392 h 529"/>
              <a:gd name="T106" fmla="*/ 2288 w 2601"/>
              <a:gd name="T107" fmla="*/ 384 h 529"/>
              <a:gd name="T108" fmla="*/ 2336 w 2601"/>
              <a:gd name="T109" fmla="*/ 376 h 529"/>
              <a:gd name="T110" fmla="*/ 2376 w 2601"/>
              <a:gd name="T111" fmla="*/ 368 h 529"/>
              <a:gd name="T112" fmla="*/ 2416 w 2601"/>
              <a:gd name="T113" fmla="*/ 360 h 529"/>
              <a:gd name="T114" fmla="*/ 2464 w 2601"/>
              <a:gd name="T115" fmla="*/ 352 h 529"/>
              <a:gd name="T116" fmla="*/ 2504 w 2601"/>
              <a:gd name="T117" fmla="*/ 344 h 529"/>
              <a:gd name="T118" fmla="*/ 2544 w 2601"/>
              <a:gd name="T119" fmla="*/ 336 h 529"/>
              <a:gd name="T120" fmla="*/ 2592 w 2601"/>
              <a:gd name="T121" fmla="*/ 328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1" h="529">
                <a:moveTo>
                  <a:pt x="0" y="0"/>
                </a:moveTo>
                <a:lnTo>
                  <a:pt x="8" y="16"/>
                </a:lnTo>
                <a:lnTo>
                  <a:pt x="24" y="24"/>
                </a:lnTo>
                <a:lnTo>
                  <a:pt x="32" y="32"/>
                </a:lnTo>
                <a:lnTo>
                  <a:pt x="40" y="40"/>
                </a:lnTo>
                <a:lnTo>
                  <a:pt x="56" y="48"/>
                </a:lnTo>
                <a:lnTo>
                  <a:pt x="64" y="56"/>
                </a:lnTo>
                <a:lnTo>
                  <a:pt x="72" y="72"/>
                </a:lnTo>
                <a:lnTo>
                  <a:pt x="88" y="80"/>
                </a:lnTo>
                <a:lnTo>
                  <a:pt x="96" y="88"/>
                </a:lnTo>
                <a:lnTo>
                  <a:pt x="104" y="96"/>
                </a:lnTo>
                <a:lnTo>
                  <a:pt x="120" y="104"/>
                </a:lnTo>
                <a:lnTo>
                  <a:pt x="128" y="112"/>
                </a:lnTo>
                <a:lnTo>
                  <a:pt x="136" y="120"/>
                </a:lnTo>
                <a:lnTo>
                  <a:pt x="152" y="136"/>
                </a:lnTo>
                <a:lnTo>
                  <a:pt x="160" y="144"/>
                </a:lnTo>
                <a:lnTo>
                  <a:pt x="168" y="152"/>
                </a:lnTo>
                <a:lnTo>
                  <a:pt x="184" y="160"/>
                </a:lnTo>
                <a:lnTo>
                  <a:pt x="192" y="168"/>
                </a:lnTo>
                <a:lnTo>
                  <a:pt x="200" y="176"/>
                </a:lnTo>
                <a:lnTo>
                  <a:pt x="216" y="184"/>
                </a:lnTo>
                <a:lnTo>
                  <a:pt x="224" y="192"/>
                </a:lnTo>
                <a:lnTo>
                  <a:pt x="232" y="200"/>
                </a:lnTo>
                <a:lnTo>
                  <a:pt x="248" y="208"/>
                </a:lnTo>
                <a:lnTo>
                  <a:pt x="256" y="216"/>
                </a:lnTo>
                <a:lnTo>
                  <a:pt x="264" y="224"/>
                </a:lnTo>
                <a:lnTo>
                  <a:pt x="280" y="232"/>
                </a:lnTo>
                <a:lnTo>
                  <a:pt x="288" y="240"/>
                </a:lnTo>
                <a:lnTo>
                  <a:pt x="296" y="248"/>
                </a:lnTo>
                <a:lnTo>
                  <a:pt x="312" y="256"/>
                </a:lnTo>
                <a:lnTo>
                  <a:pt x="320" y="264"/>
                </a:lnTo>
                <a:lnTo>
                  <a:pt x="328" y="272"/>
                </a:lnTo>
                <a:lnTo>
                  <a:pt x="344" y="280"/>
                </a:lnTo>
                <a:lnTo>
                  <a:pt x="352" y="280"/>
                </a:lnTo>
                <a:lnTo>
                  <a:pt x="360" y="288"/>
                </a:lnTo>
                <a:lnTo>
                  <a:pt x="376" y="296"/>
                </a:lnTo>
                <a:lnTo>
                  <a:pt x="384" y="304"/>
                </a:lnTo>
                <a:lnTo>
                  <a:pt x="392" y="312"/>
                </a:lnTo>
                <a:lnTo>
                  <a:pt x="408" y="320"/>
                </a:lnTo>
                <a:lnTo>
                  <a:pt x="416" y="320"/>
                </a:lnTo>
                <a:lnTo>
                  <a:pt x="424" y="328"/>
                </a:lnTo>
                <a:lnTo>
                  <a:pt x="440" y="336"/>
                </a:lnTo>
                <a:lnTo>
                  <a:pt x="448" y="344"/>
                </a:lnTo>
                <a:lnTo>
                  <a:pt x="456" y="352"/>
                </a:lnTo>
                <a:lnTo>
                  <a:pt x="472" y="352"/>
                </a:lnTo>
                <a:lnTo>
                  <a:pt x="480" y="360"/>
                </a:lnTo>
                <a:lnTo>
                  <a:pt x="488" y="368"/>
                </a:lnTo>
                <a:lnTo>
                  <a:pt x="504" y="368"/>
                </a:lnTo>
                <a:lnTo>
                  <a:pt x="512" y="376"/>
                </a:lnTo>
                <a:lnTo>
                  <a:pt x="520" y="384"/>
                </a:lnTo>
                <a:lnTo>
                  <a:pt x="536" y="384"/>
                </a:lnTo>
                <a:lnTo>
                  <a:pt x="544" y="392"/>
                </a:lnTo>
                <a:lnTo>
                  <a:pt x="552" y="400"/>
                </a:lnTo>
                <a:lnTo>
                  <a:pt x="568" y="400"/>
                </a:lnTo>
                <a:lnTo>
                  <a:pt x="576" y="408"/>
                </a:lnTo>
                <a:lnTo>
                  <a:pt x="584" y="408"/>
                </a:lnTo>
                <a:lnTo>
                  <a:pt x="600" y="416"/>
                </a:lnTo>
                <a:lnTo>
                  <a:pt x="608" y="424"/>
                </a:lnTo>
                <a:lnTo>
                  <a:pt x="616" y="424"/>
                </a:lnTo>
                <a:lnTo>
                  <a:pt x="632" y="432"/>
                </a:lnTo>
                <a:lnTo>
                  <a:pt x="640" y="432"/>
                </a:lnTo>
                <a:lnTo>
                  <a:pt x="648" y="440"/>
                </a:lnTo>
                <a:lnTo>
                  <a:pt x="664" y="440"/>
                </a:lnTo>
                <a:lnTo>
                  <a:pt x="672" y="448"/>
                </a:lnTo>
                <a:lnTo>
                  <a:pt x="680" y="448"/>
                </a:lnTo>
                <a:lnTo>
                  <a:pt x="696" y="456"/>
                </a:lnTo>
                <a:lnTo>
                  <a:pt x="704" y="456"/>
                </a:lnTo>
                <a:lnTo>
                  <a:pt x="712" y="464"/>
                </a:lnTo>
                <a:lnTo>
                  <a:pt x="728" y="464"/>
                </a:lnTo>
                <a:lnTo>
                  <a:pt x="736" y="464"/>
                </a:lnTo>
                <a:lnTo>
                  <a:pt x="744" y="472"/>
                </a:lnTo>
                <a:lnTo>
                  <a:pt x="760" y="472"/>
                </a:lnTo>
                <a:lnTo>
                  <a:pt x="768" y="480"/>
                </a:lnTo>
                <a:lnTo>
                  <a:pt x="776" y="480"/>
                </a:lnTo>
                <a:lnTo>
                  <a:pt x="792" y="480"/>
                </a:lnTo>
                <a:lnTo>
                  <a:pt x="800" y="488"/>
                </a:lnTo>
                <a:lnTo>
                  <a:pt x="808" y="488"/>
                </a:lnTo>
                <a:lnTo>
                  <a:pt x="824" y="488"/>
                </a:lnTo>
                <a:lnTo>
                  <a:pt x="832" y="496"/>
                </a:lnTo>
                <a:lnTo>
                  <a:pt x="840" y="496"/>
                </a:lnTo>
                <a:lnTo>
                  <a:pt x="856" y="496"/>
                </a:lnTo>
                <a:lnTo>
                  <a:pt x="864" y="496"/>
                </a:lnTo>
                <a:lnTo>
                  <a:pt x="872" y="504"/>
                </a:lnTo>
                <a:lnTo>
                  <a:pt x="888" y="504"/>
                </a:lnTo>
                <a:lnTo>
                  <a:pt x="896" y="504"/>
                </a:lnTo>
                <a:lnTo>
                  <a:pt x="904" y="504"/>
                </a:lnTo>
                <a:lnTo>
                  <a:pt x="920" y="512"/>
                </a:lnTo>
                <a:lnTo>
                  <a:pt x="928" y="512"/>
                </a:lnTo>
                <a:lnTo>
                  <a:pt x="936" y="512"/>
                </a:lnTo>
                <a:lnTo>
                  <a:pt x="952" y="512"/>
                </a:lnTo>
                <a:lnTo>
                  <a:pt x="960" y="512"/>
                </a:lnTo>
                <a:lnTo>
                  <a:pt x="968" y="520"/>
                </a:lnTo>
                <a:lnTo>
                  <a:pt x="984" y="520"/>
                </a:lnTo>
                <a:lnTo>
                  <a:pt x="992" y="520"/>
                </a:lnTo>
                <a:lnTo>
                  <a:pt x="1000" y="520"/>
                </a:lnTo>
                <a:lnTo>
                  <a:pt x="1016" y="520"/>
                </a:lnTo>
                <a:lnTo>
                  <a:pt x="1024" y="520"/>
                </a:lnTo>
                <a:lnTo>
                  <a:pt x="1032" y="520"/>
                </a:lnTo>
                <a:lnTo>
                  <a:pt x="1048" y="528"/>
                </a:lnTo>
                <a:lnTo>
                  <a:pt x="1056" y="528"/>
                </a:lnTo>
                <a:lnTo>
                  <a:pt x="1064" y="528"/>
                </a:lnTo>
                <a:lnTo>
                  <a:pt x="1080" y="528"/>
                </a:lnTo>
                <a:lnTo>
                  <a:pt x="1088" y="528"/>
                </a:lnTo>
                <a:lnTo>
                  <a:pt x="1096" y="528"/>
                </a:lnTo>
                <a:lnTo>
                  <a:pt x="1112" y="528"/>
                </a:lnTo>
                <a:lnTo>
                  <a:pt x="1120" y="528"/>
                </a:lnTo>
                <a:lnTo>
                  <a:pt x="1128" y="528"/>
                </a:lnTo>
                <a:lnTo>
                  <a:pt x="1144" y="528"/>
                </a:lnTo>
                <a:lnTo>
                  <a:pt x="1152" y="528"/>
                </a:lnTo>
                <a:lnTo>
                  <a:pt x="1160" y="528"/>
                </a:lnTo>
                <a:lnTo>
                  <a:pt x="1176" y="528"/>
                </a:lnTo>
                <a:lnTo>
                  <a:pt x="1184" y="528"/>
                </a:lnTo>
                <a:lnTo>
                  <a:pt x="1192" y="528"/>
                </a:lnTo>
                <a:lnTo>
                  <a:pt x="1208" y="528"/>
                </a:lnTo>
                <a:lnTo>
                  <a:pt x="1216" y="528"/>
                </a:lnTo>
                <a:lnTo>
                  <a:pt x="1224" y="528"/>
                </a:lnTo>
                <a:lnTo>
                  <a:pt x="1240" y="528"/>
                </a:lnTo>
                <a:lnTo>
                  <a:pt x="1248" y="528"/>
                </a:lnTo>
                <a:lnTo>
                  <a:pt x="1256" y="528"/>
                </a:lnTo>
                <a:lnTo>
                  <a:pt x="1272" y="528"/>
                </a:lnTo>
                <a:lnTo>
                  <a:pt x="1280" y="528"/>
                </a:lnTo>
                <a:lnTo>
                  <a:pt x="1288" y="528"/>
                </a:lnTo>
                <a:lnTo>
                  <a:pt x="1304" y="528"/>
                </a:lnTo>
                <a:lnTo>
                  <a:pt x="1312" y="528"/>
                </a:lnTo>
                <a:lnTo>
                  <a:pt x="1320" y="528"/>
                </a:lnTo>
                <a:lnTo>
                  <a:pt x="1336" y="528"/>
                </a:lnTo>
                <a:lnTo>
                  <a:pt x="1344" y="528"/>
                </a:lnTo>
                <a:lnTo>
                  <a:pt x="1352" y="528"/>
                </a:lnTo>
                <a:lnTo>
                  <a:pt x="1360" y="528"/>
                </a:lnTo>
                <a:lnTo>
                  <a:pt x="1376" y="520"/>
                </a:lnTo>
                <a:lnTo>
                  <a:pt x="1384" y="520"/>
                </a:lnTo>
                <a:lnTo>
                  <a:pt x="1392" y="520"/>
                </a:lnTo>
                <a:lnTo>
                  <a:pt x="1408" y="520"/>
                </a:lnTo>
                <a:lnTo>
                  <a:pt x="1416" y="520"/>
                </a:lnTo>
                <a:lnTo>
                  <a:pt x="1424" y="520"/>
                </a:lnTo>
                <a:lnTo>
                  <a:pt x="1440" y="520"/>
                </a:lnTo>
                <a:lnTo>
                  <a:pt x="1448" y="520"/>
                </a:lnTo>
                <a:lnTo>
                  <a:pt x="1456" y="520"/>
                </a:lnTo>
                <a:lnTo>
                  <a:pt x="1472" y="512"/>
                </a:lnTo>
                <a:lnTo>
                  <a:pt x="1480" y="512"/>
                </a:lnTo>
                <a:lnTo>
                  <a:pt x="1488" y="512"/>
                </a:lnTo>
                <a:lnTo>
                  <a:pt x="1504" y="512"/>
                </a:lnTo>
                <a:lnTo>
                  <a:pt x="1512" y="512"/>
                </a:lnTo>
                <a:lnTo>
                  <a:pt x="1520" y="512"/>
                </a:lnTo>
                <a:lnTo>
                  <a:pt x="1536" y="512"/>
                </a:lnTo>
                <a:lnTo>
                  <a:pt x="1544" y="504"/>
                </a:lnTo>
                <a:lnTo>
                  <a:pt x="1552" y="504"/>
                </a:lnTo>
                <a:lnTo>
                  <a:pt x="1568" y="504"/>
                </a:lnTo>
                <a:lnTo>
                  <a:pt x="1576" y="504"/>
                </a:lnTo>
                <a:lnTo>
                  <a:pt x="1584" y="504"/>
                </a:lnTo>
                <a:lnTo>
                  <a:pt x="1600" y="504"/>
                </a:lnTo>
                <a:lnTo>
                  <a:pt x="1608" y="496"/>
                </a:lnTo>
                <a:lnTo>
                  <a:pt x="1616" y="496"/>
                </a:lnTo>
                <a:lnTo>
                  <a:pt x="1632" y="496"/>
                </a:lnTo>
                <a:lnTo>
                  <a:pt x="1640" y="496"/>
                </a:lnTo>
                <a:lnTo>
                  <a:pt x="1648" y="496"/>
                </a:lnTo>
                <a:lnTo>
                  <a:pt x="1664" y="496"/>
                </a:lnTo>
                <a:lnTo>
                  <a:pt x="1672" y="488"/>
                </a:lnTo>
                <a:lnTo>
                  <a:pt x="1680" y="488"/>
                </a:lnTo>
                <a:lnTo>
                  <a:pt x="1696" y="488"/>
                </a:lnTo>
                <a:lnTo>
                  <a:pt x="1704" y="488"/>
                </a:lnTo>
                <a:lnTo>
                  <a:pt x="1712" y="488"/>
                </a:lnTo>
                <a:lnTo>
                  <a:pt x="1728" y="480"/>
                </a:lnTo>
                <a:lnTo>
                  <a:pt x="1736" y="480"/>
                </a:lnTo>
                <a:lnTo>
                  <a:pt x="1744" y="480"/>
                </a:lnTo>
                <a:lnTo>
                  <a:pt x="1760" y="480"/>
                </a:lnTo>
                <a:lnTo>
                  <a:pt x="1768" y="480"/>
                </a:lnTo>
                <a:lnTo>
                  <a:pt x="1776" y="472"/>
                </a:lnTo>
                <a:lnTo>
                  <a:pt x="1792" y="472"/>
                </a:lnTo>
                <a:lnTo>
                  <a:pt x="1800" y="472"/>
                </a:lnTo>
                <a:lnTo>
                  <a:pt x="1808" y="472"/>
                </a:lnTo>
                <a:lnTo>
                  <a:pt x="1824" y="472"/>
                </a:lnTo>
                <a:lnTo>
                  <a:pt x="1832" y="464"/>
                </a:lnTo>
                <a:lnTo>
                  <a:pt x="1840" y="464"/>
                </a:lnTo>
                <a:lnTo>
                  <a:pt x="1856" y="464"/>
                </a:lnTo>
                <a:lnTo>
                  <a:pt x="1864" y="464"/>
                </a:lnTo>
                <a:lnTo>
                  <a:pt x="1872" y="456"/>
                </a:lnTo>
                <a:lnTo>
                  <a:pt x="1888" y="456"/>
                </a:lnTo>
                <a:lnTo>
                  <a:pt x="1896" y="456"/>
                </a:lnTo>
                <a:lnTo>
                  <a:pt x="1904" y="456"/>
                </a:lnTo>
                <a:lnTo>
                  <a:pt x="1920" y="456"/>
                </a:lnTo>
                <a:lnTo>
                  <a:pt x="1928" y="448"/>
                </a:lnTo>
                <a:lnTo>
                  <a:pt x="1936" y="448"/>
                </a:lnTo>
                <a:lnTo>
                  <a:pt x="1952" y="448"/>
                </a:lnTo>
                <a:lnTo>
                  <a:pt x="1960" y="448"/>
                </a:lnTo>
                <a:lnTo>
                  <a:pt x="1968" y="440"/>
                </a:lnTo>
                <a:lnTo>
                  <a:pt x="1984" y="440"/>
                </a:lnTo>
                <a:lnTo>
                  <a:pt x="1992" y="440"/>
                </a:lnTo>
                <a:lnTo>
                  <a:pt x="2000" y="440"/>
                </a:lnTo>
                <a:lnTo>
                  <a:pt x="2016" y="432"/>
                </a:lnTo>
                <a:lnTo>
                  <a:pt x="2024" y="432"/>
                </a:lnTo>
                <a:lnTo>
                  <a:pt x="2032" y="432"/>
                </a:lnTo>
                <a:lnTo>
                  <a:pt x="2048" y="432"/>
                </a:lnTo>
                <a:lnTo>
                  <a:pt x="2056" y="432"/>
                </a:lnTo>
                <a:lnTo>
                  <a:pt x="2064" y="424"/>
                </a:lnTo>
                <a:lnTo>
                  <a:pt x="2080" y="424"/>
                </a:lnTo>
                <a:lnTo>
                  <a:pt x="2088" y="424"/>
                </a:lnTo>
                <a:lnTo>
                  <a:pt x="2096" y="424"/>
                </a:lnTo>
                <a:lnTo>
                  <a:pt x="2112" y="416"/>
                </a:lnTo>
                <a:lnTo>
                  <a:pt x="2120" y="416"/>
                </a:lnTo>
                <a:lnTo>
                  <a:pt x="2128" y="416"/>
                </a:lnTo>
                <a:lnTo>
                  <a:pt x="2144" y="416"/>
                </a:lnTo>
                <a:lnTo>
                  <a:pt x="2152" y="408"/>
                </a:lnTo>
                <a:lnTo>
                  <a:pt x="2160" y="408"/>
                </a:lnTo>
                <a:lnTo>
                  <a:pt x="2176" y="408"/>
                </a:lnTo>
                <a:lnTo>
                  <a:pt x="2184" y="408"/>
                </a:lnTo>
                <a:lnTo>
                  <a:pt x="2192" y="400"/>
                </a:lnTo>
                <a:lnTo>
                  <a:pt x="2208" y="400"/>
                </a:lnTo>
                <a:lnTo>
                  <a:pt x="2216" y="400"/>
                </a:lnTo>
                <a:lnTo>
                  <a:pt x="2224" y="400"/>
                </a:lnTo>
                <a:lnTo>
                  <a:pt x="2240" y="392"/>
                </a:lnTo>
                <a:lnTo>
                  <a:pt x="2248" y="392"/>
                </a:lnTo>
                <a:lnTo>
                  <a:pt x="2256" y="392"/>
                </a:lnTo>
                <a:lnTo>
                  <a:pt x="2272" y="392"/>
                </a:lnTo>
                <a:lnTo>
                  <a:pt x="2280" y="384"/>
                </a:lnTo>
                <a:lnTo>
                  <a:pt x="2288" y="384"/>
                </a:lnTo>
                <a:lnTo>
                  <a:pt x="2304" y="384"/>
                </a:lnTo>
                <a:lnTo>
                  <a:pt x="2312" y="384"/>
                </a:lnTo>
                <a:lnTo>
                  <a:pt x="2320" y="376"/>
                </a:lnTo>
                <a:lnTo>
                  <a:pt x="2336" y="376"/>
                </a:lnTo>
                <a:lnTo>
                  <a:pt x="2344" y="376"/>
                </a:lnTo>
                <a:lnTo>
                  <a:pt x="2352" y="376"/>
                </a:lnTo>
                <a:lnTo>
                  <a:pt x="2368" y="376"/>
                </a:lnTo>
                <a:lnTo>
                  <a:pt x="2376" y="368"/>
                </a:lnTo>
                <a:lnTo>
                  <a:pt x="2384" y="368"/>
                </a:lnTo>
                <a:lnTo>
                  <a:pt x="2400" y="368"/>
                </a:lnTo>
                <a:lnTo>
                  <a:pt x="2408" y="368"/>
                </a:lnTo>
                <a:lnTo>
                  <a:pt x="2416" y="360"/>
                </a:lnTo>
                <a:lnTo>
                  <a:pt x="2432" y="360"/>
                </a:lnTo>
                <a:lnTo>
                  <a:pt x="2440" y="360"/>
                </a:lnTo>
                <a:lnTo>
                  <a:pt x="2448" y="360"/>
                </a:lnTo>
                <a:lnTo>
                  <a:pt x="2464" y="352"/>
                </a:lnTo>
                <a:lnTo>
                  <a:pt x="2472" y="352"/>
                </a:lnTo>
                <a:lnTo>
                  <a:pt x="2480" y="352"/>
                </a:lnTo>
                <a:lnTo>
                  <a:pt x="2496" y="352"/>
                </a:lnTo>
                <a:lnTo>
                  <a:pt x="2504" y="344"/>
                </a:lnTo>
                <a:lnTo>
                  <a:pt x="2512" y="344"/>
                </a:lnTo>
                <a:lnTo>
                  <a:pt x="2528" y="344"/>
                </a:lnTo>
                <a:lnTo>
                  <a:pt x="2536" y="344"/>
                </a:lnTo>
                <a:lnTo>
                  <a:pt x="2544" y="336"/>
                </a:lnTo>
                <a:lnTo>
                  <a:pt x="2560" y="336"/>
                </a:lnTo>
                <a:lnTo>
                  <a:pt x="2568" y="336"/>
                </a:lnTo>
                <a:lnTo>
                  <a:pt x="2576" y="336"/>
                </a:lnTo>
                <a:lnTo>
                  <a:pt x="2592" y="328"/>
                </a:lnTo>
                <a:lnTo>
                  <a:pt x="2600" y="328"/>
                </a:lnTo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10" name="Freeform 70"/>
          <p:cNvSpPr>
            <a:spLocks noChangeAspect="1"/>
          </p:cNvSpPr>
          <p:nvPr/>
        </p:nvSpPr>
        <p:spPr bwMode="auto">
          <a:xfrm>
            <a:off x="6604001" y="5337176"/>
            <a:ext cx="3559175" cy="441325"/>
          </a:xfrm>
          <a:custGeom>
            <a:avLst/>
            <a:gdLst>
              <a:gd name="T0" fmla="*/ 32 w 2601"/>
              <a:gd name="T1" fmla="*/ 48 h 233"/>
              <a:gd name="T2" fmla="*/ 72 w 2601"/>
              <a:gd name="T3" fmla="*/ 72 h 233"/>
              <a:gd name="T4" fmla="*/ 120 w 2601"/>
              <a:gd name="T5" fmla="*/ 88 h 233"/>
              <a:gd name="T6" fmla="*/ 160 w 2601"/>
              <a:gd name="T7" fmla="*/ 112 h 233"/>
              <a:gd name="T8" fmla="*/ 200 w 2601"/>
              <a:gd name="T9" fmla="*/ 128 h 233"/>
              <a:gd name="T10" fmla="*/ 248 w 2601"/>
              <a:gd name="T11" fmla="*/ 144 h 233"/>
              <a:gd name="T12" fmla="*/ 288 w 2601"/>
              <a:gd name="T13" fmla="*/ 160 h 233"/>
              <a:gd name="T14" fmla="*/ 328 w 2601"/>
              <a:gd name="T15" fmla="*/ 168 h 233"/>
              <a:gd name="T16" fmla="*/ 376 w 2601"/>
              <a:gd name="T17" fmla="*/ 184 h 233"/>
              <a:gd name="T18" fmla="*/ 416 w 2601"/>
              <a:gd name="T19" fmla="*/ 192 h 233"/>
              <a:gd name="T20" fmla="*/ 456 w 2601"/>
              <a:gd name="T21" fmla="*/ 200 h 233"/>
              <a:gd name="T22" fmla="*/ 504 w 2601"/>
              <a:gd name="T23" fmla="*/ 208 h 233"/>
              <a:gd name="T24" fmla="*/ 544 w 2601"/>
              <a:gd name="T25" fmla="*/ 216 h 233"/>
              <a:gd name="T26" fmla="*/ 584 w 2601"/>
              <a:gd name="T27" fmla="*/ 224 h 233"/>
              <a:gd name="T28" fmla="*/ 632 w 2601"/>
              <a:gd name="T29" fmla="*/ 224 h 233"/>
              <a:gd name="T30" fmla="*/ 672 w 2601"/>
              <a:gd name="T31" fmla="*/ 232 h 233"/>
              <a:gd name="T32" fmla="*/ 712 w 2601"/>
              <a:gd name="T33" fmla="*/ 232 h 233"/>
              <a:gd name="T34" fmla="*/ 760 w 2601"/>
              <a:gd name="T35" fmla="*/ 232 h 233"/>
              <a:gd name="T36" fmla="*/ 800 w 2601"/>
              <a:gd name="T37" fmla="*/ 232 h 233"/>
              <a:gd name="T38" fmla="*/ 840 w 2601"/>
              <a:gd name="T39" fmla="*/ 232 h 233"/>
              <a:gd name="T40" fmla="*/ 888 w 2601"/>
              <a:gd name="T41" fmla="*/ 232 h 233"/>
              <a:gd name="T42" fmla="*/ 928 w 2601"/>
              <a:gd name="T43" fmla="*/ 232 h 233"/>
              <a:gd name="T44" fmla="*/ 968 w 2601"/>
              <a:gd name="T45" fmla="*/ 232 h 233"/>
              <a:gd name="T46" fmla="*/ 1016 w 2601"/>
              <a:gd name="T47" fmla="*/ 224 h 233"/>
              <a:gd name="T48" fmla="*/ 1056 w 2601"/>
              <a:gd name="T49" fmla="*/ 224 h 233"/>
              <a:gd name="T50" fmla="*/ 1096 w 2601"/>
              <a:gd name="T51" fmla="*/ 216 h 233"/>
              <a:gd name="T52" fmla="*/ 1144 w 2601"/>
              <a:gd name="T53" fmla="*/ 216 h 233"/>
              <a:gd name="T54" fmla="*/ 1184 w 2601"/>
              <a:gd name="T55" fmla="*/ 208 h 233"/>
              <a:gd name="T56" fmla="*/ 1224 w 2601"/>
              <a:gd name="T57" fmla="*/ 208 h 233"/>
              <a:gd name="T58" fmla="*/ 1272 w 2601"/>
              <a:gd name="T59" fmla="*/ 200 h 233"/>
              <a:gd name="T60" fmla="*/ 1312 w 2601"/>
              <a:gd name="T61" fmla="*/ 192 h 233"/>
              <a:gd name="T62" fmla="*/ 1352 w 2601"/>
              <a:gd name="T63" fmla="*/ 184 h 233"/>
              <a:gd name="T64" fmla="*/ 1392 w 2601"/>
              <a:gd name="T65" fmla="*/ 184 h 233"/>
              <a:gd name="T66" fmla="*/ 1440 w 2601"/>
              <a:gd name="T67" fmla="*/ 176 h 233"/>
              <a:gd name="T68" fmla="*/ 1480 w 2601"/>
              <a:gd name="T69" fmla="*/ 168 h 233"/>
              <a:gd name="T70" fmla="*/ 1520 w 2601"/>
              <a:gd name="T71" fmla="*/ 160 h 233"/>
              <a:gd name="T72" fmla="*/ 1568 w 2601"/>
              <a:gd name="T73" fmla="*/ 152 h 233"/>
              <a:gd name="T74" fmla="*/ 1608 w 2601"/>
              <a:gd name="T75" fmla="*/ 144 h 233"/>
              <a:gd name="T76" fmla="*/ 1648 w 2601"/>
              <a:gd name="T77" fmla="*/ 144 h 233"/>
              <a:gd name="T78" fmla="*/ 1696 w 2601"/>
              <a:gd name="T79" fmla="*/ 136 h 233"/>
              <a:gd name="T80" fmla="*/ 1736 w 2601"/>
              <a:gd name="T81" fmla="*/ 128 h 233"/>
              <a:gd name="T82" fmla="*/ 1776 w 2601"/>
              <a:gd name="T83" fmla="*/ 120 h 233"/>
              <a:gd name="T84" fmla="*/ 1824 w 2601"/>
              <a:gd name="T85" fmla="*/ 112 h 233"/>
              <a:gd name="T86" fmla="*/ 1864 w 2601"/>
              <a:gd name="T87" fmla="*/ 104 h 233"/>
              <a:gd name="T88" fmla="*/ 1904 w 2601"/>
              <a:gd name="T89" fmla="*/ 96 h 233"/>
              <a:gd name="T90" fmla="*/ 1952 w 2601"/>
              <a:gd name="T91" fmla="*/ 88 h 233"/>
              <a:gd name="T92" fmla="*/ 1992 w 2601"/>
              <a:gd name="T93" fmla="*/ 88 h 233"/>
              <a:gd name="T94" fmla="*/ 2032 w 2601"/>
              <a:gd name="T95" fmla="*/ 80 h 233"/>
              <a:gd name="T96" fmla="*/ 2080 w 2601"/>
              <a:gd name="T97" fmla="*/ 72 h 233"/>
              <a:gd name="T98" fmla="*/ 2120 w 2601"/>
              <a:gd name="T99" fmla="*/ 64 h 233"/>
              <a:gd name="T100" fmla="*/ 2160 w 2601"/>
              <a:gd name="T101" fmla="*/ 56 h 233"/>
              <a:gd name="T102" fmla="*/ 2208 w 2601"/>
              <a:gd name="T103" fmla="*/ 56 h 233"/>
              <a:gd name="T104" fmla="*/ 2248 w 2601"/>
              <a:gd name="T105" fmla="*/ 48 h 233"/>
              <a:gd name="T106" fmla="*/ 2288 w 2601"/>
              <a:gd name="T107" fmla="*/ 40 h 233"/>
              <a:gd name="T108" fmla="*/ 2336 w 2601"/>
              <a:gd name="T109" fmla="*/ 32 h 233"/>
              <a:gd name="T110" fmla="*/ 2376 w 2601"/>
              <a:gd name="T111" fmla="*/ 24 h 233"/>
              <a:gd name="T112" fmla="*/ 2416 w 2601"/>
              <a:gd name="T113" fmla="*/ 24 h 233"/>
              <a:gd name="T114" fmla="*/ 2464 w 2601"/>
              <a:gd name="T115" fmla="*/ 16 h 233"/>
              <a:gd name="T116" fmla="*/ 2504 w 2601"/>
              <a:gd name="T117" fmla="*/ 8 h 233"/>
              <a:gd name="T118" fmla="*/ 2544 w 2601"/>
              <a:gd name="T119" fmla="*/ 8 h 233"/>
              <a:gd name="T120" fmla="*/ 2592 w 2601"/>
              <a:gd name="T121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1" h="233">
                <a:moveTo>
                  <a:pt x="0" y="32"/>
                </a:moveTo>
                <a:lnTo>
                  <a:pt x="8" y="40"/>
                </a:lnTo>
                <a:lnTo>
                  <a:pt x="24" y="48"/>
                </a:lnTo>
                <a:lnTo>
                  <a:pt x="32" y="48"/>
                </a:lnTo>
                <a:lnTo>
                  <a:pt x="40" y="56"/>
                </a:lnTo>
                <a:lnTo>
                  <a:pt x="56" y="64"/>
                </a:lnTo>
                <a:lnTo>
                  <a:pt x="64" y="64"/>
                </a:lnTo>
                <a:lnTo>
                  <a:pt x="72" y="72"/>
                </a:lnTo>
                <a:lnTo>
                  <a:pt x="88" y="80"/>
                </a:lnTo>
                <a:lnTo>
                  <a:pt x="96" y="80"/>
                </a:lnTo>
                <a:lnTo>
                  <a:pt x="104" y="88"/>
                </a:lnTo>
                <a:lnTo>
                  <a:pt x="120" y="88"/>
                </a:lnTo>
                <a:lnTo>
                  <a:pt x="128" y="96"/>
                </a:lnTo>
                <a:lnTo>
                  <a:pt x="136" y="104"/>
                </a:lnTo>
                <a:lnTo>
                  <a:pt x="152" y="104"/>
                </a:lnTo>
                <a:lnTo>
                  <a:pt x="160" y="112"/>
                </a:lnTo>
                <a:lnTo>
                  <a:pt x="168" y="112"/>
                </a:lnTo>
                <a:lnTo>
                  <a:pt x="184" y="120"/>
                </a:lnTo>
                <a:lnTo>
                  <a:pt x="192" y="120"/>
                </a:lnTo>
                <a:lnTo>
                  <a:pt x="200" y="128"/>
                </a:lnTo>
                <a:lnTo>
                  <a:pt x="216" y="128"/>
                </a:lnTo>
                <a:lnTo>
                  <a:pt x="224" y="136"/>
                </a:lnTo>
                <a:lnTo>
                  <a:pt x="232" y="136"/>
                </a:lnTo>
                <a:lnTo>
                  <a:pt x="248" y="144"/>
                </a:lnTo>
                <a:lnTo>
                  <a:pt x="256" y="144"/>
                </a:lnTo>
                <a:lnTo>
                  <a:pt x="264" y="152"/>
                </a:lnTo>
                <a:lnTo>
                  <a:pt x="280" y="152"/>
                </a:lnTo>
                <a:lnTo>
                  <a:pt x="288" y="160"/>
                </a:lnTo>
                <a:lnTo>
                  <a:pt x="296" y="160"/>
                </a:lnTo>
                <a:lnTo>
                  <a:pt x="312" y="168"/>
                </a:lnTo>
                <a:lnTo>
                  <a:pt x="320" y="168"/>
                </a:lnTo>
                <a:lnTo>
                  <a:pt x="328" y="168"/>
                </a:lnTo>
                <a:lnTo>
                  <a:pt x="344" y="176"/>
                </a:lnTo>
                <a:lnTo>
                  <a:pt x="352" y="176"/>
                </a:lnTo>
                <a:lnTo>
                  <a:pt x="360" y="176"/>
                </a:lnTo>
                <a:lnTo>
                  <a:pt x="376" y="184"/>
                </a:lnTo>
                <a:lnTo>
                  <a:pt x="384" y="184"/>
                </a:lnTo>
                <a:lnTo>
                  <a:pt x="392" y="184"/>
                </a:lnTo>
                <a:lnTo>
                  <a:pt x="408" y="192"/>
                </a:lnTo>
                <a:lnTo>
                  <a:pt x="416" y="192"/>
                </a:lnTo>
                <a:lnTo>
                  <a:pt x="424" y="192"/>
                </a:lnTo>
                <a:lnTo>
                  <a:pt x="440" y="200"/>
                </a:lnTo>
                <a:lnTo>
                  <a:pt x="448" y="200"/>
                </a:lnTo>
                <a:lnTo>
                  <a:pt x="456" y="200"/>
                </a:lnTo>
                <a:lnTo>
                  <a:pt x="472" y="208"/>
                </a:lnTo>
                <a:lnTo>
                  <a:pt x="480" y="208"/>
                </a:lnTo>
                <a:lnTo>
                  <a:pt x="488" y="208"/>
                </a:lnTo>
                <a:lnTo>
                  <a:pt x="504" y="208"/>
                </a:lnTo>
                <a:lnTo>
                  <a:pt x="512" y="208"/>
                </a:lnTo>
                <a:lnTo>
                  <a:pt x="520" y="216"/>
                </a:lnTo>
                <a:lnTo>
                  <a:pt x="536" y="216"/>
                </a:lnTo>
                <a:lnTo>
                  <a:pt x="544" y="216"/>
                </a:lnTo>
                <a:lnTo>
                  <a:pt x="552" y="216"/>
                </a:lnTo>
                <a:lnTo>
                  <a:pt x="568" y="216"/>
                </a:lnTo>
                <a:lnTo>
                  <a:pt x="576" y="224"/>
                </a:lnTo>
                <a:lnTo>
                  <a:pt x="584" y="224"/>
                </a:lnTo>
                <a:lnTo>
                  <a:pt x="600" y="224"/>
                </a:lnTo>
                <a:lnTo>
                  <a:pt x="608" y="224"/>
                </a:lnTo>
                <a:lnTo>
                  <a:pt x="616" y="224"/>
                </a:lnTo>
                <a:lnTo>
                  <a:pt x="632" y="224"/>
                </a:lnTo>
                <a:lnTo>
                  <a:pt x="640" y="224"/>
                </a:lnTo>
                <a:lnTo>
                  <a:pt x="648" y="232"/>
                </a:lnTo>
                <a:lnTo>
                  <a:pt x="664" y="232"/>
                </a:lnTo>
                <a:lnTo>
                  <a:pt x="672" y="232"/>
                </a:lnTo>
                <a:lnTo>
                  <a:pt x="680" y="232"/>
                </a:lnTo>
                <a:lnTo>
                  <a:pt x="696" y="232"/>
                </a:lnTo>
                <a:lnTo>
                  <a:pt x="704" y="232"/>
                </a:lnTo>
                <a:lnTo>
                  <a:pt x="712" y="232"/>
                </a:lnTo>
                <a:lnTo>
                  <a:pt x="728" y="232"/>
                </a:lnTo>
                <a:lnTo>
                  <a:pt x="736" y="232"/>
                </a:lnTo>
                <a:lnTo>
                  <a:pt x="744" y="232"/>
                </a:lnTo>
                <a:lnTo>
                  <a:pt x="760" y="232"/>
                </a:lnTo>
                <a:lnTo>
                  <a:pt x="768" y="232"/>
                </a:lnTo>
                <a:lnTo>
                  <a:pt x="776" y="232"/>
                </a:lnTo>
                <a:lnTo>
                  <a:pt x="792" y="232"/>
                </a:lnTo>
                <a:lnTo>
                  <a:pt x="800" y="232"/>
                </a:lnTo>
                <a:lnTo>
                  <a:pt x="808" y="232"/>
                </a:lnTo>
                <a:lnTo>
                  <a:pt x="824" y="232"/>
                </a:lnTo>
                <a:lnTo>
                  <a:pt x="832" y="232"/>
                </a:lnTo>
                <a:lnTo>
                  <a:pt x="840" y="232"/>
                </a:lnTo>
                <a:lnTo>
                  <a:pt x="856" y="232"/>
                </a:lnTo>
                <a:lnTo>
                  <a:pt x="864" y="232"/>
                </a:lnTo>
                <a:lnTo>
                  <a:pt x="872" y="232"/>
                </a:lnTo>
                <a:lnTo>
                  <a:pt x="888" y="232"/>
                </a:lnTo>
                <a:lnTo>
                  <a:pt x="896" y="232"/>
                </a:lnTo>
                <a:lnTo>
                  <a:pt x="904" y="232"/>
                </a:lnTo>
                <a:lnTo>
                  <a:pt x="920" y="232"/>
                </a:lnTo>
                <a:lnTo>
                  <a:pt x="928" y="232"/>
                </a:lnTo>
                <a:lnTo>
                  <a:pt x="936" y="232"/>
                </a:lnTo>
                <a:lnTo>
                  <a:pt x="952" y="232"/>
                </a:lnTo>
                <a:lnTo>
                  <a:pt x="960" y="232"/>
                </a:lnTo>
                <a:lnTo>
                  <a:pt x="968" y="232"/>
                </a:lnTo>
                <a:lnTo>
                  <a:pt x="984" y="232"/>
                </a:lnTo>
                <a:lnTo>
                  <a:pt x="992" y="232"/>
                </a:lnTo>
                <a:lnTo>
                  <a:pt x="1000" y="224"/>
                </a:lnTo>
                <a:lnTo>
                  <a:pt x="1016" y="224"/>
                </a:lnTo>
                <a:lnTo>
                  <a:pt x="1024" y="224"/>
                </a:lnTo>
                <a:lnTo>
                  <a:pt x="1032" y="224"/>
                </a:lnTo>
                <a:lnTo>
                  <a:pt x="1048" y="224"/>
                </a:lnTo>
                <a:lnTo>
                  <a:pt x="1056" y="224"/>
                </a:lnTo>
                <a:lnTo>
                  <a:pt x="1064" y="224"/>
                </a:lnTo>
                <a:lnTo>
                  <a:pt x="1080" y="224"/>
                </a:lnTo>
                <a:lnTo>
                  <a:pt x="1088" y="224"/>
                </a:lnTo>
                <a:lnTo>
                  <a:pt x="1096" y="216"/>
                </a:lnTo>
                <a:lnTo>
                  <a:pt x="1112" y="216"/>
                </a:lnTo>
                <a:lnTo>
                  <a:pt x="1120" y="216"/>
                </a:lnTo>
                <a:lnTo>
                  <a:pt x="1128" y="216"/>
                </a:lnTo>
                <a:lnTo>
                  <a:pt x="1144" y="216"/>
                </a:lnTo>
                <a:lnTo>
                  <a:pt x="1152" y="216"/>
                </a:lnTo>
                <a:lnTo>
                  <a:pt x="1160" y="216"/>
                </a:lnTo>
                <a:lnTo>
                  <a:pt x="1176" y="208"/>
                </a:lnTo>
                <a:lnTo>
                  <a:pt x="1184" y="208"/>
                </a:lnTo>
                <a:lnTo>
                  <a:pt x="1192" y="208"/>
                </a:lnTo>
                <a:lnTo>
                  <a:pt x="1208" y="208"/>
                </a:lnTo>
                <a:lnTo>
                  <a:pt x="1216" y="208"/>
                </a:lnTo>
                <a:lnTo>
                  <a:pt x="1224" y="208"/>
                </a:lnTo>
                <a:lnTo>
                  <a:pt x="1240" y="200"/>
                </a:lnTo>
                <a:lnTo>
                  <a:pt x="1248" y="200"/>
                </a:lnTo>
                <a:lnTo>
                  <a:pt x="1256" y="200"/>
                </a:lnTo>
                <a:lnTo>
                  <a:pt x="1272" y="200"/>
                </a:lnTo>
                <a:lnTo>
                  <a:pt x="1280" y="200"/>
                </a:lnTo>
                <a:lnTo>
                  <a:pt x="1288" y="200"/>
                </a:lnTo>
                <a:lnTo>
                  <a:pt x="1304" y="192"/>
                </a:lnTo>
                <a:lnTo>
                  <a:pt x="1312" y="192"/>
                </a:lnTo>
                <a:lnTo>
                  <a:pt x="1320" y="192"/>
                </a:lnTo>
                <a:lnTo>
                  <a:pt x="1336" y="192"/>
                </a:lnTo>
                <a:lnTo>
                  <a:pt x="1344" y="192"/>
                </a:lnTo>
                <a:lnTo>
                  <a:pt x="1352" y="184"/>
                </a:lnTo>
                <a:lnTo>
                  <a:pt x="1360" y="184"/>
                </a:lnTo>
                <a:lnTo>
                  <a:pt x="1376" y="184"/>
                </a:lnTo>
                <a:lnTo>
                  <a:pt x="1384" y="184"/>
                </a:lnTo>
                <a:lnTo>
                  <a:pt x="1392" y="184"/>
                </a:lnTo>
                <a:lnTo>
                  <a:pt x="1408" y="176"/>
                </a:lnTo>
                <a:lnTo>
                  <a:pt x="1416" y="176"/>
                </a:lnTo>
                <a:lnTo>
                  <a:pt x="1424" y="176"/>
                </a:lnTo>
                <a:lnTo>
                  <a:pt x="1440" y="176"/>
                </a:lnTo>
                <a:lnTo>
                  <a:pt x="1448" y="176"/>
                </a:lnTo>
                <a:lnTo>
                  <a:pt x="1456" y="168"/>
                </a:lnTo>
                <a:lnTo>
                  <a:pt x="1472" y="168"/>
                </a:lnTo>
                <a:lnTo>
                  <a:pt x="1480" y="168"/>
                </a:lnTo>
                <a:lnTo>
                  <a:pt x="1488" y="168"/>
                </a:lnTo>
                <a:lnTo>
                  <a:pt x="1504" y="168"/>
                </a:lnTo>
                <a:lnTo>
                  <a:pt x="1512" y="160"/>
                </a:lnTo>
                <a:lnTo>
                  <a:pt x="1520" y="160"/>
                </a:lnTo>
                <a:lnTo>
                  <a:pt x="1536" y="160"/>
                </a:lnTo>
                <a:lnTo>
                  <a:pt x="1544" y="160"/>
                </a:lnTo>
                <a:lnTo>
                  <a:pt x="1552" y="160"/>
                </a:lnTo>
                <a:lnTo>
                  <a:pt x="1568" y="152"/>
                </a:lnTo>
                <a:lnTo>
                  <a:pt x="1576" y="152"/>
                </a:lnTo>
                <a:lnTo>
                  <a:pt x="1584" y="152"/>
                </a:lnTo>
                <a:lnTo>
                  <a:pt x="1600" y="152"/>
                </a:lnTo>
                <a:lnTo>
                  <a:pt x="1608" y="144"/>
                </a:lnTo>
                <a:lnTo>
                  <a:pt x="1616" y="144"/>
                </a:lnTo>
                <a:lnTo>
                  <a:pt x="1632" y="144"/>
                </a:lnTo>
                <a:lnTo>
                  <a:pt x="1640" y="144"/>
                </a:lnTo>
                <a:lnTo>
                  <a:pt x="1648" y="144"/>
                </a:lnTo>
                <a:lnTo>
                  <a:pt x="1664" y="136"/>
                </a:lnTo>
                <a:lnTo>
                  <a:pt x="1672" y="136"/>
                </a:lnTo>
                <a:lnTo>
                  <a:pt x="1680" y="136"/>
                </a:lnTo>
                <a:lnTo>
                  <a:pt x="1696" y="136"/>
                </a:lnTo>
                <a:lnTo>
                  <a:pt x="1704" y="128"/>
                </a:lnTo>
                <a:lnTo>
                  <a:pt x="1712" y="128"/>
                </a:lnTo>
                <a:lnTo>
                  <a:pt x="1728" y="128"/>
                </a:lnTo>
                <a:lnTo>
                  <a:pt x="1736" y="128"/>
                </a:lnTo>
                <a:lnTo>
                  <a:pt x="1744" y="128"/>
                </a:lnTo>
                <a:lnTo>
                  <a:pt x="1760" y="120"/>
                </a:lnTo>
                <a:lnTo>
                  <a:pt x="1768" y="120"/>
                </a:lnTo>
                <a:lnTo>
                  <a:pt x="1776" y="120"/>
                </a:lnTo>
                <a:lnTo>
                  <a:pt x="1792" y="120"/>
                </a:lnTo>
                <a:lnTo>
                  <a:pt x="1800" y="120"/>
                </a:lnTo>
                <a:lnTo>
                  <a:pt x="1808" y="112"/>
                </a:lnTo>
                <a:lnTo>
                  <a:pt x="1824" y="112"/>
                </a:lnTo>
                <a:lnTo>
                  <a:pt x="1832" y="112"/>
                </a:lnTo>
                <a:lnTo>
                  <a:pt x="1840" y="112"/>
                </a:lnTo>
                <a:lnTo>
                  <a:pt x="1856" y="104"/>
                </a:lnTo>
                <a:lnTo>
                  <a:pt x="1864" y="104"/>
                </a:lnTo>
                <a:lnTo>
                  <a:pt x="1872" y="104"/>
                </a:lnTo>
                <a:lnTo>
                  <a:pt x="1888" y="104"/>
                </a:lnTo>
                <a:lnTo>
                  <a:pt x="1896" y="104"/>
                </a:lnTo>
                <a:lnTo>
                  <a:pt x="1904" y="96"/>
                </a:lnTo>
                <a:lnTo>
                  <a:pt x="1920" y="96"/>
                </a:lnTo>
                <a:lnTo>
                  <a:pt x="1928" y="96"/>
                </a:lnTo>
                <a:lnTo>
                  <a:pt x="1936" y="96"/>
                </a:lnTo>
                <a:lnTo>
                  <a:pt x="1952" y="88"/>
                </a:lnTo>
                <a:lnTo>
                  <a:pt x="1960" y="88"/>
                </a:lnTo>
                <a:lnTo>
                  <a:pt x="1968" y="88"/>
                </a:lnTo>
                <a:lnTo>
                  <a:pt x="1984" y="88"/>
                </a:lnTo>
                <a:lnTo>
                  <a:pt x="1992" y="88"/>
                </a:lnTo>
                <a:lnTo>
                  <a:pt x="2000" y="80"/>
                </a:lnTo>
                <a:lnTo>
                  <a:pt x="2016" y="80"/>
                </a:lnTo>
                <a:lnTo>
                  <a:pt x="2024" y="80"/>
                </a:lnTo>
                <a:lnTo>
                  <a:pt x="2032" y="80"/>
                </a:lnTo>
                <a:lnTo>
                  <a:pt x="2048" y="80"/>
                </a:lnTo>
                <a:lnTo>
                  <a:pt x="2056" y="72"/>
                </a:lnTo>
                <a:lnTo>
                  <a:pt x="2064" y="72"/>
                </a:lnTo>
                <a:lnTo>
                  <a:pt x="2080" y="72"/>
                </a:lnTo>
                <a:lnTo>
                  <a:pt x="2088" y="72"/>
                </a:lnTo>
                <a:lnTo>
                  <a:pt x="2096" y="72"/>
                </a:lnTo>
                <a:lnTo>
                  <a:pt x="2112" y="64"/>
                </a:lnTo>
                <a:lnTo>
                  <a:pt x="2120" y="64"/>
                </a:lnTo>
                <a:lnTo>
                  <a:pt x="2128" y="64"/>
                </a:lnTo>
                <a:lnTo>
                  <a:pt x="2144" y="64"/>
                </a:lnTo>
                <a:lnTo>
                  <a:pt x="2152" y="64"/>
                </a:lnTo>
                <a:lnTo>
                  <a:pt x="2160" y="56"/>
                </a:lnTo>
                <a:lnTo>
                  <a:pt x="2176" y="56"/>
                </a:lnTo>
                <a:lnTo>
                  <a:pt x="2184" y="56"/>
                </a:lnTo>
                <a:lnTo>
                  <a:pt x="2192" y="56"/>
                </a:lnTo>
                <a:lnTo>
                  <a:pt x="2208" y="56"/>
                </a:lnTo>
                <a:lnTo>
                  <a:pt x="2216" y="48"/>
                </a:lnTo>
                <a:lnTo>
                  <a:pt x="2224" y="48"/>
                </a:lnTo>
                <a:lnTo>
                  <a:pt x="2240" y="48"/>
                </a:lnTo>
                <a:lnTo>
                  <a:pt x="2248" y="48"/>
                </a:lnTo>
                <a:lnTo>
                  <a:pt x="2256" y="48"/>
                </a:lnTo>
                <a:lnTo>
                  <a:pt x="2272" y="40"/>
                </a:lnTo>
                <a:lnTo>
                  <a:pt x="2280" y="40"/>
                </a:lnTo>
                <a:lnTo>
                  <a:pt x="2288" y="40"/>
                </a:lnTo>
                <a:lnTo>
                  <a:pt x="2304" y="40"/>
                </a:lnTo>
                <a:lnTo>
                  <a:pt x="2312" y="40"/>
                </a:lnTo>
                <a:lnTo>
                  <a:pt x="2320" y="32"/>
                </a:lnTo>
                <a:lnTo>
                  <a:pt x="2336" y="32"/>
                </a:lnTo>
                <a:lnTo>
                  <a:pt x="2344" y="32"/>
                </a:lnTo>
                <a:lnTo>
                  <a:pt x="2352" y="32"/>
                </a:lnTo>
                <a:lnTo>
                  <a:pt x="2368" y="32"/>
                </a:lnTo>
                <a:lnTo>
                  <a:pt x="2376" y="24"/>
                </a:lnTo>
                <a:lnTo>
                  <a:pt x="2384" y="24"/>
                </a:lnTo>
                <a:lnTo>
                  <a:pt x="2400" y="24"/>
                </a:lnTo>
                <a:lnTo>
                  <a:pt x="2408" y="24"/>
                </a:lnTo>
                <a:lnTo>
                  <a:pt x="2416" y="24"/>
                </a:lnTo>
                <a:lnTo>
                  <a:pt x="2432" y="24"/>
                </a:lnTo>
                <a:lnTo>
                  <a:pt x="2440" y="16"/>
                </a:lnTo>
                <a:lnTo>
                  <a:pt x="2448" y="16"/>
                </a:lnTo>
                <a:lnTo>
                  <a:pt x="2464" y="16"/>
                </a:lnTo>
                <a:lnTo>
                  <a:pt x="2472" y="16"/>
                </a:lnTo>
                <a:lnTo>
                  <a:pt x="2480" y="16"/>
                </a:lnTo>
                <a:lnTo>
                  <a:pt x="2496" y="16"/>
                </a:lnTo>
                <a:lnTo>
                  <a:pt x="2504" y="8"/>
                </a:lnTo>
                <a:lnTo>
                  <a:pt x="2512" y="8"/>
                </a:lnTo>
                <a:lnTo>
                  <a:pt x="2528" y="8"/>
                </a:lnTo>
                <a:lnTo>
                  <a:pt x="2536" y="8"/>
                </a:lnTo>
                <a:lnTo>
                  <a:pt x="2544" y="8"/>
                </a:lnTo>
                <a:lnTo>
                  <a:pt x="2560" y="8"/>
                </a:lnTo>
                <a:lnTo>
                  <a:pt x="2568" y="0"/>
                </a:lnTo>
                <a:lnTo>
                  <a:pt x="2576" y="0"/>
                </a:lnTo>
                <a:lnTo>
                  <a:pt x="2592" y="0"/>
                </a:lnTo>
                <a:lnTo>
                  <a:pt x="2600" y="0"/>
                </a:lnTo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11" name="Freeform 71"/>
          <p:cNvSpPr>
            <a:spLocks noChangeAspect="1"/>
          </p:cNvSpPr>
          <p:nvPr/>
        </p:nvSpPr>
        <p:spPr bwMode="auto">
          <a:xfrm>
            <a:off x="6604001" y="5172076"/>
            <a:ext cx="3559175" cy="333375"/>
          </a:xfrm>
          <a:custGeom>
            <a:avLst/>
            <a:gdLst>
              <a:gd name="T0" fmla="*/ 32 w 2601"/>
              <a:gd name="T1" fmla="*/ 0 h 177"/>
              <a:gd name="T2" fmla="*/ 72 w 2601"/>
              <a:gd name="T3" fmla="*/ 8 h 177"/>
              <a:gd name="T4" fmla="*/ 120 w 2601"/>
              <a:gd name="T5" fmla="*/ 24 h 177"/>
              <a:gd name="T6" fmla="*/ 160 w 2601"/>
              <a:gd name="T7" fmla="*/ 32 h 177"/>
              <a:gd name="T8" fmla="*/ 200 w 2601"/>
              <a:gd name="T9" fmla="*/ 40 h 177"/>
              <a:gd name="T10" fmla="*/ 248 w 2601"/>
              <a:gd name="T11" fmla="*/ 48 h 177"/>
              <a:gd name="T12" fmla="*/ 288 w 2601"/>
              <a:gd name="T13" fmla="*/ 48 h 177"/>
              <a:gd name="T14" fmla="*/ 328 w 2601"/>
              <a:gd name="T15" fmla="*/ 56 h 177"/>
              <a:gd name="T16" fmla="*/ 376 w 2601"/>
              <a:gd name="T17" fmla="*/ 64 h 177"/>
              <a:gd name="T18" fmla="*/ 416 w 2601"/>
              <a:gd name="T19" fmla="*/ 72 h 177"/>
              <a:gd name="T20" fmla="*/ 456 w 2601"/>
              <a:gd name="T21" fmla="*/ 80 h 177"/>
              <a:gd name="T22" fmla="*/ 504 w 2601"/>
              <a:gd name="T23" fmla="*/ 88 h 177"/>
              <a:gd name="T24" fmla="*/ 544 w 2601"/>
              <a:gd name="T25" fmla="*/ 96 h 177"/>
              <a:gd name="T26" fmla="*/ 584 w 2601"/>
              <a:gd name="T27" fmla="*/ 96 h 177"/>
              <a:gd name="T28" fmla="*/ 632 w 2601"/>
              <a:gd name="T29" fmla="*/ 104 h 177"/>
              <a:gd name="T30" fmla="*/ 672 w 2601"/>
              <a:gd name="T31" fmla="*/ 112 h 177"/>
              <a:gd name="T32" fmla="*/ 712 w 2601"/>
              <a:gd name="T33" fmla="*/ 112 h 177"/>
              <a:gd name="T34" fmla="*/ 760 w 2601"/>
              <a:gd name="T35" fmla="*/ 120 h 177"/>
              <a:gd name="T36" fmla="*/ 800 w 2601"/>
              <a:gd name="T37" fmla="*/ 128 h 177"/>
              <a:gd name="T38" fmla="*/ 840 w 2601"/>
              <a:gd name="T39" fmla="*/ 128 h 177"/>
              <a:gd name="T40" fmla="*/ 888 w 2601"/>
              <a:gd name="T41" fmla="*/ 136 h 177"/>
              <a:gd name="T42" fmla="*/ 928 w 2601"/>
              <a:gd name="T43" fmla="*/ 136 h 177"/>
              <a:gd name="T44" fmla="*/ 968 w 2601"/>
              <a:gd name="T45" fmla="*/ 144 h 177"/>
              <a:gd name="T46" fmla="*/ 1016 w 2601"/>
              <a:gd name="T47" fmla="*/ 144 h 177"/>
              <a:gd name="T48" fmla="*/ 1056 w 2601"/>
              <a:gd name="T49" fmla="*/ 152 h 177"/>
              <a:gd name="T50" fmla="*/ 1096 w 2601"/>
              <a:gd name="T51" fmla="*/ 152 h 177"/>
              <a:gd name="T52" fmla="*/ 1144 w 2601"/>
              <a:gd name="T53" fmla="*/ 160 h 177"/>
              <a:gd name="T54" fmla="*/ 1184 w 2601"/>
              <a:gd name="T55" fmla="*/ 160 h 177"/>
              <a:gd name="T56" fmla="*/ 1224 w 2601"/>
              <a:gd name="T57" fmla="*/ 160 h 177"/>
              <a:gd name="T58" fmla="*/ 1272 w 2601"/>
              <a:gd name="T59" fmla="*/ 168 h 177"/>
              <a:gd name="T60" fmla="*/ 1312 w 2601"/>
              <a:gd name="T61" fmla="*/ 168 h 177"/>
              <a:gd name="T62" fmla="*/ 1352 w 2601"/>
              <a:gd name="T63" fmla="*/ 168 h 177"/>
              <a:gd name="T64" fmla="*/ 1392 w 2601"/>
              <a:gd name="T65" fmla="*/ 168 h 177"/>
              <a:gd name="T66" fmla="*/ 1440 w 2601"/>
              <a:gd name="T67" fmla="*/ 168 h 177"/>
              <a:gd name="T68" fmla="*/ 1480 w 2601"/>
              <a:gd name="T69" fmla="*/ 176 h 177"/>
              <a:gd name="T70" fmla="*/ 1520 w 2601"/>
              <a:gd name="T71" fmla="*/ 176 h 177"/>
              <a:gd name="T72" fmla="*/ 1568 w 2601"/>
              <a:gd name="T73" fmla="*/ 176 h 177"/>
              <a:gd name="T74" fmla="*/ 1608 w 2601"/>
              <a:gd name="T75" fmla="*/ 176 h 177"/>
              <a:gd name="T76" fmla="*/ 1648 w 2601"/>
              <a:gd name="T77" fmla="*/ 176 h 177"/>
              <a:gd name="T78" fmla="*/ 1696 w 2601"/>
              <a:gd name="T79" fmla="*/ 176 h 177"/>
              <a:gd name="T80" fmla="*/ 1736 w 2601"/>
              <a:gd name="T81" fmla="*/ 176 h 177"/>
              <a:gd name="T82" fmla="*/ 1776 w 2601"/>
              <a:gd name="T83" fmla="*/ 176 h 177"/>
              <a:gd name="T84" fmla="*/ 1824 w 2601"/>
              <a:gd name="T85" fmla="*/ 176 h 177"/>
              <a:gd name="T86" fmla="*/ 1864 w 2601"/>
              <a:gd name="T87" fmla="*/ 168 h 177"/>
              <a:gd name="T88" fmla="*/ 1904 w 2601"/>
              <a:gd name="T89" fmla="*/ 168 h 177"/>
              <a:gd name="T90" fmla="*/ 1952 w 2601"/>
              <a:gd name="T91" fmla="*/ 168 h 177"/>
              <a:gd name="T92" fmla="*/ 1992 w 2601"/>
              <a:gd name="T93" fmla="*/ 168 h 177"/>
              <a:gd name="T94" fmla="*/ 2032 w 2601"/>
              <a:gd name="T95" fmla="*/ 168 h 177"/>
              <a:gd name="T96" fmla="*/ 2080 w 2601"/>
              <a:gd name="T97" fmla="*/ 160 h 177"/>
              <a:gd name="T98" fmla="*/ 2120 w 2601"/>
              <a:gd name="T99" fmla="*/ 160 h 177"/>
              <a:gd name="T100" fmla="*/ 2160 w 2601"/>
              <a:gd name="T101" fmla="*/ 160 h 177"/>
              <a:gd name="T102" fmla="*/ 2208 w 2601"/>
              <a:gd name="T103" fmla="*/ 152 h 177"/>
              <a:gd name="T104" fmla="*/ 2248 w 2601"/>
              <a:gd name="T105" fmla="*/ 152 h 177"/>
              <a:gd name="T106" fmla="*/ 2288 w 2601"/>
              <a:gd name="T107" fmla="*/ 144 h 177"/>
              <a:gd name="T108" fmla="*/ 2336 w 2601"/>
              <a:gd name="T109" fmla="*/ 144 h 177"/>
              <a:gd name="T110" fmla="*/ 2376 w 2601"/>
              <a:gd name="T111" fmla="*/ 136 h 177"/>
              <a:gd name="T112" fmla="*/ 2416 w 2601"/>
              <a:gd name="T113" fmla="*/ 136 h 177"/>
              <a:gd name="T114" fmla="*/ 2464 w 2601"/>
              <a:gd name="T115" fmla="*/ 128 h 177"/>
              <a:gd name="T116" fmla="*/ 2504 w 2601"/>
              <a:gd name="T117" fmla="*/ 120 h 177"/>
              <a:gd name="T118" fmla="*/ 2544 w 2601"/>
              <a:gd name="T119" fmla="*/ 120 h 177"/>
              <a:gd name="T120" fmla="*/ 2592 w 2601"/>
              <a:gd name="T121" fmla="*/ 112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1" h="177">
                <a:moveTo>
                  <a:pt x="0" y="0"/>
                </a:moveTo>
                <a:lnTo>
                  <a:pt x="8" y="0"/>
                </a:lnTo>
                <a:lnTo>
                  <a:pt x="24" y="0"/>
                </a:lnTo>
                <a:lnTo>
                  <a:pt x="32" y="0"/>
                </a:lnTo>
                <a:lnTo>
                  <a:pt x="40" y="8"/>
                </a:lnTo>
                <a:lnTo>
                  <a:pt x="56" y="8"/>
                </a:lnTo>
                <a:lnTo>
                  <a:pt x="64" y="8"/>
                </a:lnTo>
                <a:lnTo>
                  <a:pt x="72" y="8"/>
                </a:lnTo>
                <a:lnTo>
                  <a:pt x="88" y="16"/>
                </a:lnTo>
                <a:lnTo>
                  <a:pt x="96" y="16"/>
                </a:lnTo>
                <a:lnTo>
                  <a:pt x="104" y="16"/>
                </a:lnTo>
                <a:lnTo>
                  <a:pt x="120" y="24"/>
                </a:lnTo>
                <a:lnTo>
                  <a:pt x="128" y="24"/>
                </a:lnTo>
                <a:lnTo>
                  <a:pt x="136" y="24"/>
                </a:lnTo>
                <a:lnTo>
                  <a:pt x="152" y="24"/>
                </a:lnTo>
                <a:lnTo>
                  <a:pt x="160" y="32"/>
                </a:lnTo>
                <a:lnTo>
                  <a:pt x="168" y="32"/>
                </a:lnTo>
                <a:lnTo>
                  <a:pt x="184" y="32"/>
                </a:lnTo>
                <a:lnTo>
                  <a:pt x="192" y="32"/>
                </a:lnTo>
                <a:lnTo>
                  <a:pt x="200" y="40"/>
                </a:lnTo>
                <a:lnTo>
                  <a:pt x="216" y="40"/>
                </a:lnTo>
                <a:lnTo>
                  <a:pt x="224" y="40"/>
                </a:lnTo>
                <a:lnTo>
                  <a:pt x="232" y="40"/>
                </a:lnTo>
                <a:lnTo>
                  <a:pt x="248" y="48"/>
                </a:lnTo>
                <a:lnTo>
                  <a:pt x="256" y="48"/>
                </a:lnTo>
                <a:lnTo>
                  <a:pt x="264" y="48"/>
                </a:lnTo>
                <a:lnTo>
                  <a:pt x="280" y="48"/>
                </a:lnTo>
                <a:lnTo>
                  <a:pt x="288" y="48"/>
                </a:lnTo>
                <a:lnTo>
                  <a:pt x="296" y="56"/>
                </a:lnTo>
                <a:lnTo>
                  <a:pt x="312" y="56"/>
                </a:lnTo>
                <a:lnTo>
                  <a:pt x="320" y="56"/>
                </a:lnTo>
                <a:lnTo>
                  <a:pt x="328" y="56"/>
                </a:lnTo>
                <a:lnTo>
                  <a:pt x="344" y="64"/>
                </a:lnTo>
                <a:lnTo>
                  <a:pt x="352" y="64"/>
                </a:lnTo>
                <a:lnTo>
                  <a:pt x="360" y="64"/>
                </a:lnTo>
                <a:lnTo>
                  <a:pt x="376" y="64"/>
                </a:lnTo>
                <a:lnTo>
                  <a:pt x="384" y="64"/>
                </a:lnTo>
                <a:lnTo>
                  <a:pt x="392" y="72"/>
                </a:lnTo>
                <a:lnTo>
                  <a:pt x="408" y="72"/>
                </a:lnTo>
                <a:lnTo>
                  <a:pt x="416" y="72"/>
                </a:lnTo>
                <a:lnTo>
                  <a:pt x="424" y="72"/>
                </a:lnTo>
                <a:lnTo>
                  <a:pt x="440" y="80"/>
                </a:lnTo>
                <a:lnTo>
                  <a:pt x="448" y="80"/>
                </a:lnTo>
                <a:lnTo>
                  <a:pt x="456" y="80"/>
                </a:lnTo>
                <a:lnTo>
                  <a:pt x="472" y="80"/>
                </a:lnTo>
                <a:lnTo>
                  <a:pt x="480" y="80"/>
                </a:lnTo>
                <a:lnTo>
                  <a:pt x="488" y="88"/>
                </a:lnTo>
                <a:lnTo>
                  <a:pt x="504" y="88"/>
                </a:lnTo>
                <a:lnTo>
                  <a:pt x="512" y="88"/>
                </a:lnTo>
                <a:lnTo>
                  <a:pt x="520" y="88"/>
                </a:lnTo>
                <a:lnTo>
                  <a:pt x="536" y="88"/>
                </a:lnTo>
                <a:lnTo>
                  <a:pt x="544" y="96"/>
                </a:lnTo>
                <a:lnTo>
                  <a:pt x="552" y="96"/>
                </a:lnTo>
                <a:lnTo>
                  <a:pt x="568" y="96"/>
                </a:lnTo>
                <a:lnTo>
                  <a:pt x="576" y="96"/>
                </a:lnTo>
                <a:lnTo>
                  <a:pt x="584" y="96"/>
                </a:lnTo>
                <a:lnTo>
                  <a:pt x="600" y="104"/>
                </a:lnTo>
                <a:lnTo>
                  <a:pt x="608" y="104"/>
                </a:lnTo>
                <a:lnTo>
                  <a:pt x="616" y="104"/>
                </a:lnTo>
                <a:lnTo>
                  <a:pt x="632" y="104"/>
                </a:lnTo>
                <a:lnTo>
                  <a:pt x="640" y="104"/>
                </a:lnTo>
                <a:lnTo>
                  <a:pt x="648" y="104"/>
                </a:lnTo>
                <a:lnTo>
                  <a:pt x="664" y="112"/>
                </a:lnTo>
                <a:lnTo>
                  <a:pt x="672" y="112"/>
                </a:lnTo>
                <a:lnTo>
                  <a:pt x="680" y="112"/>
                </a:lnTo>
                <a:lnTo>
                  <a:pt x="696" y="112"/>
                </a:lnTo>
                <a:lnTo>
                  <a:pt x="704" y="112"/>
                </a:lnTo>
                <a:lnTo>
                  <a:pt x="712" y="112"/>
                </a:lnTo>
                <a:lnTo>
                  <a:pt x="728" y="120"/>
                </a:lnTo>
                <a:lnTo>
                  <a:pt x="736" y="120"/>
                </a:lnTo>
                <a:lnTo>
                  <a:pt x="744" y="120"/>
                </a:lnTo>
                <a:lnTo>
                  <a:pt x="760" y="120"/>
                </a:lnTo>
                <a:lnTo>
                  <a:pt x="768" y="120"/>
                </a:lnTo>
                <a:lnTo>
                  <a:pt x="776" y="120"/>
                </a:lnTo>
                <a:lnTo>
                  <a:pt x="792" y="128"/>
                </a:lnTo>
                <a:lnTo>
                  <a:pt x="800" y="128"/>
                </a:lnTo>
                <a:lnTo>
                  <a:pt x="808" y="128"/>
                </a:lnTo>
                <a:lnTo>
                  <a:pt x="824" y="128"/>
                </a:lnTo>
                <a:lnTo>
                  <a:pt x="832" y="128"/>
                </a:lnTo>
                <a:lnTo>
                  <a:pt x="840" y="128"/>
                </a:lnTo>
                <a:lnTo>
                  <a:pt x="856" y="128"/>
                </a:lnTo>
                <a:lnTo>
                  <a:pt x="864" y="136"/>
                </a:lnTo>
                <a:lnTo>
                  <a:pt x="872" y="136"/>
                </a:lnTo>
                <a:lnTo>
                  <a:pt x="888" y="136"/>
                </a:lnTo>
                <a:lnTo>
                  <a:pt x="896" y="136"/>
                </a:lnTo>
                <a:lnTo>
                  <a:pt x="904" y="136"/>
                </a:lnTo>
                <a:lnTo>
                  <a:pt x="920" y="136"/>
                </a:lnTo>
                <a:lnTo>
                  <a:pt x="928" y="136"/>
                </a:lnTo>
                <a:lnTo>
                  <a:pt x="936" y="136"/>
                </a:lnTo>
                <a:lnTo>
                  <a:pt x="952" y="144"/>
                </a:lnTo>
                <a:lnTo>
                  <a:pt x="960" y="144"/>
                </a:lnTo>
                <a:lnTo>
                  <a:pt x="968" y="144"/>
                </a:lnTo>
                <a:lnTo>
                  <a:pt x="984" y="144"/>
                </a:lnTo>
                <a:lnTo>
                  <a:pt x="992" y="144"/>
                </a:lnTo>
                <a:lnTo>
                  <a:pt x="1000" y="144"/>
                </a:lnTo>
                <a:lnTo>
                  <a:pt x="1016" y="144"/>
                </a:lnTo>
                <a:lnTo>
                  <a:pt x="1024" y="144"/>
                </a:lnTo>
                <a:lnTo>
                  <a:pt x="1032" y="152"/>
                </a:lnTo>
                <a:lnTo>
                  <a:pt x="1048" y="152"/>
                </a:lnTo>
                <a:lnTo>
                  <a:pt x="1056" y="152"/>
                </a:lnTo>
                <a:lnTo>
                  <a:pt x="1064" y="152"/>
                </a:lnTo>
                <a:lnTo>
                  <a:pt x="1080" y="152"/>
                </a:lnTo>
                <a:lnTo>
                  <a:pt x="1088" y="152"/>
                </a:lnTo>
                <a:lnTo>
                  <a:pt x="1096" y="152"/>
                </a:lnTo>
                <a:lnTo>
                  <a:pt x="1112" y="152"/>
                </a:lnTo>
                <a:lnTo>
                  <a:pt x="1120" y="152"/>
                </a:lnTo>
                <a:lnTo>
                  <a:pt x="1128" y="152"/>
                </a:lnTo>
                <a:lnTo>
                  <a:pt x="1144" y="160"/>
                </a:lnTo>
                <a:lnTo>
                  <a:pt x="1152" y="160"/>
                </a:lnTo>
                <a:lnTo>
                  <a:pt x="1160" y="160"/>
                </a:lnTo>
                <a:lnTo>
                  <a:pt x="1176" y="160"/>
                </a:lnTo>
                <a:lnTo>
                  <a:pt x="1184" y="160"/>
                </a:lnTo>
                <a:lnTo>
                  <a:pt x="1192" y="160"/>
                </a:lnTo>
                <a:lnTo>
                  <a:pt x="1208" y="160"/>
                </a:lnTo>
                <a:lnTo>
                  <a:pt x="1216" y="160"/>
                </a:lnTo>
                <a:lnTo>
                  <a:pt x="1224" y="160"/>
                </a:lnTo>
                <a:lnTo>
                  <a:pt x="1240" y="160"/>
                </a:lnTo>
                <a:lnTo>
                  <a:pt x="1248" y="160"/>
                </a:lnTo>
                <a:lnTo>
                  <a:pt x="1256" y="160"/>
                </a:lnTo>
                <a:lnTo>
                  <a:pt x="1272" y="168"/>
                </a:lnTo>
                <a:lnTo>
                  <a:pt x="1280" y="168"/>
                </a:lnTo>
                <a:lnTo>
                  <a:pt x="1288" y="168"/>
                </a:lnTo>
                <a:lnTo>
                  <a:pt x="1304" y="168"/>
                </a:lnTo>
                <a:lnTo>
                  <a:pt x="1312" y="168"/>
                </a:lnTo>
                <a:lnTo>
                  <a:pt x="1320" y="168"/>
                </a:lnTo>
                <a:lnTo>
                  <a:pt x="1336" y="168"/>
                </a:lnTo>
                <a:lnTo>
                  <a:pt x="1344" y="168"/>
                </a:lnTo>
                <a:lnTo>
                  <a:pt x="1352" y="168"/>
                </a:lnTo>
                <a:lnTo>
                  <a:pt x="1360" y="168"/>
                </a:lnTo>
                <a:lnTo>
                  <a:pt x="1376" y="168"/>
                </a:lnTo>
                <a:lnTo>
                  <a:pt x="1384" y="168"/>
                </a:lnTo>
                <a:lnTo>
                  <a:pt x="1392" y="168"/>
                </a:lnTo>
                <a:lnTo>
                  <a:pt x="1408" y="168"/>
                </a:lnTo>
                <a:lnTo>
                  <a:pt x="1416" y="168"/>
                </a:lnTo>
                <a:lnTo>
                  <a:pt x="1424" y="168"/>
                </a:lnTo>
                <a:lnTo>
                  <a:pt x="1440" y="168"/>
                </a:lnTo>
                <a:lnTo>
                  <a:pt x="1448" y="168"/>
                </a:lnTo>
                <a:lnTo>
                  <a:pt x="1456" y="168"/>
                </a:lnTo>
                <a:lnTo>
                  <a:pt x="1472" y="176"/>
                </a:lnTo>
                <a:lnTo>
                  <a:pt x="1480" y="176"/>
                </a:lnTo>
                <a:lnTo>
                  <a:pt x="1488" y="176"/>
                </a:lnTo>
                <a:lnTo>
                  <a:pt x="1504" y="176"/>
                </a:lnTo>
                <a:lnTo>
                  <a:pt x="1512" y="176"/>
                </a:lnTo>
                <a:lnTo>
                  <a:pt x="1520" y="176"/>
                </a:lnTo>
                <a:lnTo>
                  <a:pt x="1536" y="176"/>
                </a:lnTo>
                <a:lnTo>
                  <a:pt x="1544" y="176"/>
                </a:lnTo>
                <a:lnTo>
                  <a:pt x="1552" y="176"/>
                </a:lnTo>
                <a:lnTo>
                  <a:pt x="1568" y="176"/>
                </a:lnTo>
                <a:lnTo>
                  <a:pt x="1576" y="176"/>
                </a:lnTo>
                <a:lnTo>
                  <a:pt x="1584" y="176"/>
                </a:lnTo>
                <a:lnTo>
                  <a:pt x="1600" y="176"/>
                </a:lnTo>
                <a:lnTo>
                  <a:pt x="1608" y="176"/>
                </a:lnTo>
                <a:lnTo>
                  <a:pt x="1616" y="176"/>
                </a:lnTo>
                <a:lnTo>
                  <a:pt x="1632" y="176"/>
                </a:lnTo>
                <a:lnTo>
                  <a:pt x="1640" y="176"/>
                </a:lnTo>
                <a:lnTo>
                  <a:pt x="1648" y="176"/>
                </a:lnTo>
                <a:lnTo>
                  <a:pt x="1664" y="176"/>
                </a:lnTo>
                <a:lnTo>
                  <a:pt x="1672" y="176"/>
                </a:lnTo>
                <a:lnTo>
                  <a:pt x="1680" y="176"/>
                </a:lnTo>
                <a:lnTo>
                  <a:pt x="1696" y="176"/>
                </a:lnTo>
                <a:lnTo>
                  <a:pt x="1704" y="176"/>
                </a:lnTo>
                <a:lnTo>
                  <a:pt x="1712" y="176"/>
                </a:lnTo>
                <a:lnTo>
                  <a:pt x="1728" y="176"/>
                </a:lnTo>
                <a:lnTo>
                  <a:pt x="1736" y="176"/>
                </a:lnTo>
                <a:lnTo>
                  <a:pt x="1744" y="176"/>
                </a:lnTo>
                <a:lnTo>
                  <a:pt x="1760" y="176"/>
                </a:lnTo>
                <a:lnTo>
                  <a:pt x="1768" y="176"/>
                </a:lnTo>
                <a:lnTo>
                  <a:pt x="1776" y="176"/>
                </a:lnTo>
                <a:lnTo>
                  <a:pt x="1792" y="176"/>
                </a:lnTo>
                <a:lnTo>
                  <a:pt x="1800" y="176"/>
                </a:lnTo>
                <a:lnTo>
                  <a:pt x="1808" y="176"/>
                </a:lnTo>
                <a:lnTo>
                  <a:pt x="1824" y="176"/>
                </a:lnTo>
                <a:lnTo>
                  <a:pt x="1832" y="176"/>
                </a:lnTo>
                <a:lnTo>
                  <a:pt x="1840" y="176"/>
                </a:lnTo>
                <a:lnTo>
                  <a:pt x="1856" y="168"/>
                </a:lnTo>
                <a:lnTo>
                  <a:pt x="1864" y="168"/>
                </a:lnTo>
                <a:lnTo>
                  <a:pt x="1872" y="168"/>
                </a:lnTo>
                <a:lnTo>
                  <a:pt x="1888" y="168"/>
                </a:lnTo>
                <a:lnTo>
                  <a:pt x="1896" y="168"/>
                </a:lnTo>
                <a:lnTo>
                  <a:pt x="1904" y="168"/>
                </a:lnTo>
                <a:lnTo>
                  <a:pt x="1920" y="168"/>
                </a:lnTo>
                <a:lnTo>
                  <a:pt x="1928" y="168"/>
                </a:lnTo>
                <a:lnTo>
                  <a:pt x="1936" y="168"/>
                </a:lnTo>
                <a:lnTo>
                  <a:pt x="1952" y="168"/>
                </a:lnTo>
                <a:lnTo>
                  <a:pt x="1960" y="168"/>
                </a:lnTo>
                <a:lnTo>
                  <a:pt x="1968" y="168"/>
                </a:lnTo>
                <a:lnTo>
                  <a:pt x="1984" y="168"/>
                </a:lnTo>
                <a:lnTo>
                  <a:pt x="1992" y="168"/>
                </a:lnTo>
                <a:lnTo>
                  <a:pt x="2000" y="168"/>
                </a:lnTo>
                <a:lnTo>
                  <a:pt x="2016" y="168"/>
                </a:lnTo>
                <a:lnTo>
                  <a:pt x="2024" y="168"/>
                </a:lnTo>
                <a:lnTo>
                  <a:pt x="2032" y="168"/>
                </a:lnTo>
                <a:lnTo>
                  <a:pt x="2048" y="160"/>
                </a:lnTo>
                <a:lnTo>
                  <a:pt x="2056" y="160"/>
                </a:lnTo>
                <a:lnTo>
                  <a:pt x="2064" y="160"/>
                </a:lnTo>
                <a:lnTo>
                  <a:pt x="2080" y="160"/>
                </a:lnTo>
                <a:lnTo>
                  <a:pt x="2088" y="160"/>
                </a:lnTo>
                <a:lnTo>
                  <a:pt x="2096" y="160"/>
                </a:lnTo>
                <a:lnTo>
                  <a:pt x="2112" y="160"/>
                </a:lnTo>
                <a:lnTo>
                  <a:pt x="2120" y="160"/>
                </a:lnTo>
                <a:lnTo>
                  <a:pt x="2128" y="160"/>
                </a:lnTo>
                <a:lnTo>
                  <a:pt x="2144" y="160"/>
                </a:lnTo>
                <a:lnTo>
                  <a:pt x="2152" y="160"/>
                </a:lnTo>
                <a:lnTo>
                  <a:pt x="2160" y="160"/>
                </a:lnTo>
                <a:lnTo>
                  <a:pt x="2176" y="152"/>
                </a:lnTo>
                <a:lnTo>
                  <a:pt x="2184" y="152"/>
                </a:lnTo>
                <a:lnTo>
                  <a:pt x="2192" y="152"/>
                </a:lnTo>
                <a:lnTo>
                  <a:pt x="2208" y="152"/>
                </a:lnTo>
                <a:lnTo>
                  <a:pt x="2216" y="152"/>
                </a:lnTo>
                <a:lnTo>
                  <a:pt x="2224" y="152"/>
                </a:lnTo>
                <a:lnTo>
                  <a:pt x="2240" y="152"/>
                </a:lnTo>
                <a:lnTo>
                  <a:pt x="2248" y="152"/>
                </a:lnTo>
                <a:lnTo>
                  <a:pt x="2256" y="152"/>
                </a:lnTo>
                <a:lnTo>
                  <a:pt x="2272" y="144"/>
                </a:lnTo>
                <a:lnTo>
                  <a:pt x="2280" y="144"/>
                </a:lnTo>
                <a:lnTo>
                  <a:pt x="2288" y="144"/>
                </a:lnTo>
                <a:lnTo>
                  <a:pt x="2304" y="144"/>
                </a:lnTo>
                <a:lnTo>
                  <a:pt x="2312" y="144"/>
                </a:lnTo>
                <a:lnTo>
                  <a:pt x="2320" y="144"/>
                </a:lnTo>
                <a:lnTo>
                  <a:pt x="2336" y="144"/>
                </a:lnTo>
                <a:lnTo>
                  <a:pt x="2344" y="144"/>
                </a:lnTo>
                <a:lnTo>
                  <a:pt x="2352" y="136"/>
                </a:lnTo>
                <a:lnTo>
                  <a:pt x="2368" y="136"/>
                </a:lnTo>
                <a:lnTo>
                  <a:pt x="2376" y="136"/>
                </a:lnTo>
                <a:lnTo>
                  <a:pt x="2384" y="136"/>
                </a:lnTo>
                <a:lnTo>
                  <a:pt x="2400" y="136"/>
                </a:lnTo>
                <a:lnTo>
                  <a:pt x="2408" y="136"/>
                </a:lnTo>
                <a:lnTo>
                  <a:pt x="2416" y="136"/>
                </a:lnTo>
                <a:lnTo>
                  <a:pt x="2432" y="128"/>
                </a:lnTo>
                <a:lnTo>
                  <a:pt x="2440" y="128"/>
                </a:lnTo>
                <a:lnTo>
                  <a:pt x="2448" y="128"/>
                </a:lnTo>
                <a:lnTo>
                  <a:pt x="2464" y="128"/>
                </a:lnTo>
                <a:lnTo>
                  <a:pt x="2472" y="128"/>
                </a:lnTo>
                <a:lnTo>
                  <a:pt x="2480" y="128"/>
                </a:lnTo>
                <a:lnTo>
                  <a:pt x="2496" y="128"/>
                </a:lnTo>
                <a:lnTo>
                  <a:pt x="2504" y="120"/>
                </a:lnTo>
                <a:lnTo>
                  <a:pt x="2512" y="120"/>
                </a:lnTo>
                <a:lnTo>
                  <a:pt x="2528" y="120"/>
                </a:lnTo>
                <a:lnTo>
                  <a:pt x="2536" y="120"/>
                </a:lnTo>
                <a:lnTo>
                  <a:pt x="2544" y="120"/>
                </a:lnTo>
                <a:lnTo>
                  <a:pt x="2560" y="120"/>
                </a:lnTo>
                <a:lnTo>
                  <a:pt x="2568" y="112"/>
                </a:lnTo>
                <a:lnTo>
                  <a:pt x="2576" y="112"/>
                </a:lnTo>
                <a:lnTo>
                  <a:pt x="2592" y="112"/>
                </a:lnTo>
                <a:lnTo>
                  <a:pt x="2600" y="112"/>
                </a:lnTo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12" name="Freeform 72"/>
          <p:cNvSpPr>
            <a:spLocks noChangeAspect="1"/>
          </p:cNvSpPr>
          <p:nvPr/>
        </p:nvSpPr>
        <p:spPr bwMode="auto">
          <a:xfrm>
            <a:off x="6604001" y="2641601"/>
            <a:ext cx="3559175" cy="925513"/>
          </a:xfrm>
          <a:custGeom>
            <a:avLst/>
            <a:gdLst>
              <a:gd name="T0" fmla="*/ 32 w 2601"/>
              <a:gd name="T1" fmla="*/ 464 h 489"/>
              <a:gd name="T2" fmla="*/ 72 w 2601"/>
              <a:gd name="T3" fmla="*/ 464 h 489"/>
              <a:gd name="T4" fmla="*/ 120 w 2601"/>
              <a:gd name="T5" fmla="*/ 464 h 489"/>
              <a:gd name="T6" fmla="*/ 160 w 2601"/>
              <a:gd name="T7" fmla="*/ 464 h 489"/>
              <a:gd name="T8" fmla="*/ 200 w 2601"/>
              <a:gd name="T9" fmla="*/ 464 h 489"/>
              <a:gd name="T10" fmla="*/ 248 w 2601"/>
              <a:gd name="T11" fmla="*/ 464 h 489"/>
              <a:gd name="T12" fmla="*/ 288 w 2601"/>
              <a:gd name="T13" fmla="*/ 464 h 489"/>
              <a:gd name="T14" fmla="*/ 328 w 2601"/>
              <a:gd name="T15" fmla="*/ 464 h 489"/>
              <a:gd name="T16" fmla="*/ 376 w 2601"/>
              <a:gd name="T17" fmla="*/ 464 h 489"/>
              <a:gd name="T18" fmla="*/ 416 w 2601"/>
              <a:gd name="T19" fmla="*/ 456 h 489"/>
              <a:gd name="T20" fmla="*/ 456 w 2601"/>
              <a:gd name="T21" fmla="*/ 456 h 489"/>
              <a:gd name="T22" fmla="*/ 504 w 2601"/>
              <a:gd name="T23" fmla="*/ 448 h 489"/>
              <a:gd name="T24" fmla="*/ 544 w 2601"/>
              <a:gd name="T25" fmla="*/ 448 h 489"/>
              <a:gd name="T26" fmla="*/ 584 w 2601"/>
              <a:gd name="T27" fmla="*/ 440 h 489"/>
              <a:gd name="T28" fmla="*/ 632 w 2601"/>
              <a:gd name="T29" fmla="*/ 424 h 489"/>
              <a:gd name="T30" fmla="*/ 672 w 2601"/>
              <a:gd name="T31" fmla="*/ 416 h 489"/>
              <a:gd name="T32" fmla="*/ 712 w 2601"/>
              <a:gd name="T33" fmla="*/ 408 h 489"/>
              <a:gd name="T34" fmla="*/ 760 w 2601"/>
              <a:gd name="T35" fmla="*/ 392 h 489"/>
              <a:gd name="T36" fmla="*/ 800 w 2601"/>
              <a:gd name="T37" fmla="*/ 376 h 489"/>
              <a:gd name="T38" fmla="*/ 840 w 2601"/>
              <a:gd name="T39" fmla="*/ 360 h 489"/>
              <a:gd name="T40" fmla="*/ 888 w 2601"/>
              <a:gd name="T41" fmla="*/ 344 h 489"/>
              <a:gd name="T42" fmla="*/ 928 w 2601"/>
              <a:gd name="T43" fmla="*/ 328 h 489"/>
              <a:gd name="T44" fmla="*/ 968 w 2601"/>
              <a:gd name="T45" fmla="*/ 304 h 489"/>
              <a:gd name="T46" fmla="*/ 1016 w 2601"/>
              <a:gd name="T47" fmla="*/ 288 h 489"/>
              <a:gd name="T48" fmla="*/ 1056 w 2601"/>
              <a:gd name="T49" fmla="*/ 264 h 489"/>
              <a:gd name="T50" fmla="*/ 1096 w 2601"/>
              <a:gd name="T51" fmla="*/ 240 h 489"/>
              <a:gd name="T52" fmla="*/ 1144 w 2601"/>
              <a:gd name="T53" fmla="*/ 224 h 489"/>
              <a:gd name="T54" fmla="*/ 1184 w 2601"/>
              <a:gd name="T55" fmla="*/ 200 h 489"/>
              <a:gd name="T56" fmla="*/ 1224 w 2601"/>
              <a:gd name="T57" fmla="*/ 176 h 489"/>
              <a:gd name="T58" fmla="*/ 1272 w 2601"/>
              <a:gd name="T59" fmla="*/ 152 h 489"/>
              <a:gd name="T60" fmla="*/ 1312 w 2601"/>
              <a:gd name="T61" fmla="*/ 136 h 489"/>
              <a:gd name="T62" fmla="*/ 1352 w 2601"/>
              <a:gd name="T63" fmla="*/ 112 h 489"/>
              <a:gd name="T64" fmla="*/ 1392 w 2601"/>
              <a:gd name="T65" fmla="*/ 96 h 489"/>
              <a:gd name="T66" fmla="*/ 1440 w 2601"/>
              <a:gd name="T67" fmla="*/ 72 h 489"/>
              <a:gd name="T68" fmla="*/ 1480 w 2601"/>
              <a:gd name="T69" fmla="*/ 56 h 489"/>
              <a:gd name="T70" fmla="*/ 1520 w 2601"/>
              <a:gd name="T71" fmla="*/ 40 h 489"/>
              <a:gd name="T72" fmla="*/ 1568 w 2601"/>
              <a:gd name="T73" fmla="*/ 32 h 489"/>
              <a:gd name="T74" fmla="*/ 1608 w 2601"/>
              <a:gd name="T75" fmla="*/ 16 h 489"/>
              <a:gd name="T76" fmla="*/ 1648 w 2601"/>
              <a:gd name="T77" fmla="*/ 8 h 489"/>
              <a:gd name="T78" fmla="*/ 1696 w 2601"/>
              <a:gd name="T79" fmla="*/ 8 h 489"/>
              <a:gd name="T80" fmla="*/ 1736 w 2601"/>
              <a:gd name="T81" fmla="*/ 0 h 489"/>
              <a:gd name="T82" fmla="*/ 1776 w 2601"/>
              <a:gd name="T83" fmla="*/ 0 h 489"/>
              <a:gd name="T84" fmla="*/ 1824 w 2601"/>
              <a:gd name="T85" fmla="*/ 8 h 489"/>
              <a:gd name="T86" fmla="*/ 1864 w 2601"/>
              <a:gd name="T87" fmla="*/ 8 h 489"/>
              <a:gd name="T88" fmla="*/ 1904 w 2601"/>
              <a:gd name="T89" fmla="*/ 16 h 489"/>
              <a:gd name="T90" fmla="*/ 1952 w 2601"/>
              <a:gd name="T91" fmla="*/ 32 h 489"/>
              <a:gd name="T92" fmla="*/ 1992 w 2601"/>
              <a:gd name="T93" fmla="*/ 48 h 489"/>
              <a:gd name="T94" fmla="*/ 2032 w 2601"/>
              <a:gd name="T95" fmla="*/ 64 h 489"/>
              <a:gd name="T96" fmla="*/ 2080 w 2601"/>
              <a:gd name="T97" fmla="*/ 80 h 489"/>
              <a:gd name="T98" fmla="*/ 2120 w 2601"/>
              <a:gd name="T99" fmla="*/ 104 h 489"/>
              <a:gd name="T100" fmla="*/ 2160 w 2601"/>
              <a:gd name="T101" fmla="*/ 128 h 489"/>
              <a:gd name="T102" fmla="*/ 2208 w 2601"/>
              <a:gd name="T103" fmla="*/ 160 h 489"/>
              <a:gd name="T104" fmla="*/ 2248 w 2601"/>
              <a:gd name="T105" fmla="*/ 192 h 489"/>
              <a:gd name="T106" fmla="*/ 2288 w 2601"/>
              <a:gd name="T107" fmla="*/ 224 h 489"/>
              <a:gd name="T108" fmla="*/ 2336 w 2601"/>
              <a:gd name="T109" fmla="*/ 256 h 489"/>
              <a:gd name="T110" fmla="*/ 2376 w 2601"/>
              <a:gd name="T111" fmla="*/ 288 h 489"/>
              <a:gd name="T112" fmla="*/ 2416 w 2601"/>
              <a:gd name="T113" fmla="*/ 328 h 489"/>
              <a:gd name="T114" fmla="*/ 2464 w 2601"/>
              <a:gd name="T115" fmla="*/ 368 h 489"/>
              <a:gd name="T116" fmla="*/ 2504 w 2601"/>
              <a:gd name="T117" fmla="*/ 400 h 489"/>
              <a:gd name="T118" fmla="*/ 2544 w 2601"/>
              <a:gd name="T119" fmla="*/ 440 h 489"/>
              <a:gd name="T120" fmla="*/ 2592 w 2601"/>
              <a:gd name="T121" fmla="*/ 48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1" h="489">
                <a:moveTo>
                  <a:pt x="0" y="472"/>
                </a:moveTo>
                <a:lnTo>
                  <a:pt x="8" y="464"/>
                </a:lnTo>
                <a:lnTo>
                  <a:pt x="24" y="464"/>
                </a:lnTo>
                <a:lnTo>
                  <a:pt x="32" y="464"/>
                </a:lnTo>
                <a:lnTo>
                  <a:pt x="40" y="464"/>
                </a:lnTo>
                <a:lnTo>
                  <a:pt x="56" y="464"/>
                </a:lnTo>
                <a:lnTo>
                  <a:pt x="64" y="464"/>
                </a:lnTo>
                <a:lnTo>
                  <a:pt x="72" y="464"/>
                </a:lnTo>
                <a:lnTo>
                  <a:pt x="88" y="464"/>
                </a:lnTo>
                <a:lnTo>
                  <a:pt x="96" y="464"/>
                </a:lnTo>
                <a:lnTo>
                  <a:pt x="104" y="464"/>
                </a:lnTo>
                <a:lnTo>
                  <a:pt x="120" y="464"/>
                </a:lnTo>
                <a:lnTo>
                  <a:pt x="128" y="464"/>
                </a:lnTo>
                <a:lnTo>
                  <a:pt x="136" y="464"/>
                </a:lnTo>
                <a:lnTo>
                  <a:pt x="152" y="464"/>
                </a:lnTo>
                <a:lnTo>
                  <a:pt x="160" y="464"/>
                </a:lnTo>
                <a:lnTo>
                  <a:pt x="168" y="464"/>
                </a:lnTo>
                <a:lnTo>
                  <a:pt x="184" y="464"/>
                </a:lnTo>
                <a:lnTo>
                  <a:pt x="192" y="464"/>
                </a:lnTo>
                <a:lnTo>
                  <a:pt x="200" y="464"/>
                </a:lnTo>
                <a:lnTo>
                  <a:pt x="216" y="464"/>
                </a:lnTo>
                <a:lnTo>
                  <a:pt x="224" y="464"/>
                </a:lnTo>
                <a:lnTo>
                  <a:pt x="232" y="464"/>
                </a:lnTo>
                <a:lnTo>
                  <a:pt x="248" y="464"/>
                </a:lnTo>
                <a:lnTo>
                  <a:pt x="256" y="464"/>
                </a:lnTo>
                <a:lnTo>
                  <a:pt x="264" y="464"/>
                </a:lnTo>
                <a:lnTo>
                  <a:pt x="280" y="464"/>
                </a:lnTo>
                <a:lnTo>
                  <a:pt x="288" y="464"/>
                </a:lnTo>
                <a:lnTo>
                  <a:pt x="296" y="464"/>
                </a:lnTo>
                <a:lnTo>
                  <a:pt x="312" y="464"/>
                </a:lnTo>
                <a:lnTo>
                  <a:pt x="320" y="464"/>
                </a:lnTo>
                <a:lnTo>
                  <a:pt x="328" y="464"/>
                </a:lnTo>
                <a:lnTo>
                  <a:pt x="344" y="464"/>
                </a:lnTo>
                <a:lnTo>
                  <a:pt x="352" y="464"/>
                </a:lnTo>
                <a:lnTo>
                  <a:pt x="360" y="464"/>
                </a:lnTo>
                <a:lnTo>
                  <a:pt x="376" y="464"/>
                </a:lnTo>
                <a:lnTo>
                  <a:pt x="384" y="464"/>
                </a:lnTo>
                <a:lnTo>
                  <a:pt x="392" y="456"/>
                </a:lnTo>
                <a:lnTo>
                  <a:pt x="408" y="456"/>
                </a:lnTo>
                <a:lnTo>
                  <a:pt x="416" y="456"/>
                </a:lnTo>
                <a:lnTo>
                  <a:pt x="424" y="456"/>
                </a:lnTo>
                <a:lnTo>
                  <a:pt x="440" y="456"/>
                </a:lnTo>
                <a:lnTo>
                  <a:pt x="448" y="456"/>
                </a:lnTo>
                <a:lnTo>
                  <a:pt x="456" y="456"/>
                </a:lnTo>
                <a:lnTo>
                  <a:pt x="472" y="456"/>
                </a:lnTo>
                <a:lnTo>
                  <a:pt x="480" y="456"/>
                </a:lnTo>
                <a:lnTo>
                  <a:pt x="488" y="448"/>
                </a:lnTo>
                <a:lnTo>
                  <a:pt x="504" y="448"/>
                </a:lnTo>
                <a:lnTo>
                  <a:pt x="512" y="448"/>
                </a:lnTo>
                <a:lnTo>
                  <a:pt x="520" y="448"/>
                </a:lnTo>
                <a:lnTo>
                  <a:pt x="536" y="448"/>
                </a:lnTo>
                <a:lnTo>
                  <a:pt x="544" y="448"/>
                </a:lnTo>
                <a:lnTo>
                  <a:pt x="552" y="440"/>
                </a:lnTo>
                <a:lnTo>
                  <a:pt x="568" y="440"/>
                </a:lnTo>
                <a:lnTo>
                  <a:pt x="576" y="440"/>
                </a:lnTo>
                <a:lnTo>
                  <a:pt x="584" y="440"/>
                </a:lnTo>
                <a:lnTo>
                  <a:pt x="600" y="432"/>
                </a:lnTo>
                <a:lnTo>
                  <a:pt x="608" y="432"/>
                </a:lnTo>
                <a:lnTo>
                  <a:pt x="616" y="432"/>
                </a:lnTo>
                <a:lnTo>
                  <a:pt x="632" y="424"/>
                </a:lnTo>
                <a:lnTo>
                  <a:pt x="640" y="424"/>
                </a:lnTo>
                <a:lnTo>
                  <a:pt x="648" y="424"/>
                </a:lnTo>
                <a:lnTo>
                  <a:pt x="664" y="424"/>
                </a:lnTo>
                <a:lnTo>
                  <a:pt x="672" y="416"/>
                </a:lnTo>
                <a:lnTo>
                  <a:pt x="680" y="416"/>
                </a:lnTo>
                <a:lnTo>
                  <a:pt x="696" y="416"/>
                </a:lnTo>
                <a:lnTo>
                  <a:pt x="704" y="408"/>
                </a:lnTo>
                <a:lnTo>
                  <a:pt x="712" y="408"/>
                </a:lnTo>
                <a:lnTo>
                  <a:pt x="728" y="400"/>
                </a:lnTo>
                <a:lnTo>
                  <a:pt x="736" y="400"/>
                </a:lnTo>
                <a:lnTo>
                  <a:pt x="744" y="400"/>
                </a:lnTo>
                <a:lnTo>
                  <a:pt x="760" y="392"/>
                </a:lnTo>
                <a:lnTo>
                  <a:pt x="768" y="392"/>
                </a:lnTo>
                <a:lnTo>
                  <a:pt x="776" y="384"/>
                </a:lnTo>
                <a:lnTo>
                  <a:pt x="792" y="384"/>
                </a:lnTo>
                <a:lnTo>
                  <a:pt x="800" y="376"/>
                </a:lnTo>
                <a:lnTo>
                  <a:pt x="808" y="376"/>
                </a:lnTo>
                <a:lnTo>
                  <a:pt x="824" y="368"/>
                </a:lnTo>
                <a:lnTo>
                  <a:pt x="832" y="368"/>
                </a:lnTo>
                <a:lnTo>
                  <a:pt x="840" y="360"/>
                </a:lnTo>
                <a:lnTo>
                  <a:pt x="856" y="360"/>
                </a:lnTo>
                <a:lnTo>
                  <a:pt x="864" y="352"/>
                </a:lnTo>
                <a:lnTo>
                  <a:pt x="872" y="352"/>
                </a:lnTo>
                <a:lnTo>
                  <a:pt x="888" y="344"/>
                </a:lnTo>
                <a:lnTo>
                  <a:pt x="896" y="344"/>
                </a:lnTo>
                <a:lnTo>
                  <a:pt x="904" y="336"/>
                </a:lnTo>
                <a:lnTo>
                  <a:pt x="920" y="328"/>
                </a:lnTo>
                <a:lnTo>
                  <a:pt x="928" y="328"/>
                </a:lnTo>
                <a:lnTo>
                  <a:pt x="936" y="320"/>
                </a:lnTo>
                <a:lnTo>
                  <a:pt x="952" y="320"/>
                </a:lnTo>
                <a:lnTo>
                  <a:pt x="960" y="312"/>
                </a:lnTo>
                <a:lnTo>
                  <a:pt x="968" y="304"/>
                </a:lnTo>
                <a:lnTo>
                  <a:pt x="984" y="304"/>
                </a:lnTo>
                <a:lnTo>
                  <a:pt x="992" y="296"/>
                </a:lnTo>
                <a:lnTo>
                  <a:pt x="1000" y="288"/>
                </a:lnTo>
                <a:lnTo>
                  <a:pt x="1016" y="288"/>
                </a:lnTo>
                <a:lnTo>
                  <a:pt x="1024" y="280"/>
                </a:lnTo>
                <a:lnTo>
                  <a:pt x="1032" y="280"/>
                </a:lnTo>
                <a:lnTo>
                  <a:pt x="1048" y="272"/>
                </a:lnTo>
                <a:lnTo>
                  <a:pt x="1056" y="264"/>
                </a:lnTo>
                <a:lnTo>
                  <a:pt x="1064" y="264"/>
                </a:lnTo>
                <a:lnTo>
                  <a:pt x="1080" y="256"/>
                </a:lnTo>
                <a:lnTo>
                  <a:pt x="1088" y="248"/>
                </a:lnTo>
                <a:lnTo>
                  <a:pt x="1096" y="240"/>
                </a:lnTo>
                <a:lnTo>
                  <a:pt x="1112" y="240"/>
                </a:lnTo>
                <a:lnTo>
                  <a:pt x="1120" y="232"/>
                </a:lnTo>
                <a:lnTo>
                  <a:pt x="1128" y="224"/>
                </a:lnTo>
                <a:lnTo>
                  <a:pt x="1144" y="224"/>
                </a:lnTo>
                <a:lnTo>
                  <a:pt x="1152" y="216"/>
                </a:lnTo>
                <a:lnTo>
                  <a:pt x="1160" y="208"/>
                </a:lnTo>
                <a:lnTo>
                  <a:pt x="1176" y="208"/>
                </a:lnTo>
                <a:lnTo>
                  <a:pt x="1184" y="200"/>
                </a:lnTo>
                <a:lnTo>
                  <a:pt x="1192" y="192"/>
                </a:lnTo>
                <a:lnTo>
                  <a:pt x="1208" y="192"/>
                </a:lnTo>
                <a:lnTo>
                  <a:pt x="1216" y="184"/>
                </a:lnTo>
                <a:lnTo>
                  <a:pt x="1224" y="176"/>
                </a:lnTo>
                <a:lnTo>
                  <a:pt x="1240" y="168"/>
                </a:lnTo>
                <a:lnTo>
                  <a:pt x="1248" y="168"/>
                </a:lnTo>
                <a:lnTo>
                  <a:pt x="1256" y="160"/>
                </a:lnTo>
                <a:lnTo>
                  <a:pt x="1272" y="152"/>
                </a:lnTo>
                <a:lnTo>
                  <a:pt x="1280" y="152"/>
                </a:lnTo>
                <a:lnTo>
                  <a:pt x="1288" y="144"/>
                </a:lnTo>
                <a:lnTo>
                  <a:pt x="1304" y="136"/>
                </a:lnTo>
                <a:lnTo>
                  <a:pt x="1312" y="136"/>
                </a:lnTo>
                <a:lnTo>
                  <a:pt x="1320" y="128"/>
                </a:lnTo>
                <a:lnTo>
                  <a:pt x="1336" y="120"/>
                </a:lnTo>
                <a:lnTo>
                  <a:pt x="1344" y="120"/>
                </a:lnTo>
                <a:lnTo>
                  <a:pt x="1352" y="112"/>
                </a:lnTo>
                <a:lnTo>
                  <a:pt x="1360" y="112"/>
                </a:lnTo>
                <a:lnTo>
                  <a:pt x="1376" y="104"/>
                </a:lnTo>
                <a:lnTo>
                  <a:pt x="1384" y="96"/>
                </a:lnTo>
                <a:lnTo>
                  <a:pt x="1392" y="96"/>
                </a:lnTo>
                <a:lnTo>
                  <a:pt x="1408" y="88"/>
                </a:lnTo>
                <a:lnTo>
                  <a:pt x="1416" y="88"/>
                </a:lnTo>
                <a:lnTo>
                  <a:pt x="1424" y="80"/>
                </a:lnTo>
                <a:lnTo>
                  <a:pt x="1440" y="72"/>
                </a:lnTo>
                <a:lnTo>
                  <a:pt x="1448" y="72"/>
                </a:lnTo>
                <a:lnTo>
                  <a:pt x="1456" y="64"/>
                </a:lnTo>
                <a:lnTo>
                  <a:pt x="1472" y="64"/>
                </a:lnTo>
                <a:lnTo>
                  <a:pt x="1480" y="56"/>
                </a:lnTo>
                <a:lnTo>
                  <a:pt x="1488" y="56"/>
                </a:lnTo>
                <a:lnTo>
                  <a:pt x="1504" y="48"/>
                </a:lnTo>
                <a:lnTo>
                  <a:pt x="1512" y="48"/>
                </a:lnTo>
                <a:lnTo>
                  <a:pt x="1520" y="40"/>
                </a:lnTo>
                <a:lnTo>
                  <a:pt x="1536" y="40"/>
                </a:lnTo>
                <a:lnTo>
                  <a:pt x="1544" y="40"/>
                </a:lnTo>
                <a:lnTo>
                  <a:pt x="1552" y="32"/>
                </a:lnTo>
                <a:lnTo>
                  <a:pt x="1568" y="32"/>
                </a:lnTo>
                <a:lnTo>
                  <a:pt x="1576" y="24"/>
                </a:lnTo>
                <a:lnTo>
                  <a:pt x="1584" y="24"/>
                </a:lnTo>
                <a:lnTo>
                  <a:pt x="1600" y="24"/>
                </a:lnTo>
                <a:lnTo>
                  <a:pt x="1608" y="16"/>
                </a:lnTo>
                <a:lnTo>
                  <a:pt x="1616" y="16"/>
                </a:lnTo>
                <a:lnTo>
                  <a:pt x="1632" y="16"/>
                </a:lnTo>
                <a:lnTo>
                  <a:pt x="1640" y="16"/>
                </a:lnTo>
                <a:lnTo>
                  <a:pt x="1648" y="8"/>
                </a:lnTo>
                <a:lnTo>
                  <a:pt x="1664" y="8"/>
                </a:lnTo>
                <a:lnTo>
                  <a:pt x="1672" y="8"/>
                </a:lnTo>
                <a:lnTo>
                  <a:pt x="1680" y="8"/>
                </a:lnTo>
                <a:lnTo>
                  <a:pt x="1696" y="8"/>
                </a:lnTo>
                <a:lnTo>
                  <a:pt x="1704" y="8"/>
                </a:lnTo>
                <a:lnTo>
                  <a:pt x="1712" y="0"/>
                </a:lnTo>
                <a:lnTo>
                  <a:pt x="1728" y="0"/>
                </a:lnTo>
                <a:lnTo>
                  <a:pt x="1736" y="0"/>
                </a:lnTo>
                <a:lnTo>
                  <a:pt x="1744" y="0"/>
                </a:lnTo>
                <a:lnTo>
                  <a:pt x="1760" y="0"/>
                </a:lnTo>
                <a:lnTo>
                  <a:pt x="1768" y="0"/>
                </a:lnTo>
                <a:lnTo>
                  <a:pt x="1776" y="0"/>
                </a:lnTo>
                <a:lnTo>
                  <a:pt x="1792" y="0"/>
                </a:lnTo>
                <a:lnTo>
                  <a:pt x="1800" y="0"/>
                </a:lnTo>
                <a:lnTo>
                  <a:pt x="1808" y="0"/>
                </a:lnTo>
                <a:lnTo>
                  <a:pt x="1824" y="8"/>
                </a:lnTo>
                <a:lnTo>
                  <a:pt x="1832" y="8"/>
                </a:lnTo>
                <a:lnTo>
                  <a:pt x="1840" y="8"/>
                </a:lnTo>
                <a:lnTo>
                  <a:pt x="1856" y="8"/>
                </a:lnTo>
                <a:lnTo>
                  <a:pt x="1864" y="8"/>
                </a:lnTo>
                <a:lnTo>
                  <a:pt x="1872" y="8"/>
                </a:lnTo>
                <a:lnTo>
                  <a:pt x="1888" y="16"/>
                </a:lnTo>
                <a:lnTo>
                  <a:pt x="1896" y="16"/>
                </a:lnTo>
                <a:lnTo>
                  <a:pt x="1904" y="16"/>
                </a:lnTo>
                <a:lnTo>
                  <a:pt x="1920" y="24"/>
                </a:lnTo>
                <a:lnTo>
                  <a:pt x="1928" y="24"/>
                </a:lnTo>
                <a:lnTo>
                  <a:pt x="1936" y="24"/>
                </a:lnTo>
                <a:lnTo>
                  <a:pt x="1952" y="32"/>
                </a:lnTo>
                <a:lnTo>
                  <a:pt x="1960" y="32"/>
                </a:lnTo>
                <a:lnTo>
                  <a:pt x="1968" y="40"/>
                </a:lnTo>
                <a:lnTo>
                  <a:pt x="1984" y="40"/>
                </a:lnTo>
                <a:lnTo>
                  <a:pt x="1992" y="48"/>
                </a:lnTo>
                <a:lnTo>
                  <a:pt x="2000" y="48"/>
                </a:lnTo>
                <a:lnTo>
                  <a:pt x="2016" y="56"/>
                </a:lnTo>
                <a:lnTo>
                  <a:pt x="2024" y="56"/>
                </a:lnTo>
                <a:lnTo>
                  <a:pt x="2032" y="64"/>
                </a:lnTo>
                <a:lnTo>
                  <a:pt x="2048" y="64"/>
                </a:lnTo>
                <a:lnTo>
                  <a:pt x="2056" y="72"/>
                </a:lnTo>
                <a:lnTo>
                  <a:pt x="2064" y="80"/>
                </a:lnTo>
                <a:lnTo>
                  <a:pt x="2080" y="80"/>
                </a:lnTo>
                <a:lnTo>
                  <a:pt x="2088" y="88"/>
                </a:lnTo>
                <a:lnTo>
                  <a:pt x="2096" y="96"/>
                </a:lnTo>
                <a:lnTo>
                  <a:pt x="2112" y="96"/>
                </a:lnTo>
                <a:lnTo>
                  <a:pt x="2120" y="104"/>
                </a:lnTo>
                <a:lnTo>
                  <a:pt x="2128" y="112"/>
                </a:lnTo>
                <a:lnTo>
                  <a:pt x="2144" y="120"/>
                </a:lnTo>
                <a:lnTo>
                  <a:pt x="2152" y="128"/>
                </a:lnTo>
                <a:lnTo>
                  <a:pt x="2160" y="128"/>
                </a:lnTo>
                <a:lnTo>
                  <a:pt x="2176" y="136"/>
                </a:lnTo>
                <a:lnTo>
                  <a:pt x="2184" y="144"/>
                </a:lnTo>
                <a:lnTo>
                  <a:pt x="2192" y="152"/>
                </a:lnTo>
                <a:lnTo>
                  <a:pt x="2208" y="160"/>
                </a:lnTo>
                <a:lnTo>
                  <a:pt x="2216" y="168"/>
                </a:lnTo>
                <a:lnTo>
                  <a:pt x="2224" y="176"/>
                </a:lnTo>
                <a:lnTo>
                  <a:pt x="2240" y="184"/>
                </a:lnTo>
                <a:lnTo>
                  <a:pt x="2248" y="192"/>
                </a:lnTo>
                <a:lnTo>
                  <a:pt x="2256" y="200"/>
                </a:lnTo>
                <a:lnTo>
                  <a:pt x="2272" y="208"/>
                </a:lnTo>
                <a:lnTo>
                  <a:pt x="2280" y="216"/>
                </a:lnTo>
                <a:lnTo>
                  <a:pt x="2288" y="224"/>
                </a:lnTo>
                <a:lnTo>
                  <a:pt x="2304" y="232"/>
                </a:lnTo>
                <a:lnTo>
                  <a:pt x="2312" y="240"/>
                </a:lnTo>
                <a:lnTo>
                  <a:pt x="2320" y="248"/>
                </a:lnTo>
                <a:lnTo>
                  <a:pt x="2336" y="256"/>
                </a:lnTo>
                <a:lnTo>
                  <a:pt x="2344" y="264"/>
                </a:lnTo>
                <a:lnTo>
                  <a:pt x="2352" y="272"/>
                </a:lnTo>
                <a:lnTo>
                  <a:pt x="2368" y="280"/>
                </a:lnTo>
                <a:lnTo>
                  <a:pt x="2376" y="288"/>
                </a:lnTo>
                <a:lnTo>
                  <a:pt x="2384" y="304"/>
                </a:lnTo>
                <a:lnTo>
                  <a:pt x="2400" y="312"/>
                </a:lnTo>
                <a:lnTo>
                  <a:pt x="2408" y="320"/>
                </a:lnTo>
                <a:lnTo>
                  <a:pt x="2416" y="328"/>
                </a:lnTo>
                <a:lnTo>
                  <a:pt x="2432" y="336"/>
                </a:lnTo>
                <a:lnTo>
                  <a:pt x="2440" y="344"/>
                </a:lnTo>
                <a:lnTo>
                  <a:pt x="2448" y="352"/>
                </a:lnTo>
                <a:lnTo>
                  <a:pt x="2464" y="368"/>
                </a:lnTo>
                <a:lnTo>
                  <a:pt x="2472" y="376"/>
                </a:lnTo>
                <a:lnTo>
                  <a:pt x="2480" y="384"/>
                </a:lnTo>
                <a:lnTo>
                  <a:pt x="2496" y="392"/>
                </a:lnTo>
                <a:lnTo>
                  <a:pt x="2504" y="400"/>
                </a:lnTo>
                <a:lnTo>
                  <a:pt x="2512" y="416"/>
                </a:lnTo>
                <a:lnTo>
                  <a:pt x="2528" y="424"/>
                </a:lnTo>
                <a:lnTo>
                  <a:pt x="2536" y="432"/>
                </a:lnTo>
                <a:lnTo>
                  <a:pt x="2544" y="440"/>
                </a:lnTo>
                <a:lnTo>
                  <a:pt x="2560" y="448"/>
                </a:lnTo>
                <a:lnTo>
                  <a:pt x="2568" y="464"/>
                </a:lnTo>
                <a:lnTo>
                  <a:pt x="2576" y="472"/>
                </a:lnTo>
                <a:lnTo>
                  <a:pt x="2592" y="480"/>
                </a:lnTo>
                <a:lnTo>
                  <a:pt x="2600" y="488"/>
                </a:lnTo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13" name="Freeform 73"/>
          <p:cNvSpPr>
            <a:spLocks noChangeAspect="1"/>
          </p:cNvSpPr>
          <p:nvPr/>
        </p:nvSpPr>
        <p:spPr bwMode="auto">
          <a:xfrm>
            <a:off x="6604001" y="4489450"/>
            <a:ext cx="3559175" cy="228600"/>
          </a:xfrm>
          <a:custGeom>
            <a:avLst/>
            <a:gdLst>
              <a:gd name="T0" fmla="*/ 32 w 2601"/>
              <a:gd name="T1" fmla="*/ 0 h 121"/>
              <a:gd name="T2" fmla="*/ 72 w 2601"/>
              <a:gd name="T3" fmla="*/ 0 h 121"/>
              <a:gd name="T4" fmla="*/ 120 w 2601"/>
              <a:gd name="T5" fmla="*/ 8 h 121"/>
              <a:gd name="T6" fmla="*/ 160 w 2601"/>
              <a:gd name="T7" fmla="*/ 8 h 121"/>
              <a:gd name="T8" fmla="*/ 200 w 2601"/>
              <a:gd name="T9" fmla="*/ 8 h 121"/>
              <a:gd name="T10" fmla="*/ 248 w 2601"/>
              <a:gd name="T11" fmla="*/ 16 h 121"/>
              <a:gd name="T12" fmla="*/ 288 w 2601"/>
              <a:gd name="T13" fmla="*/ 16 h 121"/>
              <a:gd name="T14" fmla="*/ 328 w 2601"/>
              <a:gd name="T15" fmla="*/ 16 h 121"/>
              <a:gd name="T16" fmla="*/ 376 w 2601"/>
              <a:gd name="T17" fmla="*/ 24 h 121"/>
              <a:gd name="T18" fmla="*/ 416 w 2601"/>
              <a:gd name="T19" fmla="*/ 24 h 121"/>
              <a:gd name="T20" fmla="*/ 456 w 2601"/>
              <a:gd name="T21" fmla="*/ 32 h 121"/>
              <a:gd name="T22" fmla="*/ 504 w 2601"/>
              <a:gd name="T23" fmla="*/ 32 h 121"/>
              <a:gd name="T24" fmla="*/ 544 w 2601"/>
              <a:gd name="T25" fmla="*/ 32 h 121"/>
              <a:gd name="T26" fmla="*/ 584 w 2601"/>
              <a:gd name="T27" fmla="*/ 40 h 121"/>
              <a:gd name="T28" fmla="*/ 632 w 2601"/>
              <a:gd name="T29" fmla="*/ 40 h 121"/>
              <a:gd name="T30" fmla="*/ 672 w 2601"/>
              <a:gd name="T31" fmla="*/ 40 h 121"/>
              <a:gd name="T32" fmla="*/ 712 w 2601"/>
              <a:gd name="T33" fmla="*/ 48 h 121"/>
              <a:gd name="T34" fmla="*/ 760 w 2601"/>
              <a:gd name="T35" fmla="*/ 48 h 121"/>
              <a:gd name="T36" fmla="*/ 800 w 2601"/>
              <a:gd name="T37" fmla="*/ 48 h 121"/>
              <a:gd name="T38" fmla="*/ 840 w 2601"/>
              <a:gd name="T39" fmla="*/ 56 h 121"/>
              <a:gd name="T40" fmla="*/ 888 w 2601"/>
              <a:gd name="T41" fmla="*/ 56 h 121"/>
              <a:gd name="T42" fmla="*/ 928 w 2601"/>
              <a:gd name="T43" fmla="*/ 64 h 121"/>
              <a:gd name="T44" fmla="*/ 968 w 2601"/>
              <a:gd name="T45" fmla="*/ 64 h 121"/>
              <a:gd name="T46" fmla="*/ 1016 w 2601"/>
              <a:gd name="T47" fmla="*/ 64 h 121"/>
              <a:gd name="T48" fmla="*/ 1056 w 2601"/>
              <a:gd name="T49" fmla="*/ 72 h 121"/>
              <a:gd name="T50" fmla="*/ 1096 w 2601"/>
              <a:gd name="T51" fmla="*/ 72 h 121"/>
              <a:gd name="T52" fmla="*/ 1144 w 2601"/>
              <a:gd name="T53" fmla="*/ 72 h 121"/>
              <a:gd name="T54" fmla="*/ 1184 w 2601"/>
              <a:gd name="T55" fmla="*/ 80 h 121"/>
              <a:gd name="T56" fmla="*/ 1224 w 2601"/>
              <a:gd name="T57" fmla="*/ 80 h 121"/>
              <a:gd name="T58" fmla="*/ 1272 w 2601"/>
              <a:gd name="T59" fmla="*/ 80 h 121"/>
              <a:gd name="T60" fmla="*/ 1312 w 2601"/>
              <a:gd name="T61" fmla="*/ 88 h 121"/>
              <a:gd name="T62" fmla="*/ 1352 w 2601"/>
              <a:gd name="T63" fmla="*/ 88 h 121"/>
              <a:gd name="T64" fmla="*/ 1392 w 2601"/>
              <a:gd name="T65" fmla="*/ 88 h 121"/>
              <a:gd name="T66" fmla="*/ 1440 w 2601"/>
              <a:gd name="T67" fmla="*/ 96 h 121"/>
              <a:gd name="T68" fmla="*/ 1480 w 2601"/>
              <a:gd name="T69" fmla="*/ 96 h 121"/>
              <a:gd name="T70" fmla="*/ 1520 w 2601"/>
              <a:gd name="T71" fmla="*/ 96 h 121"/>
              <a:gd name="T72" fmla="*/ 1568 w 2601"/>
              <a:gd name="T73" fmla="*/ 104 h 121"/>
              <a:gd name="T74" fmla="*/ 1608 w 2601"/>
              <a:gd name="T75" fmla="*/ 104 h 121"/>
              <a:gd name="T76" fmla="*/ 1648 w 2601"/>
              <a:gd name="T77" fmla="*/ 104 h 121"/>
              <a:gd name="T78" fmla="*/ 1696 w 2601"/>
              <a:gd name="T79" fmla="*/ 104 h 121"/>
              <a:gd name="T80" fmla="*/ 1736 w 2601"/>
              <a:gd name="T81" fmla="*/ 112 h 121"/>
              <a:gd name="T82" fmla="*/ 1776 w 2601"/>
              <a:gd name="T83" fmla="*/ 112 h 121"/>
              <a:gd name="T84" fmla="*/ 1824 w 2601"/>
              <a:gd name="T85" fmla="*/ 112 h 121"/>
              <a:gd name="T86" fmla="*/ 1864 w 2601"/>
              <a:gd name="T87" fmla="*/ 112 h 121"/>
              <a:gd name="T88" fmla="*/ 1904 w 2601"/>
              <a:gd name="T89" fmla="*/ 112 h 121"/>
              <a:gd name="T90" fmla="*/ 1952 w 2601"/>
              <a:gd name="T91" fmla="*/ 120 h 121"/>
              <a:gd name="T92" fmla="*/ 1992 w 2601"/>
              <a:gd name="T93" fmla="*/ 120 h 121"/>
              <a:gd name="T94" fmla="*/ 2032 w 2601"/>
              <a:gd name="T95" fmla="*/ 120 h 121"/>
              <a:gd name="T96" fmla="*/ 2080 w 2601"/>
              <a:gd name="T97" fmla="*/ 120 h 121"/>
              <a:gd name="T98" fmla="*/ 2120 w 2601"/>
              <a:gd name="T99" fmla="*/ 120 h 121"/>
              <a:gd name="T100" fmla="*/ 2160 w 2601"/>
              <a:gd name="T101" fmla="*/ 120 h 121"/>
              <a:gd name="T102" fmla="*/ 2208 w 2601"/>
              <a:gd name="T103" fmla="*/ 120 h 121"/>
              <a:gd name="T104" fmla="*/ 2248 w 2601"/>
              <a:gd name="T105" fmla="*/ 120 h 121"/>
              <a:gd name="T106" fmla="*/ 2288 w 2601"/>
              <a:gd name="T107" fmla="*/ 120 h 121"/>
              <a:gd name="T108" fmla="*/ 2336 w 2601"/>
              <a:gd name="T109" fmla="*/ 112 h 121"/>
              <a:gd name="T110" fmla="*/ 2376 w 2601"/>
              <a:gd name="T111" fmla="*/ 112 h 121"/>
              <a:gd name="T112" fmla="*/ 2416 w 2601"/>
              <a:gd name="T113" fmla="*/ 112 h 121"/>
              <a:gd name="T114" fmla="*/ 2464 w 2601"/>
              <a:gd name="T115" fmla="*/ 112 h 121"/>
              <a:gd name="T116" fmla="*/ 2504 w 2601"/>
              <a:gd name="T117" fmla="*/ 112 h 121"/>
              <a:gd name="T118" fmla="*/ 2544 w 2601"/>
              <a:gd name="T119" fmla="*/ 104 h 121"/>
              <a:gd name="T120" fmla="*/ 2592 w 2601"/>
              <a:gd name="T121" fmla="*/ 104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1" h="121">
                <a:moveTo>
                  <a:pt x="0" y="0"/>
                </a:moveTo>
                <a:lnTo>
                  <a:pt x="8" y="0"/>
                </a:lnTo>
                <a:lnTo>
                  <a:pt x="24" y="0"/>
                </a:lnTo>
                <a:lnTo>
                  <a:pt x="32" y="0"/>
                </a:lnTo>
                <a:lnTo>
                  <a:pt x="40" y="0"/>
                </a:lnTo>
                <a:lnTo>
                  <a:pt x="56" y="0"/>
                </a:lnTo>
                <a:lnTo>
                  <a:pt x="64" y="0"/>
                </a:lnTo>
                <a:lnTo>
                  <a:pt x="72" y="0"/>
                </a:lnTo>
                <a:lnTo>
                  <a:pt x="88" y="0"/>
                </a:lnTo>
                <a:lnTo>
                  <a:pt x="96" y="0"/>
                </a:lnTo>
                <a:lnTo>
                  <a:pt x="104" y="8"/>
                </a:lnTo>
                <a:lnTo>
                  <a:pt x="120" y="8"/>
                </a:lnTo>
                <a:lnTo>
                  <a:pt x="128" y="8"/>
                </a:lnTo>
                <a:lnTo>
                  <a:pt x="136" y="8"/>
                </a:lnTo>
                <a:lnTo>
                  <a:pt x="152" y="8"/>
                </a:lnTo>
                <a:lnTo>
                  <a:pt x="160" y="8"/>
                </a:lnTo>
                <a:lnTo>
                  <a:pt x="168" y="8"/>
                </a:lnTo>
                <a:lnTo>
                  <a:pt x="184" y="8"/>
                </a:lnTo>
                <a:lnTo>
                  <a:pt x="192" y="8"/>
                </a:lnTo>
                <a:lnTo>
                  <a:pt x="200" y="8"/>
                </a:lnTo>
                <a:lnTo>
                  <a:pt x="216" y="8"/>
                </a:lnTo>
                <a:lnTo>
                  <a:pt x="224" y="16"/>
                </a:lnTo>
                <a:lnTo>
                  <a:pt x="232" y="16"/>
                </a:lnTo>
                <a:lnTo>
                  <a:pt x="248" y="16"/>
                </a:lnTo>
                <a:lnTo>
                  <a:pt x="256" y="16"/>
                </a:lnTo>
                <a:lnTo>
                  <a:pt x="264" y="16"/>
                </a:lnTo>
                <a:lnTo>
                  <a:pt x="280" y="16"/>
                </a:lnTo>
                <a:lnTo>
                  <a:pt x="288" y="16"/>
                </a:lnTo>
                <a:lnTo>
                  <a:pt x="296" y="16"/>
                </a:lnTo>
                <a:lnTo>
                  <a:pt x="312" y="16"/>
                </a:lnTo>
                <a:lnTo>
                  <a:pt x="320" y="16"/>
                </a:lnTo>
                <a:lnTo>
                  <a:pt x="328" y="16"/>
                </a:lnTo>
                <a:lnTo>
                  <a:pt x="344" y="24"/>
                </a:lnTo>
                <a:lnTo>
                  <a:pt x="352" y="24"/>
                </a:lnTo>
                <a:lnTo>
                  <a:pt x="360" y="24"/>
                </a:lnTo>
                <a:lnTo>
                  <a:pt x="376" y="24"/>
                </a:lnTo>
                <a:lnTo>
                  <a:pt x="384" y="24"/>
                </a:lnTo>
                <a:lnTo>
                  <a:pt x="392" y="24"/>
                </a:lnTo>
                <a:lnTo>
                  <a:pt x="408" y="24"/>
                </a:lnTo>
                <a:lnTo>
                  <a:pt x="416" y="24"/>
                </a:lnTo>
                <a:lnTo>
                  <a:pt x="424" y="24"/>
                </a:lnTo>
                <a:lnTo>
                  <a:pt x="440" y="24"/>
                </a:lnTo>
                <a:lnTo>
                  <a:pt x="448" y="32"/>
                </a:lnTo>
                <a:lnTo>
                  <a:pt x="456" y="32"/>
                </a:lnTo>
                <a:lnTo>
                  <a:pt x="472" y="32"/>
                </a:lnTo>
                <a:lnTo>
                  <a:pt x="480" y="32"/>
                </a:lnTo>
                <a:lnTo>
                  <a:pt x="488" y="32"/>
                </a:lnTo>
                <a:lnTo>
                  <a:pt x="504" y="32"/>
                </a:lnTo>
                <a:lnTo>
                  <a:pt x="512" y="32"/>
                </a:lnTo>
                <a:lnTo>
                  <a:pt x="520" y="32"/>
                </a:lnTo>
                <a:lnTo>
                  <a:pt x="536" y="32"/>
                </a:lnTo>
                <a:lnTo>
                  <a:pt x="544" y="32"/>
                </a:lnTo>
                <a:lnTo>
                  <a:pt x="552" y="32"/>
                </a:lnTo>
                <a:lnTo>
                  <a:pt x="568" y="40"/>
                </a:lnTo>
                <a:lnTo>
                  <a:pt x="576" y="40"/>
                </a:lnTo>
                <a:lnTo>
                  <a:pt x="584" y="40"/>
                </a:lnTo>
                <a:lnTo>
                  <a:pt x="600" y="40"/>
                </a:lnTo>
                <a:lnTo>
                  <a:pt x="608" y="40"/>
                </a:lnTo>
                <a:lnTo>
                  <a:pt x="616" y="40"/>
                </a:lnTo>
                <a:lnTo>
                  <a:pt x="632" y="40"/>
                </a:lnTo>
                <a:lnTo>
                  <a:pt x="640" y="40"/>
                </a:lnTo>
                <a:lnTo>
                  <a:pt x="648" y="40"/>
                </a:lnTo>
                <a:lnTo>
                  <a:pt x="664" y="40"/>
                </a:lnTo>
                <a:lnTo>
                  <a:pt x="672" y="40"/>
                </a:lnTo>
                <a:lnTo>
                  <a:pt x="680" y="48"/>
                </a:lnTo>
                <a:lnTo>
                  <a:pt x="696" y="48"/>
                </a:lnTo>
                <a:lnTo>
                  <a:pt x="704" y="48"/>
                </a:lnTo>
                <a:lnTo>
                  <a:pt x="712" y="48"/>
                </a:lnTo>
                <a:lnTo>
                  <a:pt x="728" y="48"/>
                </a:lnTo>
                <a:lnTo>
                  <a:pt x="736" y="48"/>
                </a:lnTo>
                <a:lnTo>
                  <a:pt x="744" y="48"/>
                </a:lnTo>
                <a:lnTo>
                  <a:pt x="760" y="48"/>
                </a:lnTo>
                <a:lnTo>
                  <a:pt x="768" y="48"/>
                </a:lnTo>
                <a:lnTo>
                  <a:pt x="776" y="48"/>
                </a:lnTo>
                <a:lnTo>
                  <a:pt x="792" y="48"/>
                </a:lnTo>
                <a:lnTo>
                  <a:pt x="800" y="48"/>
                </a:lnTo>
                <a:lnTo>
                  <a:pt x="808" y="56"/>
                </a:lnTo>
                <a:lnTo>
                  <a:pt x="824" y="56"/>
                </a:lnTo>
                <a:lnTo>
                  <a:pt x="832" y="56"/>
                </a:lnTo>
                <a:lnTo>
                  <a:pt x="840" y="56"/>
                </a:lnTo>
                <a:lnTo>
                  <a:pt x="856" y="56"/>
                </a:lnTo>
                <a:lnTo>
                  <a:pt x="864" y="56"/>
                </a:lnTo>
                <a:lnTo>
                  <a:pt x="872" y="56"/>
                </a:lnTo>
                <a:lnTo>
                  <a:pt x="888" y="56"/>
                </a:lnTo>
                <a:lnTo>
                  <a:pt x="896" y="56"/>
                </a:lnTo>
                <a:lnTo>
                  <a:pt x="904" y="56"/>
                </a:lnTo>
                <a:lnTo>
                  <a:pt x="920" y="56"/>
                </a:lnTo>
                <a:lnTo>
                  <a:pt x="928" y="64"/>
                </a:lnTo>
                <a:lnTo>
                  <a:pt x="936" y="64"/>
                </a:lnTo>
                <a:lnTo>
                  <a:pt x="952" y="64"/>
                </a:lnTo>
                <a:lnTo>
                  <a:pt x="960" y="64"/>
                </a:lnTo>
                <a:lnTo>
                  <a:pt x="968" y="64"/>
                </a:lnTo>
                <a:lnTo>
                  <a:pt x="984" y="64"/>
                </a:lnTo>
                <a:lnTo>
                  <a:pt x="992" y="64"/>
                </a:lnTo>
                <a:lnTo>
                  <a:pt x="1000" y="64"/>
                </a:lnTo>
                <a:lnTo>
                  <a:pt x="1016" y="64"/>
                </a:lnTo>
                <a:lnTo>
                  <a:pt x="1024" y="64"/>
                </a:lnTo>
                <a:lnTo>
                  <a:pt x="1032" y="64"/>
                </a:lnTo>
                <a:lnTo>
                  <a:pt x="1048" y="64"/>
                </a:lnTo>
                <a:lnTo>
                  <a:pt x="1056" y="72"/>
                </a:lnTo>
                <a:lnTo>
                  <a:pt x="1064" y="72"/>
                </a:lnTo>
                <a:lnTo>
                  <a:pt x="1080" y="72"/>
                </a:lnTo>
                <a:lnTo>
                  <a:pt x="1088" y="72"/>
                </a:lnTo>
                <a:lnTo>
                  <a:pt x="1096" y="72"/>
                </a:lnTo>
                <a:lnTo>
                  <a:pt x="1112" y="72"/>
                </a:lnTo>
                <a:lnTo>
                  <a:pt x="1120" y="72"/>
                </a:lnTo>
                <a:lnTo>
                  <a:pt x="1128" y="72"/>
                </a:lnTo>
                <a:lnTo>
                  <a:pt x="1144" y="72"/>
                </a:lnTo>
                <a:lnTo>
                  <a:pt x="1152" y="72"/>
                </a:lnTo>
                <a:lnTo>
                  <a:pt x="1160" y="72"/>
                </a:lnTo>
                <a:lnTo>
                  <a:pt x="1176" y="72"/>
                </a:lnTo>
                <a:lnTo>
                  <a:pt x="1184" y="80"/>
                </a:lnTo>
                <a:lnTo>
                  <a:pt x="1192" y="80"/>
                </a:lnTo>
                <a:lnTo>
                  <a:pt x="1208" y="80"/>
                </a:lnTo>
                <a:lnTo>
                  <a:pt x="1216" y="80"/>
                </a:lnTo>
                <a:lnTo>
                  <a:pt x="1224" y="80"/>
                </a:lnTo>
                <a:lnTo>
                  <a:pt x="1240" y="80"/>
                </a:lnTo>
                <a:lnTo>
                  <a:pt x="1248" y="80"/>
                </a:lnTo>
                <a:lnTo>
                  <a:pt x="1256" y="80"/>
                </a:lnTo>
                <a:lnTo>
                  <a:pt x="1272" y="80"/>
                </a:lnTo>
                <a:lnTo>
                  <a:pt x="1280" y="80"/>
                </a:lnTo>
                <a:lnTo>
                  <a:pt x="1288" y="80"/>
                </a:lnTo>
                <a:lnTo>
                  <a:pt x="1304" y="88"/>
                </a:lnTo>
                <a:lnTo>
                  <a:pt x="1312" y="88"/>
                </a:lnTo>
                <a:lnTo>
                  <a:pt x="1320" y="88"/>
                </a:lnTo>
                <a:lnTo>
                  <a:pt x="1336" y="88"/>
                </a:lnTo>
                <a:lnTo>
                  <a:pt x="1344" y="88"/>
                </a:lnTo>
                <a:lnTo>
                  <a:pt x="1352" y="88"/>
                </a:lnTo>
                <a:lnTo>
                  <a:pt x="1360" y="88"/>
                </a:lnTo>
                <a:lnTo>
                  <a:pt x="1376" y="88"/>
                </a:lnTo>
                <a:lnTo>
                  <a:pt x="1384" y="88"/>
                </a:lnTo>
                <a:lnTo>
                  <a:pt x="1392" y="88"/>
                </a:lnTo>
                <a:lnTo>
                  <a:pt x="1408" y="88"/>
                </a:lnTo>
                <a:lnTo>
                  <a:pt x="1416" y="88"/>
                </a:lnTo>
                <a:lnTo>
                  <a:pt x="1424" y="96"/>
                </a:lnTo>
                <a:lnTo>
                  <a:pt x="1440" y="96"/>
                </a:lnTo>
                <a:lnTo>
                  <a:pt x="1448" y="96"/>
                </a:lnTo>
                <a:lnTo>
                  <a:pt x="1456" y="96"/>
                </a:lnTo>
                <a:lnTo>
                  <a:pt x="1472" y="96"/>
                </a:lnTo>
                <a:lnTo>
                  <a:pt x="1480" y="96"/>
                </a:lnTo>
                <a:lnTo>
                  <a:pt x="1488" y="96"/>
                </a:lnTo>
                <a:lnTo>
                  <a:pt x="1504" y="96"/>
                </a:lnTo>
                <a:lnTo>
                  <a:pt x="1512" y="96"/>
                </a:lnTo>
                <a:lnTo>
                  <a:pt x="1520" y="96"/>
                </a:lnTo>
                <a:lnTo>
                  <a:pt x="1536" y="96"/>
                </a:lnTo>
                <a:lnTo>
                  <a:pt x="1544" y="96"/>
                </a:lnTo>
                <a:lnTo>
                  <a:pt x="1552" y="96"/>
                </a:lnTo>
                <a:lnTo>
                  <a:pt x="1568" y="104"/>
                </a:lnTo>
                <a:lnTo>
                  <a:pt x="1576" y="104"/>
                </a:lnTo>
                <a:lnTo>
                  <a:pt x="1584" y="104"/>
                </a:lnTo>
                <a:lnTo>
                  <a:pt x="1600" y="104"/>
                </a:lnTo>
                <a:lnTo>
                  <a:pt x="1608" y="104"/>
                </a:lnTo>
                <a:lnTo>
                  <a:pt x="1616" y="104"/>
                </a:lnTo>
                <a:lnTo>
                  <a:pt x="1632" y="104"/>
                </a:lnTo>
                <a:lnTo>
                  <a:pt x="1640" y="104"/>
                </a:lnTo>
                <a:lnTo>
                  <a:pt x="1648" y="104"/>
                </a:lnTo>
                <a:lnTo>
                  <a:pt x="1664" y="104"/>
                </a:lnTo>
                <a:lnTo>
                  <a:pt x="1672" y="104"/>
                </a:lnTo>
                <a:lnTo>
                  <a:pt x="1680" y="104"/>
                </a:lnTo>
                <a:lnTo>
                  <a:pt x="1696" y="104"/>
                </a:lnTo>
                <a:lnTo>
                  <a:pt x="1704" y="104"/>
                </a:lnTo>
                <a:lnTo>
                  <a:pt x="1712" y="112"/>
                </a:lnTo>
                <a:lnTo>
                  <a:pt x="1728" y="112"/>
                </a:lnTo>
                <a:lnTo>
                  <a:pt x="1736" y="112"/>
                </a:lnTo>
                <a:lnTo>
                  <a:pt x="1744" y="112"/>
                </a:lnTo>
                <a:lnTo>
                  <a:pt x="1760" y="112"/>
                </a:lnTo>
                <a:lnTo>
                  <a:pt x="1768" y="112"/>
                </a:lnTo>
                <a:lnTo>
                  <a:pt x="1776" y="112"/>
                </a:lnTo>
                <a:lnTo>
                  <a:pt x="1792" y="112"/>
                </a:lnTo>
                <a:lnTo>
                  <a:pt x="1800" y="112"/>
                </a:lnTo>
                <a:lnTo>
                  <a:pt x="1808" y="112"/>
                </a:lnTo>
                <a:lnTo>
                  <a:pt x="1824" y="112"/>
                </a:lnTo>
                <a:lnTo>
                  <a:pt x="1832" y="112"/>
                </a:lnTo>
                <a:lnTo>
                  <a:pt x="1840" y="112"/>
                </a:lnTo>
                <a:lnTo>
                  <a:pt x="1856" y="112"/>
                </a:lnTo>
                <a:lnTo>
                  <a:pt x="1864" y="112"/>
                </a:lnTo>
                <a:lnTo>
                  <a:pt x="1872" y="112"/>
                </a:lnTo>
                <a:lnTo>
                  <a:pt x="1888" y="112"/>
                </a:lnTo>
                <a:lnTo>
                  <a:pt x="1896" y="112"/>
                </a:lnTo>
                <a:lnTo>
                  <a:pt x="1904" y="112"/>
                </a:lnTo>
                <a:lnTo>
                  <a:pt x="1920" y="112"/>
                </a:lnTo>
                <a:lnTo>
                  <a:pt x="1928" y="112"/>
                </a:lnTo>
                <a:lnTo>
                  <a:pt x="1936" y="120"/>
                </a:lnTo>
                <a:lnTo>
                  <a:pt x="1952" y="120"/>
                </a:lnTo>
                <a:lnTo>
                  <a:pt x="1960" y="120"/>
                </a:lnTo>
                <a:lnTo>
                  <a:pt x="1968" y="120"/>
                </a:lnTo>
                <a:lnTo>
                  <a:pt x="1984" y="120"/>
                </a:lnTo>
                <a:lnTo>
                  <a:pt x="1992" y="120"/>
                </a:lnTo>
                <a:lnTo>
                  <a:pt x="2000" y="120"/>
                </a:lnTo>
                <a:lnTo>
                  <a:pt x="2016" y="120"/>
                </a:lnTo>
                <a:lnTo>
                  <a:pt x="2024" y="120"/>
                </a:lnTo>
                <a:lnTo>
                  <a:pt x="2032" y="120"/>
                </a:lnTo>
                <a:lnTo>
                  <a:pt x="2048" y="120"/>
                </a:lnTo>
                <a:lnTo>
                  <a:pt x="2056" y="120"/>
                </a:lnTo>
                <a:lnTo>
                  <a:pt x="2064" y="120"/>
                </a:lnTo>
                <a:lnTo>
                  <a:pt x="2080" y="120"/>
                </a:lnTo>
                <a:lnTo>
                  <a:pt x="2088" y="120"/>
                </a:lnTo>
                <a:lnTo>
                  <a:pt x="2096" y="120"/>
                </a:lnTo>
                <a:lnTo>
                  <a:pt x="2112" y="120"/>
                </a:lnTo>
                <a:lnTo>
                  <a:pt x="2120" y="120"/>
                </a:lnTo>
                <a:lnTo>
                  <a:pt x="2128" y="120"/>
                </a:lnTo>
                <a:lnTo>
                  <a:pt x="2144" y="120"/>
                </a:lnTo>
                <a:lnTo>
                  <a:pt x="2152" y="120"/>
                </a:lnTo>
                <a:lnTo>
                  <a:pt x="2160" y="120"/>
                </a:lnTo>
                <a:lnTo>
                  <a:pt x="2176" y="120"/>
                </a:lnTo>
                <a:lnTo>
                  <a:pt x="2184" y="120"/>
                </a:lnTo>
                <a:lnTo>
                  <a:pt x="2192" y="120"/>
                </a:lnTo>
                <a:lnTo>
                  <a:pt x="2208" y="120"/>
                </a:lnTo>
                <a:lnTo>
                  <a:pt x="2216" y="120"/>
                </a:lnTo>
                <a:lnTo>
                  <a:pt x="2224" y="120"/>
                </a:lnTo>
                <a:lnTo>
                  <a:pt x="2240" y="120"/>
                </a:lnTo>
                <a:lnTo>
                  <a:pt x="2248" y="120"/>
                </a:lnTo>
                <a:lnTo>
                  <a:pt x="2256" y="120"/>
                </a:lnTo>
                <a:lnTo>
                  <a:pt x="2272" y="120"/>
                </a:lnTo>
                <a:lnTo>
                  <a:pt x="2280" y="120"/>
                </a:lnTo>
                <a:lnTo>
                  <a:pt x="2288" y="120"/>
                </a:lnTo>
                <a:lnTo>
                  <a:pt x="2304" y="120"/>
                </a:lnTo>
                <a:lnTo>
                  <a:pt x="2312" y="112"/>
                </a:lnTo>
                <a:lnTo>
                  <a:pt x="2320" y="112"/>
                </a:lnTo>
                <a:lnTo>
                  <a:pt x="2336" y="112"/>
                </a:lnTo>
                <a:lnTo>
                  <a:pt x="2344" y="112"/>
                </a:lnTo>
                <a:lnTo>
                  <a:pt x="2352" y="112"/>
                </a:lnTo>
                <a:lnTo>
                  <a:pt x="2368" y="112"/>
                </a:lnTo>
                <a:lnTo>
                  <a:pt x="2376" y="112"/>
                </a:lnTo>
                <a:lnTo>
                  <a:pt x="2384" y="112"/>
                </a:lnTo>
                <a:lnTo>
                  <a:pt x="2400" y="112"/>
                </a:lnTo>
                <a:lnTo>
                  <a:pt x="2408" y="112"/>
                </a:lnTo>
                <a:lnTo>
                  <a:pt x="2416" y="112"/>
                </a:lnTo>
                <a:lnTo>
                  <a:pt x="2432" y="112"/>
                </a:lnTo>
                <a:lnTo>
                  <a:pt x="2440" y="112"/>
                </a:lnTo>
                <a:lnTo>
                  <a:pt x="2448" y="112"/>
                </a:lnTo>
                <a:lnTo>
                  <a:pt x="2464" y="112"/>
                </a:lnTo>
                <a:lnTo>
                  <a:pt x="2472" y="112"/>
                </a:lnTo>
                <a:lnTo>
                  <a:pt x="2480" y="112"/>
                </a:lnTo>
                <a:lnTo>
                  <a:pt x="2496" y="112"/>
                </a:lnTo>
                <a:lnTo>
                  <a:pt x="2504" y="112"/>
                </a:lnTo>
                <a:lnTo>
                  <a:pt x="2512" y="112"/>
                </a:lnTo>
                <a:lnTo>
                  <a:pt x="2528" y="104"/>
                </a:lnTo>
                <a:lnTo>
                  <a:pt x="2536" y="104"/>
                </a:lnTo>
                <a:lnTo>
                  <a:pt x="2544" y="104"/>
                </a:lnTo>
                <a:lnTo>
                  <a:pt x="2560" y="104"/>
                </a:lnTo>
                <a:lnTo>
                  <a:pt x="2568" y="104"/>
                </a:lnTo>
                <a:lnTo>
                  <a:pt x="2576" y="104"/>
                </a:lnTo>
                <a:lnTo>
                  <a:pt x="2592" y="104"/>
                </a:lnTo>
                <a:lnTo>
                  <a:pt x="2600" y="104"/>
                </a:lnTo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14" name="Freeform 74"/>
          <p:cNvSpPr>
            <a:spLocks noChangeAspect="1"/>
          </p:cNvSpPr>
          <p:nvPr/>
        </p:nvSpPr>
        <p:spPr bwMode="auto">
          <a:xfrm>
            <a:off x="6600826" y="3716339"/>
            <a:ext cx="3559175" cy="517525"/>
          </a:xfrm>
          <a:custGeom>
            <a:avLst/>
            <a:gdLst>
              <a:gd name="T0" fmla="*/ 32 w 2601"/>
              <a:gd name="T1" fmla="*/ 272 h 273"/>
              <a:gd name="T2" fmla="*/ 72 w 2601"/>
              <a:gd name="T3" fmla="*/ 272 h 273"/>
              <a:gd name="T4" fmla="*/ 120 w 2601"/>
              <a:gd name="T5" fmla="*/ 272 h 273"/>
              <a:gd name="T6" fmla="*/ 160 w 2601"/>
              <a:gd name="T7" fmla="*/ 272 h 273"/>
              <a:gd name="T8" fmla="*/ 200 w 2601"/>
              <a:gd name="T9" fmla="*/ 272 h 273"/>
              <a:gd name="T10" fmla="*/ 248 w 2601"/>
              <a:gd name="T11" fmla="*/ 264 h 273"/>
              <a:gd name="T12" fmla="*/ 288 w 2601"/>
              <a:gd name="T13" fmla="*/ 264 h 273"/>
              <a:gd name="T14" fmla="*/ 328 w 2601"/>
              <a:gd name="T15" fmla="*/ 256 h 273"/>
              <a:gd name="T16" fmla="*/ 376 w 2601"/>
              <a:gd name="T17" fmla="*/ 256 h 273"/>
              <a:gd name="T18" fmla="*/ 416 w 2601"/>
              <a:gd name="T19" fmla="*/ 248 h 273"/>
              <a:gd name="T20" fmla="*/ 456 w 2601"/>
              <a:gd name="T21" fmla="*/ 248 h 273"/>
              <a:gd name="T22" fmla="*/ 504 w 2601"/>
              <a:gd name="T23" fmla="*/ 240 h 273"/>
              <a:gd name="T24" fmla="*/ 544 w 2601"/>
              <a:gd name="T25" fmla="*/ 232 h 273"/>
              <a:gd name="T26" fmla="*/ 584 w 2601"/>
              <a:gd name="T27" fmla="*/ 224 h 273"/>
              <a:gd name="T28" fmla="*/ 632 w 2601"/>
              <a:gd name="T29" fmla="*/ 216 h 273"/>
              <a:gd name="T30" fmla="*/ 672 w 2601"/>
              <a:gd name="T31" fmla="*/ 208 h 273"/>
              <a:gd name="T32" fmla="*/ 712 w 2601"/>
              <a:gd name="T33" fmla="*/ 200 h 273"/>
              <a:gd name="T34" fmla="*/ 760 w 2601"/>
              <a:gd name="T35" fmla="*/ 192 h 273"/>
              <a:gd name="T36" fmla="*/ 800 w 2601"/>
              <a:gd name="T37" fmla="*/ 184 h 273"/>
              <a:gd name="T38" fmla="*/ 840 w 2601"/>
              <a:gd name="T39" fmla="*/ 176 h 273"/>
              <a:gd name="T40" fmla="*/ 888 w 2601"/>
              <a:gd name="T41" fmla="*/ 168 h 273"/>
              <a:gd name="T42" fmla="*/ 928 w 2601"/>
              <a:gd name="T43" fmla="*/ 160 h 273"/>
              <a:gd name="T44" fmla="*/ 968 w 2601"/>
              <a:gd name="T45" fmla="*/ 144 h 273"/>
              <a:gd name="T46" fmla="*/ 1016 w 2601"/>
              <a:gd name="T47" fmla="*/ 136 h 273"/>
              <a:gd name="T48" fmla="*/ 1056 w 2601"/>
              <a:gd name="T49" fmla="*/ 128 h 273"/>
              <a:gd name="T50" fmla="*/ 1096 w 2601"/>
              <a:gd name="T51" fmla="*/ 120 h 273"/>
              <a:gd name="T52" fmla="*/ 1144 w 2601"/>
              <a:gd name="T53" fmla="*/ 112 h 273"/>
              <a:gd name="T54" fmla="*/ 1184 w 2601"/>
              <a:gd name="T55" fmla="*/ 96 h 273"/>
              <a:gd name="T56" fmla="*/ 1224 w 2601"/>
              <a:gd name="T57" fmla="*/ 88 h 273"/>
              <a:gd name="T58" fmla="*/ 1272 w 2601"/>
              <a:gd name="T59" fmla="*/ 80 h 273"/>
              <a:gd name="T60" fmla="*/ 1312 w 2601"/>
              <a:gd name="T61" fmla="*/ 72 h 273"/>
              <a:gd name="T62" fmla="*/ 1352 w 2601"/>
              <a:gd name="T63" fmla="*/ 64 h 273"/>
              <a:gd name="T64" fmla="*/ 1392 w 2601"/>
              <a:gd name="T65" fmla="*/ 56 h 273"/>
              <a:gd name="T66" fmla="*/ 1440 w 2601"/>
              <a:gd name="T67" fmla="*/ 48 h 273"/>
              <a:gd name="T68" fmla="*/ 1480 w 2601"/>
              <a:gd name="T69" fmla="*/ 40 h 273"/>
              <a:gd name="T70" fmla="*/ 1520 w 2601"/>
              <a:gd name="T71" fmla="*/ 32 h 273"/>
              <a:gd name="T72" fmla="*/ 1568 w 2601"/>
              <a:gd name="T73" fmla="*/ 24 h 273"/>
              <a:gd name="T74" fmla="*/ 1608 w 2601"/>
              <a:gd name="T75" fmla="*/ 16 h 273"/>
              <a:gd name="T76" fmla="*/ 1648 w 2601"/>
              <a:gd name="T77" fmla="*/ 8 h 273"/>
              <a:gd name="T78" fmla="*/ 1696 w 2601"/>
              <a:gd name="T79" fmla="*/ 8 h 273"/>
              <a:gd name="T80" fmla="*/ 1736 w 2601"/>
              <a:gd name="T81" fmla="*/ 8 h 273"/>
              <a:gd name="T82" fmla="*/ 1776 w 2601"/>
              <a:gd name="T83" fmla="*/ 0 h 273"/>
              <a:gd name="T84" fmla="*/ 1824 w 2601"/>
              <a:gd name="T85" fmla="*/ 0 h 273"/>
              <a:gd name="T86" fmla="*/ 1864 w 2601"/>
              <a:gd name="T87" fmla="*/ 0 h 273"/>
              <a:gd name="T88" fmla="*/ 1904 w 2601"/>
              <a:gd name="T89" fmla="*/ 0 h 273"/>
              <a:gd name="T90" fmla="*/ 1952 w 2601"/>
              <a:gd name="T91" fmla="*/ 0 h 273"/>
              <a:gd name="T92" fmla="*/ 1992 w 2601"/>
              <a:gd name="T93" fmla="*/ 8 h 273"/>
              <a:gd name="T94" fmla="*/ 2032 w 2601"/>
              <a:gd name="T95" fmla="*/ 16 h 273"/>
              <a:gd name="T96" fmla="*/ 2080 w 2601"/>
              <a:gd name="T97" fmla="*/ 16 h 273"/>
              <a:gd name="T98" fmla="*/ 2120 w 2601"/>
              <a:gd name="T99" fmla="*/ 24 h 273"/>
              <a:gd name="T100" fmla="*/ 2160 w 2601"/>
              <a:gd name="T101" fmla="*/ 40 h 273"/>
              <a:gd name="T102" fmla="*/ 2208 w 2601"/>
              <a:gd name="T103" fmla="*/ 48 h 273"/>
              <a:gd name="T104" fmla="*/ 2248 w 2601"/>
              <a:gd name="T105" fmla="*/ 64 h 273"/>
              <a:gd name="T106" fmla="*/ 2288 w 2601"/>
              <a:gd name="T107" fmla="*/ 80 h 273"/>
              <a:gd name="T108" fmla="*/ 2336 w 2601"/>
              <a:gd name="T109" fmla="*/ 96 h 273"/>
              <a:gd name="T110" fmla="*/ 2376 w 2601"/>
              <a:gd name="T111" fmla="*/ 112 h 273"/>
              <a:gd name="T112" fmla="*/ 2416 w 2601"/>
              <a:gd name="T113" fmla="*/ 128 h 273"/>
              <a:gd name="T114" fmla="*/ 2464 w 2601"/>
              <a:gd name="T115" fmla="*/ 152 h 273"/>
              <a:gd name="T116" fmla="*/ 2504 w 2601"/>
              <a:gd name="T117" fmla="*/ 176 h 273"/>
              <a:gd name="T118" fmla="*/ 2544 w 2601"/>
              <a:gd name="T119" fmla="*/ 200 h 273"/>
              <a:gd name="T120" fmla="*/ 2592 w 2601"/>
              <a:gd name="T121" fmla="*/ 232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1" h="273">
                <a:moveTo>
                  <a:pt x="0" y="272"/>
                </a:moveTo>
                <a:lnTo>
                  <a:pt x="8" y="272"/>
                </a:lnTo>
                <a:lnTo>
                  <a:pt x="24" y="272"/>
                </a:lnTo>
                <a:lnTo>
                  <a:pt x="32" y="272"/>
                </a:lnTo>
                <a:lnTo>
                  <a:pt x="40" y="272"/>
                </a:lnTo>
                <a:lnTo>
                  <a:pt x="56" y="272"/>
                </a:lnTo>
                <a:lnTo>
                  <a:pt x="64" y="272"/>
                </a:lnTo>
                <a:lnTo>
                  <a:pt x="72" y="272"/>
                </a:lnTo>
                <a:lnTo>
                  <a:pt x="88" y="272"/>
                </a:lnTo>
                <a:lnTo>
                  <a:pt x="96" y="272"/>
                </a:lnTo>
                <a:lnTo>
                  <a:pt x="104" y="272"/>
                </a:lnTo>
                <a:lnTo>
                  <a:pt x="120" y="272"/>
                </a:lnTo>
                <a:lnTo>
                  <a:pt x="128" y="272"/>
                </a:lnTo>
                <a:lnTo>
                  <a:pt x="136" y="272"/>
                </a:lnTo>
                <a:lnTo>
                  <a:pt x="152" y="272"/>
                </a:lnTo>
                <a:lnTo>
                  <a:pt x="160" y="272"/>
                </a:lnTo>
                <a:lnTo>
                  <a:pt x="168" y="272"/>
                </a:lnTo>
                <a:lnTo>
                  <a:pt x="184" y="272"/>
                </a:lnTo>
                <a:lnTo>
                  <a:pt x="192" y="272"/>
                </a:lnTo>
                <a:lnTo>
                  <a:pt x="200" y="272"/>
                </a:lnTo>
                <a:lnTo>
                  <a:pt x="216" y="272"/>
                </a:lnTo>
                <a:lnTo>
                  <a:pt x="224" y="272"/>
                </a:lnTo>
                <a:lnTo>
                  <a:pt x="232" y="264"/>
                </a:lnTo>
                <a:lnTo>
                  <a:pt x="248" y="264"/>
                </a:lnTo>
                <a:lnTo>
                  <a:pt x="256" y="264"/>
                </a:lnTo>
                <a:lnTo>
                  <a:pt x="264" y="264"/>
                </a:lnTo>
                <a:lnTo>
                  <a:pt x="280" y="264"/>
                </a:lnTo>
                <a:lnTo>
                  <a:pt x="288" y="264"/>
                </a:lnTo>
                <a:lnTo>
                  <a:pt x="296" y="264"/>
                </a:lnTo>
                <a:lnTo>
                  <a:pt x="312" y="264"/>
                </a:lnTo>
                <a:lnTo>
                  <a:pt x="320" y="264"/>
                </a:lnTo>
                <a:lnTo>
                  <a:pt x="328" y="256"/>
                </a:lnTo>
                <a:lnTo>
                  <a:pt x="344" y="256"/>
                </a:lnTo>
                <a:lnTo>
                  <a:pt x="352" y="256"/>
                </a:lnTo>
                <a:lnTo>
                  <a:pt x="360" y="256"/>
                </a:lnTo>
                <a:lnTo>
                  <a:pt x="376" y="256"/>
                </a:lnTo>
                <a:lnTo>
                  <a:pt x="384" y="256"/>
                </a:lnTo>
                <a:lnTo>
                  <a:pt x="392" y="256"/>
                </a:lnTo>
                <a:lnTo>
                  <a:pt x="408" y="248"/>
                </a:lnTo>
                <a:lnTo>
                  <a:pt x="416" y="248"/>
                </a:lnTo>
                <a:lnTo>
                  <a:pt x="424" y="248"/>
                </a:lnTo>
                <a:lnTo>
                  <a:pt x="440" y="248"/>
                </a:lnTo>
                <a:lnTo>
                  <a:pt x="448" y="248"/>
                </a:lnTo>
                <a:lnTo>
                  <a:pt x="456" y="248"/>
                </a:lnTo>
                <a:lnTo>
                  <a:pt x="472" y="240"/>
                </a:lnTo>
                <a:lnTo>
                  <a:pt x="480" y="240"/>
                </a:lnTo>
                <a:lnTo>
                  <a:pt x="488" y="240"/>
                </a:lnTo>
                <a:lnTo>
                  <a:pt x="504" y="240"/>
                </a:lnTo>
                <a:lnTo>
                  <a:pt x="512" y="240"/>
                </a:lnTo>
                <a:lnTo>
                  <a:pt x="520" y="232"/>
                </a:lnTo>
                <a:lnTo>
                  <a:pt x="536" y="232"/>
                </a:lnTo>
                <a:lnTo>
                  <a:pt x="544" y="232"/>
                </a:lnTo>
                <a:lnTo>
                  <a:pt x="552" y="232"/>
                </a:lnTo>
                <a:lnTo>
                  <a:pt x="568" y="232"/>
                </a:lnTo>
                <a:lnTo>
                  <a:pt x="576" y="224"/>
                </a:lnTo>
                <a:lnTo>
                  <a:pt x="584" y="224"/>
                </a:lnTo>
                <a:lnTo>
                  <a:pt x="600" y="224"/>
                </a:lnTo>
                <a:lnTo>
                  <a:pt x="608" y="224"/>
                </a:lnTo>
                <a:lnTo>
                  <a:pt x="616" y="216"/>
                </a:lnTo>
                <a:lnTo>
                  <a:pt x="632" y="216"/>
                </a:lnTo>
                <a:lnTo>
                  <a:pt x="640" y="216"/>
                </a:lnTo>
                <a:lnTo>
                  <a:pt x="648" y="216"/>
                </a:lnTo>
                <a:lnTo>
                  <a:pt x="664" y="216"/>
                </a:lnTo>
                <a:lnTo>
                  <a:pt x="672" y="208"/>
                </a:lnTo>
                <a:lnTo>
                  <a:pt x="680" y="208"/>
                </a:lnTo>
                <a:lnTo>
                  <a:pt x="696" y="208"/>
                </a:lnTo>
                <a:lnTo>
                  <a:pt x="704" y="208"/>
                </a:lnTo>
                <a:lnTo>
                  <a:pt x="712" y="200"/>
                </a:lnTo>
                <a:lnTo>
                  <a:pt x="728" y="200"/>
                </a:lnTo>
                <a:lnTo>
                  <a:pt x="736" y="200"/>
                </a:lnTo>
                <a:lnTo>
                  <a:pt x="744" y="200"/>
                </a:lnTo>
                <a:lnTo>
                  <a:pt x="760" y="192"/>
                </a:lnTo>
                <a:lnTo>
                  <a:pt x="768" y="192"/>
                </a:lnTo>
                <a:lnTo>
                  <a:pt x="776" y="192"/>
                </a:lnTo>
                <a:lnTo>
                  <a:pt x="792" y="184"/>
                </a:lnTo>
                <a:lnTo>
                  <a:pt x="800" y="184"/>
                </a:lnTo>
                <a:lnTo>
                  <a:pt x="808" y="184"/>
                </a:lnTo>
                <a:lnTo>
                  <a:pt x="824" y="184"/>
                </a:lnTo>
                <a:lnTo>
                  <a:pt x="832" y="176"/>
                </a:lnTo>
                <a:lnTo>
                  <a:pt x="840" y="176"/>
                </a:lnTo>
                <a:lnTo>
                  <a:pt x="856" y="176"/>
                </a:lnTo>
                <a:lnTo>
                  <a:pt x="864" y="168"/>
                </a:lnTo>
                <a:lnTo>
                  <a:pt x="872" y="168"/>
                </a:lnTo>
                <a:lnTo>
                  <a:pt x="888" y="168"/>
                </a:lnTo>
                <a:lnTo>
                  <a:pt x="896" y="168"/>
                </a:lnTo>
                <a:lnTo>
                  <a:pt x="904" y="160"/>
                </a:lnTo>
                <a:lnTo>
                  <a:pt x="920" y="160"/>
                </a:lnTo>
                <a:lnTo>
                  <a:pt x="928" y="160"/>
                </a:lnTo>
                <a:lnTo>
                  <a:pt x="936" y="152"/>
                </a:lnTo>
                <a:lnTo>
                  <a:pt x="952" y="152"/>
                </a:lnTo>
                <a:lnTo>
                  <a:pt x="960" y="152"/>
                </a:lnTo>
                <a:lnTo>
                  <a:pt x="968" y="144"/>
                </a:lnTo>
                <a:lnTo>
                  <a:pt x="984" y="144"/>
                </a:lnTo>
                <a:lnTo>
                  <a:pt x="992" y="144"/>
                </a:lnTo>
                <a:lnTo>
                  <a:pt x="1000" y="144"/>
                </a:lnTo>
                <a:lnTo>
                  <a:pt x="1016" y="136"/>
                </a:lnTo>
                <a:lnTo>
                  <a:pt x="1024" y="136"/>
                </a:lnTo>
                <a:lnTo>
                  <a:pt x="1032" y="136"/>
                </a:lnTo>
                <a:lnTo>
                  <a:pt x="1048" y="128"/>
                </a:lnTo>
                <a:lnTo>
                  <a:pt x="1056" y="128"/>
                </a:lnTo>
                <a:lnTo>
                  <a:pt x="1064" y="128"/>
                </a:lnTo>
                <a:lnTo>
                  <a:pt x="1080" y="120"/>
                </a:lnTo>
                <a:lnTo>
                  <a:pt x="1088" y="120"/>
                </a:lnTo>
                <a:lnTo>
                  <a:pt x="1096" y="120"/>
                </a:lnTo>
                <a:lnTo>
                  <a:pt x="1112" y="112"/>
                </a:lnTo>
                <a:lnTo>
                  <a:pt x="1120" y="112"/>
                </a:lnTo>
                <a:lnTo>
                  <a:pt x="1128" y="112"/>
                </a:lnTo>
                <a:lnTo>
                  <a:pt x="1144" y="112"/>
                </a:lnTo>
                <a:lnTo>
                  <a:pt x="1152" y="104"/>
                </a:lnTo>
                <a:lnTo>
                  <a:pt x="1160" y="104"/>
                </a:lnTo>
                <a:lnTo>
                  <a:pt x="1176" y="104"/>
                </a:lnTo>
                <a:lnTo>
                  <a:pt x="1184" y="96"/>
                </a:lnTo>
                <a:lnTo>
                  <a:pt x="1192" y="96"/>
                </a:lnTo>
                <a:lnTo>
                  <a:pt x="1208" y="96"/>
                </a:lnTo>
                <a:lnTo>
                  <a:pt x="1216" y="88"/>
                </a:lnTo>
                <a:lnTo>
                  <a:pt x="1224" y="88"/>
                </a:lnTo>
                <a:lnTo>
                  <a:pt x="1240" y="88"/>
                </a:lnTo>
                <a:lnTo>
                  <a:pt x="1248" y="80"/>
                </a:lnTo>
                <a:lnTo>
                  <a:pt x="1256" y="80"/>
                </a:lnTo>
                <a:lnTo>
                  <a:pt x="1272" y="80"/>
                </a:lnTo>
                <a:lnTo>
                  <a:pt x="1280" y="80"/>
                </a:lnTo>
                <a:lnTo>
                  <a:pt x="1288" y="72"/>
                </a:lnTo>
                <a:lnTo>
                  <a:pt x="1304" y="72"/>
                </a:lnTo>
                <a:lnTo>
                  <a:pt x="1312" y="72"/>
                </a:lnTo>
                <a:lnTo>
                  <a:pt x="1320" y="64"/>
                </a:lnTo>
                <a:lnTo>
                  <a:pt x="1336" y="64"/>
                </a:lnTo>
                <a:lnTo>
                  <a:pt x="1344" y="64"/>
                </a:lnTo>
                <a:lnTo>
                  <a:pt x="1352" y="64"/>
                </a:lnTo>
                <a:lnTo>
                  <a:pt x="1360" y="56"/>
                </a:lnTo>
                <a:lnTo>
                  <a:pt x="1376" y="56"/>
                </a:lnTo>
                <a:lnTo>
                  <a:pt x="1384" y="56"/>
                </a:lnTo>
                <a:lnTo>
                  <a:pt x="1392" y="56"/>
                </a:lnTo>
                <a:lnTo>
                  <a:pt x="1408" y="48"/>
                </a:lnTo>
                <a:lnTo>
                  <a:pt x="1416" y="48"/>
                </a:lnTo>
                <a:lnTo>
                  <a:pt x="1424" y="48"/>
                </a:lnTo>
                <a:lnTo>
                  <a:pt x="1440" y="48"/>
                </a:lnTo>
                <a:lnTo>
                  <a:pt x="1448" y="40"/>
                </a:lnTo>
                <a:lnTo>
                  <a:pt x="1456" y="40"/>
                </a:lnTo>
                <a:lnTo>
                  <a:pt x="1472" y="40"/>
                </a:lnTo>
                <a:lnTo>
                  <a:pt x="1480" y="40"/>
                </a:lnTo>
                <a:lnTo>
                  <a:pt x="1488" y="32"/>
                </a:lnTo>
                <a:lnTo>
                  <a:pt x="1504" y="32"/>
                </a:lnTo>
                <a:lnTo>
                  <a:pt x="1512" y="32"/>
                </a:lnTo>
                <a:lnTo>
                  <a:pt x="1520" y="32"/>
                </a:lnTo>
                <a:lnTo>
                  <a:pt x="1536" y="24"/>
                </a:lnTo>
                <a:lnTo>
                  <a:pt x="1544" y="24"/>
                </a:lnTo>
                <a:lnTo>
                  <a:pt x="1552" y="24"/>
                </a:lnTo>
                <a:lnTo>
                  <a:pt x="1568" y="24"/>
                </a:lnTo>
                <a:lnTo>
                  <a:pt x="1576" y="24"/>
                </a:lnTo>
                <a:lnTo>
                  <a:pt x="1584" y="16"/>
                </a:lnTo>
                <a:lnTo>
                  <a:pt x="1600" y="16"/>
                </a:lnTo>
                <a:lnTo>
                  <a:pt x="1608" y="16"/>
                </a:lnTo>
                <a:lnTo>
                  <a:pt x="1616" y="16"/>
                </a:lnTo>
                <a:lnTo>
                  <a:pt x="1632" y="16"/>
                </a:lnTo>
                <a:lnTo>
                  <a:pt x="1640" y="16"/>
                </a:lnTo>
                <a:lnTo>
                  <a:pt x="1648" y="8"/>
                </a:lnTo>
                <a:lnTo>
                  <a:pt x="1664" y="8"/>
                </a:lnTo>
                <a:lnTo>
                  <a:pt x="1672" y="8"/>
                </a:lnTo>
                <a:lnTo>
                  <a:pt x="1680" y="8"/>
                </a:lnTo>
                <a:lnTo>
                  <a:pt x="1696" y="8"/>
                </a:lnTo>
                <a:lnTo>
                  <a:pt x="1704" y="8"/>
                </a:lnTo>
                <a:lnTo>
                  <a:pt x="1712" y="8"/>
                </a:lnTo>
                <a:lnTo>
                  <a:pt x="1728" y="8"/>
                </a:lnTo>
                <a:lnTo>
                  <a:pt x="1736" y="8"/>
                </a:lnTo>
                <a:lnTo>
                  <a:pt x="1744" y="0"/>
                </a:lnTo>
                <a:lnTo>
                  <a:pt x="1760" y="0"/>
                </a:lnTo>
                <a:lnTo>
                  <a:pt x="1768" y="0"/>
                </a:lnTo>
                <a:lnTo>
                  <a:pt x="1776" y="0"/>
                </a:lnTo>
                <a:lnTo>
                  <a:pt x="1792" y="0"/>
                </a:lnTo>
                <a:lnTo>
                  <a:pt x="1800" y="0"/>
                </a:lnTo>
                <a:lnTo>
                  <a:pt x="1808" y="0"/>
                </a:lnTo>
                <a:lnTo>
                  <a:pt x="1824" y="0"/>
                </a:lnTo>
                <a:lnTo>
                  <a:pt x="1832" y="0"/>
                </a:lnTo>
                <a:lnTo>
                  <a:pt x="1840" y="0"/>
                </a:lnTo>
                <a:lnTo>
                  <a:pt x="1856" y="0"/>
                </a:lnTo>
                <a:lnTo>
                  <a:pt x="1864" y="0"/>
                </a:lnTo>
                <a:lnTo>
                  <a:pt x="1872" y="0"/>
                </a:lnTo>
                <a:lnTo>
                  <a:pt x="1888" y="0"/>
                </a:lnTo>
                <a:lnTo>
                  <a:pt x="1896" y="0"/>
                </a:lnTo>
                <a:lnTo>
                  <a:pt x="1904" y="0"/>
                </a:lnTo>
                <a:lnTo>
                  <a:pt x="1920" y="0"/>
                </a:lnTo>
                <a:lnTo>
                  <a:pt x="1928" y="0"/>
                </a:lnTo>
                <a:lnTo>
                  <a:pt x="1936" y="0"/>
                </a:lnTo>
                <a:lnTo>
                  <a:pt x="1952" y="0"/>
                </a:lnTo>
                <a:lnTo>
                  <a:pt x="1960" y="8"/>
                </a:lnTo>
                <a:lnTo>
                  <a:pt x="1968" y="8"/>
                </a:lnTo>
                <a:lnTo>
                  <a:pt x="1984" y="8"/>
                </a:lnTo>
                <a:lnTo>
                  <a:pt x="1992" y="8"/>
                </a:lnTo>
                <a:lnTo>
                  <a:pt x="2000" y="8"/>
                </a:lnTo>
                <a:lnTo>
                  <a:pt x="2016" y="8"/>
                </a:lnTo>
                <a:lnTo>
                  <a:pt x="2024" y="8"/>
                </a:lnTo>
                <a:lnTo>
                  <a:pt x="2032" y="16"/>
                </a:lnTo>
                <a:lnTo>
                  <a:pt x="2048" y="16"/>
                </a:lnTo>
                <a:lnTo>
                  <a:pt x="2056" y="16"/>
                </a:lnTo>
                <a:lnTo>
                  <a:pt x="2064" y="16"/>
                </a:lnTo>
                <a:lnTo>
                  <a:pt x="2080" y="16"/>
                </a:lnTo>
                <a:lnTo>
                  <a:pt x="2088" y="24"/>
                </a:lnTo>
                <a:lnTo>
                  <a:pt x="2096" y="24"/>
                </a:lnTo>
                <a:lnTo>
                  <a:pt x="2112" y="24"/>
                </a:lnTo>
                <a:lnTo>
                  <a:pt x="2120" y="24"/>
                </a:lnTo>
                <a:lnTo>
                  <a:pt x="2128" y="32"/>
                </a:lnTo>
                <a:lnTo>
                  <a:pt x="2144" y="32"/>
                </a:lnTo>
                <a:lnTo>
                  <a:pt x="2152" y="32"/>
                </a:lnTo>
                <a:lnTo>
                  <a:pt x="2160" y="40"/>
                </a:lnTo>
                <a:lnTo>
                  <a:pt x="2176" y="40"/>
                </a:lnTo>
                <a:lnTo>
                  <a:pt x="2184" y="40"/>
                </a:lnTo>
                <a:lnTo>
                  <a:pt x="2192" y="48"/>
                </a:lnTo>
                <a:lnTo>
                  <a:pt x="2208" y="48"/>
                </a:lnTo>
                <a:lnTo>
                  <a:pt x="2216" y="48"/>
                </a:lnTo>
                <a:lnTo>
                  <a:pt x="2224" y="56"/>
                </a:lnTo>
                <a:lnTo>
                  <a:pt x="2240" y="56"/>
                </a:lnTo>
                <a:lnTo>
                  <a:pt x="2248" y="64"/>
                </a:lnTo>
                <a:lnTo>
                  <a:pt x="2256" y="64"/>
                </a:lnTo>
                <a:lnTo>
                  <a:pt x="2272" y="72"/>
                </a:lnTo>
                <a:lnTo>
                  <a:pt x="2280" y="72"/>
                </a:lnTo>
                <a:lnTo>
                  <a:pt x="2288" y="80"/>
                </a:lnTo>
                <a:lnTo>
                  <a:pt x="2304" y="80"/>
                </a:lnTo>
                <a:lnTo>
                  <a:pt x="2312" y="88"/>
                </a:lnTo>
                <a:lnTo>
                  <a:pt x="2320" y="88"/>
                </a:lnTo>
                <a:lnTo>
                  <a:pt x="2336" y="96"/>
                </a:lnTo>
                <a:lnTo>
                  <a:pt x="2344" y="96"/>
                </a:lnTo>
                <a:lnTo>
                  <a:pt x="2352" y="104"/>
                </a:lnTo>
                <a:lnTo>
                  <a:pt x="2368" y="104"/>
                </a:lnTo>
                <a:lnTo>
                  <a:pt x="2376" y="112"/>
                </a:lnTo>
                <a:lnTo>
                  <a:pt x="2384" y="112"/>
                </a:lnTo>
                <a:lnTo>
                  <a:pt x="2400" y="120"/>
                </a:lnTo>
                <a:lnTo>
                  <a:pt x="2408" y="128"/>
                </a:lnTo>
                <a:lnTo>
                  <a:pt x="2416" y="128"/>
                </a:lnTo>
                <a:lnTo>
                  <a:pt x="2432" y="136"/>
                </a:lnTo>
                <a:lnTo>
                  <a:pt x="2440" y="144"/>
                </a:lnTo>
                <a:lnTo>
                  <a:pt x="2448" y="144"/>
                </a:lnTo>
                <a:lnTo>
                  <a:pt x="2464" y="152"/>
                </a:lnTo>
                <a:lnTo>
                  <a:pt x="2472" y="160"/>
                </a:lnTo>
                <a:lnTo>
                  <a:pt x="2480" y="168"/>
                </a:lnTo>
                <a:lnTo>
                  <a:pt x="2496" y="168"/>
                </a:lnTo>
                <a:lnTo>
                  <a:pt x="2504" y="176"/>
                </a:lnTo>
                <a:lnTo>
                  <a:pt x="2512" y="184"/>
                </a:lnTo>
                <a:lnTo>
                  <a:pt x="2528" y="192"/>
                </a:lnTo>
                <a:lnTo>
                  <a:pt x="2536" y="192"/>
                </a:lnTo>
                <a:lnTo>
                  <a:pt x="2544" y="200"/>
                </a:lnTo>
                <a:lnTo>
                  <a:pt x="2560" y="208"/>
                </a:lnTo>
                <a:lnTo>
                  <a:pt x="2568" y="216"/>
                </a:lnTo>
                <a:lnTo>
                  <a:pt x="2576" y="224"/>
                </a:lnTo>
                <a:lnTo>
                  <a:pt x="2592" y="232"/>
                </a:lnTo>
                <a:lnTo>
                  <a:pt x="2600" y="240"/>
                </a:lnTo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15" name="Rectangle 75"/>
          <p:cNvSpPr>
            <a:spLocks noChangeAspect="1" noChangeArrowheads="1"/>
          </p:cNvSpPr>
          <p:nvPr/>
        </p:nvSpPr>
        <p:spPr bwMode="auto">
          <a:xfrm>
            <a:off x="6626226" y="3171825"/>
            <a:ext cx="93936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brachialis</a:t>
            </a:r>
          </a:p>
        </p:txBody>
      </p:sp>
      <p:sp>
        <p:nvSpPr>
          <p:cNvPr id="61516" name="Rectangle 76"/>
          <p:cNvSpPr>
            <a:spLocks noChangeAspect="1" noChangeArrowheads="1"/>
          </p:cNvSpPr>
          <p:nvPr/>
        </p:nvSpPr>
        <p:spPr bwMode="auto">
          <a:xfrm>
            <a:off x="8448676" y="3175000"/>
            <a:ext cx="1196975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biceps, long</a:t>
            </a:r>
          </a:p>
        </p:txBody>
      </p:sp>
      <p:sp>
        <p:nvSpPr>
          <p:cNvPr id="61517" name="Rectangle 77"/>
          <p:cNvSpPr>
            <a:spLocks noChangeAspect="1" noChangeArrowheads="1"/>
          </p:cNvSpPr>
          <p:nvPr/>
        </p:nvSpPr>
        <p:spPr bwMode="auto">
          <a:xfrm>
            <a:off x="6670675" y="4208463"/>
            <a:ext cx="790282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passive</a:t>
            </a:r>
          </a:p>
        </p:txBody>
      </p:sp>
      <p:sp>
        <p:nvSpPr>
          <p:cNvPr id="61518" name="Rectangle 78"/>
          <p:cNvSpPr>
            <a:spLocks noChangeAspect="1" noChangeArrowheads="1"/>
          </p:cNvSpPr>
          <p:nvPr/>
        </p:nvSpPr>
        <p:spPr bwMode="auto">
          <a:xfrm>
            <a:off x="6762751" y="4751388"/>
            <a:ext cx="120706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triceps, med.</a:t>
            </a:r>
          </a:p>
        </p:txBody>
      </p:sp>
      <p:sp>
        <p:nvSpPr>
          <p:cNvPr id="61519" name="Rectangle 79"/>
          <p:cNvSpPr>
            <a:spLocks noChangeAspect="1" noChangeArrowheads="1"/>
          </p:cNvSpPr>
          <p:nvPr/>
        </p:nvSpPr>
        <p:spPr bwMode="auto">
          <a:xfrm>
            <a:off x="7740651" y="5159375"/>
            <a:ext cx="1048365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triceps, lat.</a:t>
            </a:r>
          </a:p>
        </p:txBody>
      </p:sp>
      <p:sp>
        <p:nvSpPr>
          <p:cNvPr id="61520" name="Rectangle 80"/>
          <p:cNvSpPr>
            <a:spLocks noChangeAspect="1" noChangeArrowheads="1"/>
          </p:cNvSpPr>
          <p:nvPr/>
        </p:nvSpPr>
        <p:spPr bwMode="auto">
          <a:xfrm>
            <a:off x="6583364" y="5759450"/>
            <a:ext cx="114775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triceps, long</a:t>
            </a:r>
          </a:p>
        </p:txBody>
      </p:sp>
      <p:sp>
        <p:nvSpPr>
          <p:cNvPr id="61521" name="Rectangle 81"/>
          <p:cNvSpPr>
            <a:spLocks noChangeAspect="1" noChangeArrowheads="1"/>
          </p:cNvSpPr>
          <p:nvPr/>
        </p:nvSpPr>
        <p:spPr bwMode="auto">
          <a:xfrm>
            <a:off x="8502651" y="3570288"/>
            <a:ext cx="1197445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biceps, short</a:t>
            </a:r>
          </a:p>
        </p:txBody>
      </p:sp>
      <p:sp>
        <p:nvSpPr>
          <p:cNvPr id="61522" name="Rectangle 82"/>
          <p:cNvSpPr>
            <a:spLocks noChangeAspect="1" noChangeArrowheads="1"/>
          </p:cNvSpPr>
          <p:nvPr/>
        </p:nvSpPr>
        <p:spPr bwMode="auto">
          <a:xfrm>
            <a:off x="7893051" y="3929063"/>
            <a:ext cx="1336905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brachioradialis</a:t>
            </a:r>
          </a:p>
        </p:txBody>
      </p:sp>
      <p:sp>
        <p:nvSpPr>
          <p:cNvPr id="61523" name="Rectangle 83"/>
          <p:cNvSpPr>
            <a:spLocks noChangeAspect="1" noChangeArrowheads="1"/>
          </p:cNvSpPr>
          <p:nvPr/>
        </p:nvSpPr>
        <p:spPr bwMode="auto">
          <a:xfrm rot="16200000">
            <a:off x="5476774" y="4043951"/>
            <a:ext cx="1235276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Torque (N-m)</a:t>
            </a:r>
          </a:p>
        </p:txBody>
      </p:sp>
      <p:sp>
        <p:nvSpPr>
          <p:cNvPr id="61524" name="Line 84"/>
          <p:cNvSpPr>
            <a:spLocks noChangeAspect="1" noChangeShapeType="1"/>
          </p:cNvSpPr>
          <p:nvPr/>
        </p:nvSpPr>
        <p:spPr bwMode="auto">
          <a:xfrm>
            <a:off x="6608763" y="5999163"/>
            <a:ext cx="36449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25" name="Freeform 85"/>
          <p:cNvSpPr>
            <a:spLocks noChangeAspect="1"/>
          </p:cNvSpPr>
          <p:nvPr/>
        </p:nvSpPr>
        <p:spPr bwMode="auto">
          <a:xfrm>
            <a:off x="6604000" y="5940425"/>
            <a:ext cx="1588" cy="52388"/>
          </a:xfrm>
          <a:custGeom>
            <a:avLst/>
            <a:gdLst>
              <a:gd name="T0" fmla="*/ 0 w 1"/>
              <a:gd name="T1" fmla="*/ 24 h 25"/>
              <a:gd name="T2" fmla="*/ 0 w 1"/>
              <a:gd name="T3" fmla="*/ 24 h 25"/>
              <a:gd name="T4" fmla="*/ 0 w 1"/>
              <a:gd name="T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5">
                <a:moveTo>
                  <a:pt x="0" y="24"/>
                </a:moveTo>
                <a:lnTo>
                  <a:pt x="0" y="2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26" name="Rectangle 86"/>
          <p:cNvSpPr>
            <a:spLocks noChangeAspect="1" noChangeArrowheads="1"/>
          </p:cNvSpPr>
          <p:nvPr/>
        </p:nvSpPr>
        <p:spPr bwMode="auto">
          <a:xfrm>
            <a:off x="6494463" y="6100763"/>
            <a:ext cx="28213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0</a:t>
            </a:r>
          </a:p>
        </p:txBody>
      </p:sp>
      <p:sp>
        <p:nvSpPr>
          <p:cNvPr id="61527" name="Line 87"/>
          <p:cNvSpPr>
            <a:spLocks noChangeAspect="1" noChangeShapeType="1"/>
          </p:cNvSpPr>
          <p:nvPr/>
        </p:nvSpPr>
        <p:spPr bwMode="auto">
          <a:xfrm flipV="1">
            <a:off x="7339013" y="5940425"/>
            <a:ext cx="0" cy="650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28" name="Rectangle 88"/>
          <p:cNvSpPr>
            <a:spLocks noChangeAspect="1" noChangeArrowheads="1"/>
          </p:cNvSpPr>
          <p:nvPr/>
        </p:nvSpPr>
        <p:spPr bwMode="auto">
          <a:xfrm>
            <a:off x="7178676" y="6100763"/>
            <a:ext cx="431209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0.5</a:t>
            </a:r>
          </a:p>
        </p:txBody>
      </p:sp>
      <p:sp>
        <p:nvSpPr>
          <p:cNvPr id="61529" name="Line 89"/>
          <p:cNvSpPr>
            <a:spLocks noChangeAspect="1" noChangeShapeType="1"/>
          </p:cNvSpPr>
          <p:nvPr/>
        </p:nvSpPr>
        <p:spPr bwMode="auto">
          <a:xfrm flipV="1">
            <a:off x="8062913" y="5940425"/>
            <a:ext cx="0" cy="650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30" name="Rectangle 90"/>
          <p:cNvSpPr>
            <a:spLocks noChangeAspect="1" noChangeArrowheads="1"/>
          </p:cNvSpPr>
          <p:nvPr/>
        </p:nvSpPr>
        <p:spPr bwMode="auto">
          <a:xfrm>
            <a:off x="7951788" y="6100763"/>
            <a:ext cx="28213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1</a:t>
            </a:r>
          </a:p>
        </p:txBody>
      </p:sp>
      <p:sp>
        <p:nvSpPr>
          <p:cNvPr id="61531" name="Line 91"/>
          <p:cNvSpPr>
            <a:spLocks noChangeAspect="1" noChangeShapeType="1"/>
          </p:cNvSpPr>
          <p:nvPr/>
        </p:nvSpPr>
        <p:spPr bwMode="auto">
          <a:xfrm flipV="1">
            <a:off x="8799513" y="5940425"/>
            <a:ext cx="0" cy="650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32" name="Rectangle 92"/>
          <p:cNvSpPr>
            <a:spLocks noChangeAspect="1" noChangeArrowheads="1"/>
          </p:cNvSpPr>
          <p:nvPr/>
        </p:nvSpPr>
        <p:spPr bwMode="auto">
          <a:xfrm>
            <a:off x="8639176" y="6100763"/>
            <a:ext cx="431209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1.5</a:t>
            </a:r>
          </a:p>
        </p:txBody>
      </p:sp>
      <p:sp>
        <p:nvSpPr>
          <p:cNvPr id="61533" name="Line 93"/>
          <p:cNvSpPr>
            <a:spLocks noChangeAspect="1" noChangeShapeType="1"/>
          </p:cNvSpPr>
          <p:nvPr/>
        </p:nvSpPr>
        <p:spPr bwMode="auto">
          <a:xfrm flipV="1">
            <a:off x="9523413" y="5940425"/>
            <a:ext cx="0" cy="650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34" name="Rectangle 94"/>
          <p:cNvSpPr>
            <a:spLocks noChangeAspect="1" noChangeArrowheads="1"/>
          </p:cNvSpPr>
          <p:nvPr/>
        </p:nvSpPr>
        <p:spPr bwMode="auto">
          <a:xfrm>
            <a:off x="9412288" y="6100763"/>
            <a:ext cx="28213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2</a:t>
            </a:r>
          </a:p>
        </p:txBody>
      </p:sp>
      <p:sp>
        <p:nvSpPr>
          <p:cNvPr id="61535" name="Rectangle 95"/>
          <p:cNvSpPr>
            <a:spLocks noChangeAspect="1" noChangeArrowheads="1"/>
          </p:cNvSpPr>
          <p:nvPr/>
        </p:nvSpPr>
        <p:spPr bwMode="auto">
          <a:xfrm>
            <a:off x="9980614" y="6100763"/>
            <a:ext cx="431209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2.5</a:t>
            </a:r>
          </a:p>
        </p:txBody>
      </p:sp>
      <p:sp>
        <p:nvSpPr>
          <p:cNvPr id="61536" name="Line 96"/>
          <p:cNvSpPr>
            <a:spLocks noChangeAspect="1" noChangeShapeType="1"/>
          </p:cNvSpPr>
          <p:nvPr/>
        </p:nvSpPr>
        <p:spPr bwMode="auto">
          <a:xfrm>
            <a:off x="6608764" y="5999163"/>
            <a:ext cx="22225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1537" name="Rectangle 97"/>
          <p:cNvSpPr>
            <a:spLocks noChangeAspect="1" noChangeArrowheads="1"/>
          </p:cNvSpPr>
          <p:nvPr/>
        </p:nvSpPr>
        <p:spPr bwMode="auto">
          <a:xfrm>
            <a:off x="7969251" y="6327775"/>
            <a:ext cx="1306449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Angle (radian)</a:t>
            </a:r>
          </a:p>
        </p:txBody>
      </p:sp>
      <p:sp>
        <p:nvSpPr>
          <p:cNvPr id="61538" name="Text Box 98"/>
          <p:cNvSpPr txBox="1">
            <a:spLocks noChangeArrowheads="1"/>
          </p:cNvSpPr>
          <p:nvPr/>
        </p:nvSpPr>
        <p:spPr bwMode="auto">
          <a:xfrm>
            <a:off x="6781800" y="1917701"/>
            <a:ext cx="304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66CC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Max torque due to each muscle</a:t>
            </a:r>
          </a:p>
        </p:txBody>
      </p:sp>
      <p:sp>
        <p:nvSpPr>
          <p:cNvPr id="61540" name="Text Box 100"/>
          <p:cNvSpPr txBox="1">
            <a:spLocks noChangeArrowheads="1"/>
          </p:cNvSpPr>
          <p:nvPr/>
        </p:nvSpPr>
        <p:spPr bwMode="auto">
          <a:xfrm>
            <a:off x="3143250" y="6491288"/>
            <a:ext cx="5975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Note: feedback mechanism in neuromuscular system</a:t>
            </a:r>
          </a:p>
        </p:txBody>
      </p:sp>
      <p:sp>
        <p:nvSpPr>
          <p:cNvPr id="61541" name="Oval 101"/>
          <p:cNvSpPr>
            <a:spLocks noChangeArrowheads="1"/>
          </p:cNvSpPr>
          <p:nvPr/>
        </p:nvSpPr>
        <p:spPr bwMode="auto">
          <a:xfrm>
            <a:off x="4656139" y="5805489"/>
            <a:ext cx="71437" cy="714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grpSp>
        <p:nvGrpSpPr>
          <p:cNvPr id="61544" name="Group 104"/>
          <p:cNvGrpSpPr>
            <a:grpSpLocks/>
          </p:cNvGrpSpPr>
          <p:nvPr/>
        </p:nvGrpSpPr>
        <p:grpSpPr bwMode="auto">
          <a:xfrm rot="-771367">
            <a:off x="4473576" y="5445126"/>
            <a:ext cx="144463" cy="144463"/>
            <a:chOff x="1882" y="3430"/>
            <a:chExt cx="91" cy="91"/>
          </a:xfrm>
        </p:grpSpPr>
        <p:sp>
          <p:nvSpPr>
            <p:cNvPr id="61542" name="Line 102"/>
            <p:cNvSpPr>
              <a:spLocks noChangeShapeType="1"/>
            </p:cNvSpPr>
            <p:nvPr/>
          </p:nvSpPr>
          <p:spPr bwMode="auto">
            <a:xfrm>
              <a:off x="1882" y="343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61543" name="Line 103"/>
            <p:cNvSpPr>
              <a:spLocks noChangeShapeType="1"/>
            </p:cNvSpPr>
            <p:nvPr/>
          </p:nvSpPr>
          <p:spPr bwMode="auto">
            <a:xfrm>
              <a:off x="1882" y="3521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33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71" b="25331"/>
          <a:stretch>
            <a:fillRect/>
          </a:stretch>
        </p:blipFill>
        <p:spPr bwMode="auto">
          <a:xfrm>
            <a:off x="2362200" y="4060826"/>
            <a:ext cx="81280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>
          <a:xfrm>
            <a:off x="909320" y="10319"/>
            <a:ext cx="10515600" cy="863441"/>
          </a:xfrm>
        </p:spPr>
        <p:txBody>
          <a:bodyPr/>
          <a:lstStyle/>
          <a:p>
            <a:pPr algn="ctr" eaLnBrk="1" hangingPunct="1"/>
            <a:r>
              <a:rPr lang="en-US" altLang="en-US" b="1" smtClean="0"/>
              <a:t>Thin filaments: actin</a:t>
            </a:r>
          </a:p>
        </p:txBody>
      </p:sp>
      <p:sp>
        <p:nvSpPr>
          <p:cNvPr id="40038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10579" y="873760"/>
            <a:ext cx="8556941" cy="1452563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en-US" b="1" dirty="0" smtClean="0"/>
              <a:t>Complex of proteins</a:t>
            </a:r>
            <a:endParaRPr lang="en-US" altLang="en-US" sz="2600" b="1" dirty="0"/>
          </a:p>
          <a:p>
            <a:pPr lvl="1" eaLnBrk="1" hangingPunct="1"/>
            <a:r>
              <a:rPr lang="en-US" altLang="en-US" sz="2800" dirty="0"/>
              <a:t>braid of </a:t>
            </a:r>
            <a:r>
              <a:rPr lang="en-US" altLang="en-US" sz="2800" u="sng" dirty="0">
                <a:solidFill>
                  <a:srgbClr val="CC0000"/>
                </a:solidFill>
              </a:rPr>
              <a:t>actin</a:t>
            </a:r>
            <a:r>
              <a:rPr lang="en-US" altLang="en-US" sz="2800" dirty="0"/>
              <a:t> molecules &amp; </a:t>
            </a:r>
            <a:r>
              <a:rPr lang="en-US" altLang="en-US" sz="2800" u="sng" dirty="0">
                <a:solidFill>
                  <a:srgbClr val="CC0000"/>
                </a:solidFill>
              </a:rPr>
              <a:t>tropomyosin</a:t>
            </a:r>
            <a:r>
              <a:rPr lang="en-US" altLang="en-US" sz="2800" dirty="0">
                <a:solidFill>
                  <a:srgbClr val="CC0000"/>
                </a:solidFill>
              </a:rPr>
              <a:t> </a:t>
            </a:r>
            <a:r>
              <a:rPr lang="en-US" altLang="en-US" sz="2800" dirty="0"/>
              <a:t>fibers</a:t>
            </a:r>
          </a:p>
          <a:p>
            <a:pPr lvl="2" eaLnBrk="1" hangingPunct="1"/>
            <a:r>
              <a:rPr lang="en-US" altLang="en-US" sz="2800" dirty="0"/>
              <a:t>tropomyosin fibers secured with </a:t>
            </a:r>
            <a:r>
              <a:rPr lang="en-US" altLang="en-US" sz="2800" u="sng" dirty="0">
                <a:solidFill>
                  <a:srgbClr val="CC0000"/>
                </a:solidFill>
              </a:rPr>
              <a:t>troponin</a:t>
            </a:r>
            <a:r>
              <a:rPr lang="en-US" altLang="en-US" sz="2800" dirty="0"/>
              <a:t> molecules</a:t>
            </a:r>
          </a:p>
        </p:txBody>
      </p:sp>
      <p:pic>
        <p:nvPicPr>
          <p:cNvPr id="13317" name="Picture 5" descr="f42-22_thin_filaments_a_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0" b="27000"/>
          <a:stretch>
            <a:fillRect/>
          </a:stretch>
        </p:blipFill>
        <p:spPr bwMode="auto">
          <a:xfrm>
            <a:off x="995821" y="2608263"/>
            <a:ext cx="6571794" cy="226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Freeform 10"/>
          <p:cNvSpPr>
            <a:spLocks/>
          </p:cNvSpPr>
          <p:nvPr/>
        </p:nvSpPr>
        <p:spPr bwMode="auto">
          <a:xfrm>
            <a:off x="7194551" y="4276725"/>
            <a:ext cx="919163" cy="1206500"/>
          </a:xfrm>
          <a:custGeom>
            <a:avLst/>
            <a:gdLst>
              <a:gd name="T0" fmla="*/ 2147483646 w 579"/>
              <a:gd name="T1" fmla="*/ 0 h 760"/>
              <a:gd name="T2" fmla="*/ 0 w 579"/>
              <a:gd name="T3" fmla="*/ 0 h 760"/>
              <a:gd name="T4" fmla="*/ 0 w 579"/>
              <a:gd name="T5" fmla="*/ 2147483646 h 760"/>
              <a:gd name="T6" fmla="*/ 0 60000 65536"/>
              <a:gd name="T7" fmla="*/ 0 60000 65536"/>
              <a:gd name="T8" fmla="*/ 0 60000 65536"/>
              <a:gd name="T9" fmla="*/ 0 w 579"/>
              <a:gd name="T10" fmla="*/ 0 h 760"/>
              <a:gd name="T11" fmla="*/ 579 w 579"/>
              <a:gd name="T12" fmla="*/ 760 h 7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9" h="760">
                <a:moveTo>
                  <a:pt x="579" y="0"/>
                </a:moveTo>
                <a:lnTo>
                  <a:pt x="0" y="0"/>
                </a:lnTo>
                <a:lnTo>
                  <a:pt x="0" y="76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319" name="Freeform 11"/>
          <p:cNvSpPr>
            <a:spLocks/>
          </p:cNvSpPr>
          <p:nvPr/>
        </p:nvSpPr>
        <p:spPr bwMode="auto">
          <a:xfrm>
            <a:off x="7673976" y="4664076"/>
            <a:ext cx="423863" cy="608013"/>
          </a:xfrm>
          <a:custGeom>
            <a:avLst/>
            <a:gdLst>
              <a:gd name="T0" fmla="*/ 2147483646 w 267"/>
              <a:gd name="T1" fmla="*/ 0 h 383"/>
              <a:gd name="T2" fmla="*/ 0 w 267"/>
              <a:gd name="T3" fmla="*/ 0 h 383"/>
              <a:gd name="T4" fmla="*/ 0 w 267"/>
              <a:gd name="T5" fmla="*/ 2147483646 h 383"/>
              <a:gd name="T6" fmla="*/ 0 60000 65536"/>
              <a:gd name="T7" fmla="*/ 0 60000 65536"/>
              <a:gd name="T8" fmla="*/ 0 60000 65536"/>
              <a:gd name="T9" fmla="*/ 0 w 267"/>
              <a:gd name="T10" fmla="*/ 0 h 383"/>
              <a:gd name="T11" fmla="*/ 267 w 267"/>
              <a:gd name="T12" fmla="*/ 383 h 38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7" h="383">
                <a:moveTo>
                  <a:pt x="267" y="0"/>
                </a:moveTo>
                <a:lnTo>
                  <a:pt x="0" y="0"/>
                </a:lnTo>
                <a:lnTo>
                  <a:pt x="0" y="383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22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0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0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0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0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8" grpId="0" build="p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DBF5C5-F51B-4612-AC40-B369D18DEA8D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2696" y="431007"/>
            <a:ext cx="10603863" cy="1143000"/>
          </a:xfrm>
        </p:spPr>
        <p:txBody>
          <a:bodyPr/>
          <a:lstStyle/>
          <a:p>
            <a:r>
              <a:rPr lang="en-US" altLang="zh-TW" sz="4000"/>
              <a:t>Neuromuscular system modeling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4364038" y="3635375"/>
            <a:ext cx="1282700" cy="7302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Activation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Dynamics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2209801" y="3446463"/>
            <a:ext cx="1274763" cy="1035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Central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Command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&amp;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 reflexes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6253163" y="3673475"/>
            <a:ext cx="1409700" cy="7302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Contraction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Dynamics</a:t>
            </a: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7929564" y="2568575"/>
            <a:ext cx="1438275" cy="7302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Tendon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Compliance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7869239" y="5041900"/>
            <a:ext cx="1438275" cy="7302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Tendon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Compliance</a:t>
            </a:r>
          </a:p>
        </p:txBody>
      </p:sp>
      <p:sp>
        <p:nvSpPr>
          <p:cNvPr id="60424" name="Oval 8"/>
          <p:cNvSpPr>
            <a:spLocks noChangeArrowheads="1"/>
          </p:cNvSpPr>
          <p:nvPr/>
        </p:nvSpPr>
        <p:spPr bwMode="auto">
          <a:xfrm>
            <a:off x="6497638" y="2744788"/>
            <a:ext cx="304800" cy="3048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25" name="Oval 9"/>
          <p:cNvSpPr>
            <a:spLocks noChangeArrowheads="1"/>
          </p:cNvSpPr>
          <p:nvPr/>
        </p:nvSpPr>
        <p:spPr bwMode="auto">
          <a:xfrm>
            <a:off x="6497638" y="5183188"/>
            <a:ext cx="304800" cy="3048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7697788" y="4040188"/>
            <a:ext cx="13716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27" name="Line 11"/>
          <p:cNvSpPr>
            <a:spLocks noChangeShapeType="1"/>
          </p:cNvSpPr>
          <p:nvPr/>
        </p:nvSpPr>
        <p:spPr bwMode="auto">
          <a:xfrm>
            <a:off x="8326438" y="3278188"/>
            <a:ext cx="0" cy="17526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28" name="Text Box 12"/>
          <p:cNvSpPr txBox="1">
            <a:spLocks noChangeArrowheads="1"/>
          </p:cNvSpPr>
          <p:nvPr/>
        </p:nvSpPr>
        <p:spPr bwMode="auto">
          <a:xfrm>
            <a:off x="9148763" y="3825876"/>
            <a:ext cx="804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Force</a:t>
            </a:r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H="1">
            <a:off x="6802438" y="5335588"/>
            <a:ext cx="10668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30" name="Line 14"/>
          <p:cNvSpPr>
            <a:spLocks noChangeShapeType="1"/>
          </p:cNvSpPr>
          <p:nvPr/>
        </p:nvSpPr>
        <p:spPr bwMode="auto">
          <a:xfrm flipH="1">
            <a:off x="6802438" y="2897188"/>
            <a:ext cx="10668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>
            <a:off x="6650038" y="3049588"/>
            <a:ext cx="0" cy="6096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 flipV="1">
            <a:off x="6650038" y="4421188"/>
            <a:ext cx="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3983038" y="5335588"/>
            <a:ext cx="24384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>
            <a:off x="3983038" y="2897188"/>
            <a:ext cx="24384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3525838" y="3963988"/>
            <a:ext cx="762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>
            <a:off x="5659438" y="3963988"/>
            <a:ext cx="5715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0437" name="Text Box 21"/>
          <p:cNvSpPr txBox="1">
            <a:spLocks noChangeArrowheads="1"/>
          </p:cNvSpPr>
          <p:nvPr/>
        </p:nvSpPr>
        <p:spPr bwMode="auto">
          <a:xfrm>
            <a:off x="2306638" y="4930776"/>
            <a:ext cx="17907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Muscle-Tendon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Velocity</a:t>
            </a:r>
          </a:p>
        </p:txBody>
      </p:sp>
      <p:sp>
        <p:nvSpPr>
          <p:cNvPr id="60438" name="Text Box 22"/>
          <p:cNvSpPr txBox="1">
            <a:spLocks noChangeArrowheads="1"/>
          </p:cNvSpPr>
          <p:nvPr/>
        </p:nvSpPr>
        <p:spPr bwMode="auto">
          <a:xfrm>
            <a:off x="2306638" y="2492376"/>
            <a:ext cx="17907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Muscle-Tendon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Length</a:t>
            </a:r>
          </a:p>
        </p:txBody>
      </p:sp>
      <p:sp>
        <p:nvSpPr>
          <p:cNvPr id="60439" name="Text Box 23"/>
          <p:cNvSpPr txBox="1">
            <a:spLocks noChangeArrowheads="1"/>
          </p:cNvSpPr>
          <p:nvPr/>
        </p:nvSpPr>
        <p:spPr bwMode="auto">
          <a:xfrm>
            <a:off x="6846888" y="2347913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-</a:t>
            </a:r>
          </a:p>
        </p:txBody>
      </p:sp>
      <p:sp>
        <p:nvSpPr>
          <p:cNvPr id="60440" name="Text Box 24"/>
          <p:cNvSpPr txBox="1">
            <a:spLocks noChangeArrowheads="1"/>
          </p:cNvSpPr>
          <p:nvPr/>
        </p:nvSpPr>
        <p:spPr bwMode="auto">
          <a:xfrm>
            <a:off x="6878638" y="53340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-</a:t>
            </a:r>
          </a:p>
        </p:txBody>
      </p:sp>
      <p:sp>
        <p:nvSpPr>
          <p:cNvPr id="60441" name="Text Box 25"/>
          <p:cNvSpPr txBox="1">
            <a:spLocks noChangeArrowheads="1"/>
          </p:cNvSpPr>
          <p:nvPr/>
        </p:nvSpPr>
        <p:spPr bwMode="auto">
          <a:xfrm>
            <a:off x="6040439" y="2439988"/>
            <a:ext cx="31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+</a:t>
            </a:r>
          </a:p>
        </p:txBody>
      </p:sp>
      <p:sp>
        <p:nvSpPr>
          <p:cNvPr id="60442" name="Text Box 26"/>
          <p:cNvSpPr txBox="1">
            <a:spLocks noChangeArrowheads="1"/>
          </p:cNvSpPr>
          <p:nvPr/>
        </p:nvSpPr>
        <p:spPr bwMode="auto">
          <a:xfrm>
            <a:off x="6040439" y="5411788"/>
            <a:ext cx="31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+</a:t>
            </a:r>
          </a:p>
        </p:txBody>
      </p:sp>
      <p:sp>
        <p:nvSpPr>
          <p:cNvPr id="60443" name="Text Box 27"/>
          <p:cNvSpPr txBox="1">
            <a:spLocks noChangeArrowheads="1"/>
          </p:cNvSpPr>
          <p:nvPr/>
        </p:nvSpPr>
        <p:spPr bwMode="auto">
          <a:xfrm>
            <a:off x="6934200" y="3352801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muscle</a:t>
            </a:r>
          </a:p>
        </p:txBody>
      </p:sp>
      <p:sp>
        <p:nvSpPr>
          <p:cNvPr id="60444" name="Text Box 28"/>
          <p:cNvSpPr txBox="1">
            <a:spLocks noChangeArrowheads="1"/>
          </p:cNvSpPr>
          <p:nvPr/>
        </p:nvSpPr>
        <p:spPr bwMode="auto">
          <a:xfrm>
            <a:off x="8235950" y="22098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tendon</a:t>
            </a:r>
          </a:p>
        </p:txBody>
      </p:sp>
      <p:sp>
        <p:nvSpPr>
          <p:cNvPr id="60445" name="Text Box 29"/>
          <p:cNvSpPr txBox="1">
            <a:spLocks noChangeArrowheads="1"/>
          </p:cNvSpPr>
          <p:nvPr/>
        </p:nvSpPr>
        <p:spPr bwMode="auto">
          <a:xfrm>
            <a:off x="8261350" y="5776913"/>
            <a:ext cx="806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tendon</a:t>
            </a:r>
          </a:p>
        </p:txBody>
      </p:sp>
    </p:spTree>
    <p:extLst>
      <p:ext uri="{BB962C8B-B14F-4D97-AF65-F5344CB8AC3E}">
        <p14:creationId xmlns:p14="http://schemas.microsoft.com/office/powerpoint/2010/main" val="29203457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ABDCC-DAD4-4B85-AB82-F5AB8A0C7C6F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Muscle fatigue</a:t>
            </a:r>
          </a:p>
        </p:txBody>
      </p:sp>
      <p:pic>
        <p:nvPicPr>
          <p:cNvPr id="27653" name="Picture 5" descr="fig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69" y="1933575"/>
            <a:ext cx="8135937" cy="20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4" name="Line 6"/>
          <p:cNvSpPr>
            <a:spLocks noChangeShapeType="1"/>
          </p:cNvSpPr>
          <p:nvPr/>
        </p:nvSpPr>
        <p:spPr bwMode="auto">
          <a:xfrm flipH="1">
            <a:off x="7035165" y="1928815"/>
            <a:ext cx="863600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1302068" y="3992562"/>
            <a:ext cx="8238171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Drop in tension followed prolonged stimulation.</a:t>
            </a: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Fatigue occurs when the stimulation frequency outstrips rate of replacement of ATP, the twitch force decreases with time</a:t>
            </a:r>
          </a:p>
        </p:txBody>
      </p:sp>
    </p:spTree>
    <p:extLst>
      <p:ext uri="{BB962C8B-B14F-4D97-AF65-F5344CB8AC3E}">
        <p14:creationId xmlns:p14="http://schemas.microsoft.com/office/powerpoint/2010/main" val="30416101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5"/>
          <p:cNvSpPr>
            <a:spLocks noGrp="1" noChangeArrowheads="1"/>
          </p:cNvSpPr>
          <p:nvPr>
            <p:ph type="title"/>
          </p:nvPr>
        </p:nvSpPr>
        <p:spPr>
          <a:xfrm>
            <a:off x="1220152" y="793116"/>
            <a:ext cx="7608888" cy="820738"/>
          </a:xfrm>
        </p:spPr>
        <p:txBody>
          <a:bodyPr/>
          <a:lstStyle/>
          <a:p>
            <a:r>
              <a:rPr lang="en-US" altLang="zh-TW" sz="4000"/>
              <a:t>V. Muscle Remodeling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889476" y="1863885"/>
            <a:ext cx="11033759" cy="4563426"/>
          </a:xfrm>
        </p:spPr>
        <p:txBody>
          <a:bodyPr/>
          <a:lstStyle/>
          <a:p>
            <a:r>
              <a:rPr lang="en-US" altLang="zh-TW" sz="2800" dirty="0"/>
              <a:t>Effects of Disuse and Immobilization</a:t>
            </a:r>
          </a:p>
          <a:p>
            <a:pPr lvl="1"/>
            <a:r>
              <a:rPr lang="en-US" altLang="zh-TW" sz="2400" dirty="0"/>
              <a:t>Immediate or early motion may prevent muscle atrophy after injury or surgery</a:t>
            </a:r>
          </a:p>
          <a:p>
            <a:pPr lvl="1"/>
            <a:r>
              <a:rPr lang="en-US" altLang="zh-TW" sz="2400" dirty="0"/>
              <a:t>Muscle fibers regenerate in more parallel orientation, capillariaztion occurred rapidly, tensile strength returned more quickly</a:t>
            </a:r>
          </a:p>
          <a:p>
            <a:pPr lvl="1"/>
            <a:r>
              <a:rPr lang="en-US" altLang="zh-TW" sz="2400" dirty="0"/>
              <a:t>Atrophy of quadriceps developed due to immobilization can not be reversed by isometric exercises.</a:t>
            </a:r>
          </a:p>
          <a:p>
            <a:pPr lvl="1"/>
            <a:r>
              <a:rPr lang="en-US" altLang="zh-TW" sz="2400" dirty="0"/>
              <a:t>Type I fibers atrophy with immobilization; cross-sectional area decreases &amp; oxidative enzyme activity reduced</a:t>
            </a:r>
          </a:p>
          <a:p>
            <a:pPr lvl="1"/>
            <a:r>
              <a:rPr lang="en-US" altLang="zh-TW" sz="2400" dirty="0"/>
              <a:t>Tension in muscle afferent impulses from intrafusal muscle spindle increases &amp; leading to increase stimulation of type I fiber</a:t>
            </a:r>
          </a:p>
          <a:p>
            <a:pPr lvl="1"/>
            <a:endParaRPr lang="en-US" altLang="zh-TW" sz="24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3949513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2320" y="1857693"/>
            <a:ext cx="11023600" cy="445166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dirty="0"/>
              <a:t>Effects of Physical Training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/>
              <a:t>Increase cross-sectional area of muscle fibers, muscle bulk &amp; strength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/>
              <a:t>Relative percentage of fiber types also changes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/>
              <a:t>In endurance athletes % type I, IIA increase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/>
              <a:t>Stretch out of muscle-tendon complex increases elasticity &amp; length of musculo-tendon unit; store more energy in viscoelastic &amp; contractile components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/>
              <a:t>Roles of muscle spindle &amp; Golgi tendon organs: inhibition of spindle effect &amp; enhance Golgi effect to relax muscle and promote further lengthening.</a:t>
            </a:r>
          </a:p>
        </p:txBody>
      </p:sp>
    </p:spTree>
    <p:extLst>
      <p:ext uri="{BB962C8B-B14F-4D97-AF65-F5344CB8AC3E}">
        <p14:creationId xmlns:p14="http://schemas.microsoft.com/office/powerpoint/2010/main" val="33266988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9040" y="386715"/>
            <a:ext cx="10058400" cy="1431925"/>
          </a:xfrm>
        </p:spPr>
        <p:txBody>
          <a:bodyPr/>
          <a:lstStyle/>
          <a:p>
            <a:r>
              <a:rPr lang="en-US" altLang="zh-TW" dirty="0"/>
              <a:t>V. Summary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040" y="1818640"/>
            <a:ext cx="1048512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/>
              <a:t>Structure unit of muscle: fiber</a:t>
            </a:r>
          </a:p>
          <a:p>
            <a:pPr>
              <a:lnSpc>
                <a:spcPct val="90000"/>
              </a:lnSpc>
            </a:pPr>
            <a:r>
              <a:rPr lang="en-US" altLang="zh-TW" sz="2800" dirty="0"/>
              <a:t>Myofibrils are composed of actin &amp; myosin</a:t>
            </a:r>
          </a:p>
          <a:p>
            <a:pPr>
              <a:lnSpc>
                <a:spcPct val="90000"/>
              </a:lnSpc>
            </a:pPr>
            <a:r>
              <a:rPr lang="en-US" altLang="zh-TW" sz="2800" dirty="0"/>
              <a:t>Sliding filament theory &amp; cross-bridge</a:t>
            </a:r>
          </a:p>
          <a:p>
            <a:pPr>
              <a:lnSpc>
                <a:spcPct val="90000"/>
              </a:lnSpc>
            </a:pPr>
            <a:r>
              <a:rPr lang="en-US" altLang="zh-TW" sz="2800" dirty="0"/>
              <a:t>Calcium ion &amp; contractivity</a:t>
            </a:r>
          </a:p>
          <a:p>
            <a:pPr>
              <a:lnSpc>
                <a:spcPct val="90000"/>
              </a:lnSpc>
            </a:pPr>
            <a:r>
              <a:rPr lang="en-US" altLang="zh-TW" sz="2800" dirty="0"/>
              <a:t>Motor unit: a single neuron &amp; all muscle fibers innervated by it</a:t>
            </a:r>
          </a:p>
          <a:p>
            <a:pPr>
              <a:lnSpc>
                <a:spcPct val="90000"/>
              </a:lnSpc>
            </a:pPr>
            <a:r>
              <a:rPr lang="en-US" altLang="zh-TW" sz="2800" dirty="0"/>
              <a:t>Force production depends on length, velocity, muscle composition &amp; morphology (Hill model)</a:t>
            </a:r>
          </a:p>
        </p:txBody>
      </p:sp>
    </p:spTree>
    <p:extLst>
      <p:ext uri="{BB962C8B-B14F-4D97-AF65-F5344CB8AC3E}">
        <p14:creationId xmlns:p14="http://schemas.microsoft.com/office/powerpoint/2010/main" val="30373711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2" name="Picture 7" descr="The Tale F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-2"/>
            <a:ext cx="6391275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974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63" y="32608"/>
            <a:ext cx="2182813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975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" t="113" r="21272" b="436"/>
          <a:stretch>
            <a:fillRect/>
          </a:stretch>
        </p:blipFill>
        <p:spPr bwMode="auto">
          <a:xfrm>
            <a:off x="13855" y="-13856"/>
            <a:ext cx="3662795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t="45495" r="-101" b="6932"/>
          <a:stretch/>
        </p:blipFill>
        <p:spPr bwMode="auto">
          <a:xfrm>
            <a:off x="0" y="3215860"/>
            <a:ext cx="9864436" cy="36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153263" y="428709"/>
            <a:ext cx="849507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The real goal however…….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			is to avoid ….</a:t>
            </a:r>
          </a:p>
        </p:txBody>
      </p:sp>
      <p:pic>
        <p:nvPicPr>
          <p:cNvPr id="11" name="Picture 1028" descr="splas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41" y="3185025"/>
            <a:ext cx="2488659" cy="367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6" t="45495" r="-102" b="6932"/>
          <a:stretch/>
        </p:blipFill>
        <p:spPr bwMode="auto">
          <a:xfrm>
            <a:off x="6400800" y="3275012"/>
            <a:ext cx="5804549" cy="36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7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311FE-4542-4D54-BEEE-FECF8C3E37C9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altLang="zh-TW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16067" name="Content Placeholder 4" descr="http://blog.gustavkaser.com.au/wp-content/uploads/2013/09/iceberg-poster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9" t="4005" r="14845" b="4005"/>
          <a:stretch>
            <a:fillRect/>
          </a:stretch>
        </p:blipFill>
        <p:spPr>
          <a:xfrm>
            <a:off x="0" y="2143125"/>
            <a:ext cx="5513388" cy="4714875"/>
          </a:xfrm>
        </p:spPr>
      </p:pic>
      <p:pic>
        <p:nvPicPr>
          <p:cNvPr id="21606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t="1967" r="8965" b="-1967"/>
          <a:stretch>
            <a:fillRect/>
          </a:stretch>
        </p:blipFill>
        <p:spPr bwMode="auto">
          <a:xfrm>
            <a:off x="4976813" y="2143125"/>
            <a:ext cx="7215187" cy="483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989260" y="308561"/>
            <a:ext cx="84048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正確詮釋問題，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        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往往比找到正確答案來得重要。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0" y="0"/>
            <a:ext cx="1428750" cy="21431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272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1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內容版面配置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80" b="1530"/>
          <a:stretch>
            <a:fillRect/>
          </a:stretch>
        </p:blipFill>
        <p:spPr>
          <a:xfrm>
            <a:off x="884238" y="0"/>
            <a:ext cx="10739437" cy="6873875"/>
          </a:xfrm>
        </p:spPr>
      </p:pic>
      <p:sp>
        <p:nvSpPr>
          <p:cNvPr id="272387" name="矩形 2"/>
          <p:cNvSpPr>
            <a:spLocks noChangeArrowheads="1"/>
          </p:cNvSpPr>
          <p:nvPr/>
        </p:nvSpPr>
        <p:spPr bwMode="auto">
          <a:xfrm>
            <a:off x="955675" y="0"/>
            <a:ext cx="110061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+mn-cs"/>
              </a:rPr>
              <a:t>How can I help?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+mn-cs"/>
              </a:rPr>
              <a:t>「我能夠幫什麼？」是所有良好關係的基礎。</a:t>
            </a:r>
          </a:p>
        </p:txBody>
      </p:sp>
    </p:spTree>
    <p:extLst>
      <p:ext uri="{BB962C8B-B14F-4D97-AF65-F5344CB8AC3E}">
        <p14:creationId xmlns:p14="http://schemas.microsoft.com/office/powerpoint/2010/main" val="10465362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72000" y="0"/>
            <a:ext cx="7620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 what I was trying to say and to do was to make my professional life focused on the three C’s - competence, caring, and compassion - and to make my very private personal life dedicated to family - to you all.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For your support, caring and love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新細明體" panose="02020500000000000000" pitchFamily="18" charset="-120"/>
              <a:cs typeface="Microsoft Sans Serif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During these challenging years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新細明體" panose="02020500000000000000" pitchFamily="18" charset="-120"/>
              <a:cs typeface="Microsoft Sans Serif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 always.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新細明體" panose="02020500000000000000" pitchFamily="18" charset="-120"/>
              <a:cs typeface="Microsoft Sans Serif" panose="020B0604020202020204" pitchFamily="34" charset="0"/>
            </a:endParaRPr>
          </a:p>
        </p:txBody>
      </p:sp>
      <p:pic>
        <p:nvPicPr>
          <p:cNvPr id="5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25199"/>
            <a:ext cx="7620000" cy="428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1161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6"/>
          <a:stretch>
            <a:fillRect/>
          </a:stretch>
        </p:blipFill>
        <p:spPr bwMode="auto">
          <a:xfrm>
            <a:off x="0" y="1588"/>
            <a:ext cx="12192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842963" y="804863"/>
            <a:ext cx="9972675" cy="1671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能有猶豫</a:t>
            </a:r>
            <a: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,</a:t>
            </a: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也是一種幸福</a:t>
            </a:r>
            <a: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/>
            </a:r>
            <a:b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</a:b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       猶豫是獲得了“選擇的自由”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273412" name="矩形 3"/>
          <p:cNvSpPr>
            <a:spLocks noChangeArrowheads="1"/>
          </p:cNvSpPr>
          <p:nvPr/>
        </p:nvSpPr>
        <p:spPr bwMode="auto">
          <a:xfrm>
            <a:off x="9215438" y="4919663"/>
            <a:ext cx="32004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in Time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for 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Enough</a:t>
            </a:r>
            <a:endParaRPr kumimoji="0" lang="zh-TW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4006850" y="2909888"/>
            <a:ext cx="6488113" cy="1143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66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502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502" b="1">
                <a:solidFill>
                  <a:srgbClr val="FFCC00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502" b="1">
                <a:solidFill>
                  <a:srgbClr val="FFCC00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502" b="1">
                <a:solidFill>
                  <a:srgbClr val="FFCC00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502" b="1">
                <a:solidFill>
                  <a:srgbClr val="FFCC00"/>
                </a:solidFill>
                <a:latin typeface="Tahoma" pitchFamily="34" charset="0"/>
              </a:defRPr>
            </a:lvl5pPr>
            <a:lvl6pPr marL="467807" algn="ctr" rtl="0" fontAlgn="base">
              <a:spcBef>
                <a:spcPct val="0"/>
              </a:spcBef>
              <a:spcAft>
                <a:spcPct val="0"/>
              </a:spcAft>
              <a:defRPr sz="3684">
                <a:solidFill>
                  <a:schemeClr val="tx2"/>
                </a:solidFill>
                <a:latin typeface="Tahoma" pitchFamily="34" charset="0"/>
              </a:defRPr>
            </a:lvl6pPr>
            <a:lvl7pPr marL="935614" algn="ctr" rtl="0" fontAlgn="base">
              <a:spcBef>
                <a:spcPct val="0"/>
              </a:spcBef>
              <a:spcAft>
                <a:spcPct val="0"/>
              </a:spcAft>
              <a:defRPr sz="3684">
                <a:solidFill>
                  <a:schemeClr val="tx2"/>
                </a:solidFill>
                <a:latin typeface="Tahoma" pitchFamily="34" charset="0"/>
              </a:defRPr>
            </a:lvl7pPr>
            <a:lvl8pPr marL="1403421" algn="ctr" rtl="0" fontAlgn="base">
              <a:spcBef>
                <a:spcPct val="0"/>
              </a:spcBef>
              <a:spcAft>
                <a:spcPct val="0"/>
              </a:spcAft>
              <a:defRPr sz="3684">
                <a:solidFill>
                  <a:schemeClr val="tx2"/>
                </a:solidFill>
                <a:latin typeface="Tahoma" pitchFamily="34" charset="0"/>
              </a:defRPr>
            </a:lvl8pPr>
            <a:lvl9pPr marL="1871228" algn="ctr" rtl="0" fontAlgn="base">
              <a:spcBef>
                <a:spcPct val="0"/>
              </a:spcBef>
              <a:spcAft>
                <a:spcPct val="0"/>
              </a:spcAft>
              <a:defRPr sz="3684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1" i="0" u="none" strike="noStrike" kern="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/>
                <a:ea typeface="新細明體" panose="02020500000000000000" pitchFamily="18" charset="-120"/>
                <a:cs typeface="+mj-cs"/>
              </a:rPr>
              <a:t>Thank You</a:t>
            </a:r>
            <a:endParaRPr kumimoji="0" lang="en-US" altLang="zh-TW" sz="8000" b="1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173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7" descr="f42-21_thick_filaments__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9" b="12000"/>
          <a:stretch>
            <a:fillRect/>
          </a:stretch>
        </p:blipFill>
        <p:spPr bwMode="auto">
          <a:xfrm>
            <a:off x="2566988" y="2813051"/>
            <a:ext cx="7186612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795339" y="30956"/>
            <a:ext cx="10515600" cy="939007"/>
          </a:xfrm>
        </p:spPr>
        <p:txBody>
          <a:bodyPr/>
          <a:lstStyle/>
          <a:p>
            <a:pPr algn="ctr" eaLnBrk="1" hangingPunct="1"/>
            <a:r>
              <a:rPr lang="en-US" altLang="en-US" b="1" dirty="0" smtClean="0"/>
              <a:t>Thick filaments: myosin</a:t>
            </a:r>
          </a:p>
        </p:txBody>
      </p:sp>
      <p:sp>
        <p:nvSpPr>
          <p:cNvPr id="402438" name="Rectangle 6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687514" y="913766"/>
            <a:ext cx="7772400" cy="1601788"/>
          </a:xfrm>
          <a:noFill/>
        </p:spPr>
        <p:txBody>
          <a:bodyPr/>
          <a:lstStyle/>
          <a:p>
            <a:pPr eaLnBrk="1" hangingPunct="1"/>
            <a:r>
              <a:rPr lang="en-US" altLang="en-US" b="1" dirty="0" smtClean="0"/>
              <a:t>Single protein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u="sng" dirty="0" smtClean="0">
                <a:solidFill>
                  <a:srgbClr val="CC0000"/>
                </a:solidFill>
              </a:rPr>
              <a:t>myosin</a:t>
            </a:r>
            <a:r>
              <a:rPr lang="en-US" altLang="en-US" sz="2800" dirty="0" smtClean="0"/>
              <a:t> molecule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800" dirty="0" smtClean="0"/>
              <a:t>long protein with globular head</a:t>
            </a:r>
          </a:p>
        </p:txBody>
      </p:sp>
      <p:sp>
        <p:nvSpPr>
          <p:cNvPr id="402440" name="AutoShape 8"/>
          <p:cNvSpPr>
            <a:spLocks noChangeArrowheads="1"/>
          </p:cNvSpPr>
          <p:nvPr/>
        </p:nvSpPr>
        <p:spPr bwMode="auto">
          <a:xfrm>
            <a:off x="1639889" y="5886451"/>
            <a:ext cx="3883025" cy="851297"/>
          </a:xfrm>
          <a:prstGeom prst="roundRect">
            <a:avLst>
              <a:gd name="adj" fmla="val 16667"/>
            </a:avLst>
          </a:prstGeom>
          <a:solidFill>
            <a:srgbClr val="FFCC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bundle of myosin proteins: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globular heads aligned</a:t>
            </a:r>
          </a:p>
        </p:txBody>
      </p:sp>
      <p:sp>
        <p:nvSpPr>
          <p:cNvPr id="15366" name="Rectangle 9"/>
          <p:cNvSpPr>
            <a:spLocks noChangeArrowheads="1"/>
          </p:cNvSpPr>
          <p:nvPr/>
        </p:nvSpPr>
        <p:spPr bwMode="auto">
          <a:xfrm>
            <a:off x="5573714" y="6484938"/>
            <a:ext cx="479425" cy="373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367" name="Rectangle 10"/>
          <p:cNvSpPr>
            <a:spLocks noChangeArrowheads="1"/>
          </p:cNvSpPr>
          <p:nvPr/>
        </p:nvSpPr>
        <p:spPr bwMode="auto">
          <a:xfrm>
            <a:off x="2625726" y="5111751"/>
            <a:ext cx="479425" cy="373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2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2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2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2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24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ibro Up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8" grpId="0" build="p" autoUpdateAnimBg="0"/>
      <p:bldP spid="402440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9372600" y="6096000"/>
            <a:ext cx="12954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52600" y="6096000"/>
            <a:ext cx="12954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1"/>
            <a:ext cx="10515600" cy="934720"/>
          </a:xfrm>
          <a:noFill/>
        </p:spPr>
        <p:txBody>
          <a:bodyPr/>
          <a:lstStyle/>
          <a:p>
            <a:pPr algn="ctr" eaLnBrk="1" hangingPunct="1"/>
            <a:r>
              <a:rPr lang="en-US" altLang="en-US" b="1" dirty="0" smtClean="0"/>
              <a:t>Thick &amp; thin filaments</a:t>
            </a: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2673586" y="934721"/>
            <a:ext cx="7882653" cy="5841999"/>
            <a:chOff x="336" y="432"/>
            <a:chExt cx="5120" cy="3763"/>
          </a:xfrm>
        </p:grpSpPr>
        <p:pic>
          <p:nvPicPr>
            <p:cNvPr id="1741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0"/>
            <a:stretch>
              <a:fillRect/>
            </a:stretch>
          </p:blipFill>
          <p:spPr bwMode="auto">
            <a:xfrm>
              <a:off x="336" y="815"/>
              <a:ext cx="5120" cy="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6" name="Rectangle 7"/>
            <p:cNvSpPr>
              <a:spLocks noChangeArrowheads="1"/>
            </p:cNvSpPr>
            <p:nvPr/>
          </p:nvSpPr>
          <p:spPr bwMode="auto">
            <a:xfrm>
              <a:off x="4512" y="432"/>
              <a:ext cx="432" cy="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F116A"/>
                </a:buClr>
                <a:buSzPct val="120000"/>
                <a:buFont typeface="Wingdings" panose="05000000000000000000" pitchFamily="2" charset="2"/>
                <a:buChar char="§"/>
                <a:defRPr sz="3000" b="1">
                  <a:solidFill>
                    <a:srgbClr val="0F116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u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§"/>
                <a:defRPr sz="2400" b="1">
                  <a:solidFill>
                    <a:srgbClr val="0F116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10000"/>
                <a:buFont typeface="Wingdings" panose="05000000000000000000" pitchFamily="2" charset="2"/>
                <a:buChar char="w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7414" name="Rectangle 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44696" y="812649"/>
            <a:ext cx="11000263" cy="9906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Myosin tails aligned together &amp; heads pointed away from center of sarcomere</a:t>
            </a:r>
          </a:p>
        </p:txBody>
      </p:sp>
    </p:spTree>
    <p:extLst>
      <p:ext uri="{BB962C8B-B14F-4D97-AF65-F5344CB8AC3E}">
        <p14:creationId xmlns:p14="http://schemas.microsoft.com/office/powerpoint/2010/main" val="15335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9372600" y="6096000"/>
            <a:ext cx="12954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752600" y="6096000"/>
            <a:ext cx="12954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2032000" y="177588"/>
            <a:ext cx="8382000" cy="762000"/>
          </a:xfrm>
          <a:noFill/>
        </p:spPr>
        <p:txBody>
          <a:bodyPr/>
          <a:lstStyle/>
          <a:p>
            <a:pPr eaLnBrk="1" hangingPunct="1"/>
            <a:r>
              <a:rPr lang="en-US" altLang="en-US" b="1" smtClean="0"/>
              <a:t>Interaction of thick &amp; thin filaments</a:t>
            </a:r>
          </a:p>
        </p:txBody>
      </p:sp>
      <p:sp>
        <p:nvSpPr>
          <p:cNvPr id="446472" name="Rectangle 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267144" y="1058650"/>
            <a:ext cx="9833926" cy="2360613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b="1" u="sng" dirty="0" smtClean="0">
                <a:solidFill>
                  <a:srgbClr val="CC0000"/>
                </a:solidFill>
              </a:rPr>
              <a:t>Cross bridges</a:t>
            </a:r>
            <a:r>
              <a:rPr lang="en-US" altLang="en-US" b="1" dirty="0" smtClean="0"/>
              <a:t>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800" dirty="0" smtClean="0"/>
              <a:t>connections formed between </a:t>
            </a:r>
            <a:r>
              <a:rPr lang="en-US" altLang="en-US" sz="2800" u="sng" dirty="0" smtClean="0">
                <a:solidFill>
                  <a:srgbClr val="CC0000"/>
                </a:solidFill>
              </a:rPr>
              <a:t>myosin heads</a:t>
            </a:r>
            <a:r>
              <a:rPr lang="en-US" altLang="en-US" sz="2800" dirty="0" smtClean="0"/>
              <a:t> (thick filaments) &amp; </a:t>
            </a:r>
            <a:r>
              <a:rPr lang="en-US" altLang="en-US" sz="2800" u="sng" dirty="0" smtClean="0">
                <a:solidFill>
                  <a:srgbClr val="CC0000"/>
                </a:solidFill>
              </a:rPr>
              <a:t>actin</a:t>
            </a:r>
            <a:r>
              <a:rPr lang="en-US" altLang="en-US" sz="2800" dirty="0" smtClean="0"/>
              <a:t> (thin filaments)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800" dirty="0" smtClean="0"/>
              <a:t>cause the muscle to shorten (contract)</a:t>
            </a:r>
            <a:r>
              <a:rPr lang="en-US" altLang="en-US" sz="2800" dirty="0"/>
              <a:t> </a:t>
            </a:r>
          </a:p>
        </p:txBody>
      </p:sp>
      <p:pic>
        <p:nvPicPr>
          <p:cNvPr id="19462" name="Picture 9" descr="f42-23_the_interaction__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0000"/>
          <a:stretch>
            <a:fillRect/>
          </a:stretch>
        </p:blipFill>
        <p:spPr bwMode="auto">
          <a:xfrm>
            <a:off x="1676400" y="3705226"/>
            <a:ext cx="89916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778126" y="6310306"/>
            <a:ext cx="6811963" cy="473074"/>
            <a:chOff x="790" y="3975"/>
            <a:chExt cx="4291" cy="298"/>
          </a:xfrm>
        </p:grpSpPr>
        <p:grpSp>
          <p:nvGrpSpPr>
            <p:cNvPr id="19471" name="Group 15"/>
            <p:cNvGrpSpPr>
              <a:grpSpLocks/>
            </p:cNvGrpSpPr>
            <p:nvPr/>
          </p:nvGrpSpPr>
          <p:grpSpPr bwMode="auto">
            <a:xfrm>
              <a:off x="790" y="3975"/>
              <a:ext cx="4291" cy="223"/>
              <a:chOff x="790" y="3995"/>
              <a:chExt cx="4291" cy="223"/>
            </a:xfrm>
          </p:grpSpPr>
          <p:sp>
            <p:nvSpPr>
              <p:cNvPr id="19473" name="AutoShape 13"/>
              <p:cNvSpPr>
                <a:spLocks noChangeArrowheads="1"/>
              </p:cNvSpPr>
              <p:nvPr/>
            </p:nvSpPr>
            <p:spPr bwMode="auto">
              <a:xfrm>
                <a:off x="848" y="4044"/>
                <a:ext cx="4199" cy="174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F116A"/>
                  </a:buClr>
                  <a:buSzPct val="120000"/>
                  <a:buFont typeface="Wingdings" panose="05000000000000000000" pitchFamily="2" charset="2"/>
                  <a:buChar char="§"/>
                  <a:defRPr sz="30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u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§"/>
                  <a:defRPr sz="24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110000"/>
                  <a:buFont typeface="Wingdings" panose="05000000000000000000" pitchFamily="2" charset="2"/>
                  <a:buChar char="w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0458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474" name="Rectangle 14"/>
              <p:cNvSpPr>
                <a:spLocks noChangeArrowheads="1"/>
              </p:cNvSpPr>
              <p:nvPr/>
            </p:nvSpPr>
            <p:spPr bwMode="auto">
              <a:xfrm>
                <a:off x="790" y="3995"/>
                <a:ext cx="4291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F116A"/>
                  </a:buClr>
                  <a:buSzPct val="120000"/>
                  <a:buFont typeface="Wingdings" panose="05000000000000000000" pitchFamily="2" charset="2"/>
                  <a:buChar char="§"/>
                  <a:defRPr sz="30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u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§"/>
                  <a:defRPr sz="24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110000"/>
                  <a:buFont typeface="Wingdings" panose="05000000000000000000" pitchFamily="2" charset="2"/>
                  <a:buChar char="w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0458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9472" name="Rectangle 16"/>
            <p:cNvSpPr>
              <a:spLocks noChangeArrowheads="1"/>
            </p:cNvSpPr>
            <p:nvPr/>
          </p:nvSpPr>
          <p:spPr bwMode="auto">
            <a:xfrm>
              <a:off x="2452" y="4060"/>
              <a:ext cx="899" cy="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rgbClr val="0F116A"/>
                </a:buClr>
                <a:buSzPct val="120000"/>
                <a:buFont typeface="Wingdings" panose="05000000000000000000" pitchFamily="2" charset="2"/>
                <a:buChar char="§"/>
                <a:defRPr sz="3000" b="1">
                  <a:solidFill>
                    <a:srgbClr val="0F116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u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§"/>
                <a:defRPr sz="2400" b="1">
                  <a:solidFill>
                    <a:srgbClr val="0F116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10000"/>
                <a:buFont typeface="Wingdings" panose="05000000000000000000" pitchFamily="2" charset="2"/>
                <a:buChar char="w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sarcomere</a:t>
              </a:r>
            </a:p>
          </p:txBody>
        </p:sp>
      </p:grpSp>
      <p:sp>
        <p:nvSpPr>
          <p:cNvPr id="19464" name="Rectangle 20"/>
          <p:cNvSpPr>
            <a:spLocks noChangeArrowheads="1"/>
          </p:cNvSpPr>
          <p:nvPr/>
        </p:nvSpPr>
        <p:spPr bwMode="auto">
          <a:xfrm>
            <a:off x="1670050" y="4849813"/>
            <a:ext cx="361950" cy="254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724025" y="4818071"/>
            <a:ext cx="8897938" cy="341313"/>
            <a:chOff x="126" y="3035"/>
            <a:chExt cx="5605" cy="215"/>
          </a:xfrm>
        </p:grpSpPr>
        <p:grpSp>
          <p:nvGrpSpPr>
            <p:cNvPr id="19467" name="Group 17"/>
            <p:cNvGrpSpPr>
              <a:grpSpLocks/>
            </p:cNvGrpSpPr>
            <p:nvPr/>
          </p:nvGrpSpPr>
          <p:grpSpPr bwMode="auto">
            <a:xfrm>
              <a:off x="126" y="3035"/>
              <a:ext cx="5605" cy="116"/>
              <a:chOff x="790" y="3995"/>
              <a:chExt cx="4291" cy="223"/>
            </a:xfrm>
          </p:grpSpPr>
          <p:sp>
            <p:nvSpPr>
              <p:cNvPr id="19469" name="AutoShape 18"/>
              <p:cNvSpPr>
                <a:spLocks noChangeArrowheads="1"/>
              </p:cNvSpPr>
              <p:nvPr/>
            </p:nvSpPr>
            <p:spPr bwMode="auto">
              <a:xfrm>
                <a:off x="848" y="4044"/>
                <a:ext cx="4199" cy="174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F116A"/>
                  </a:buClr>
                  <a:buSzPct val="120000"/>
                  <a:buFont typeface="Wingdings" panose="05000000000000000000" pitchFamily="2" charset="2"/>
                  <a:buChar char="§"/>
                  <a:defRPr sz="30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u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§"/>
                  <a:defRPr sz="24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110000"/>
                  <a:buFont typeface="Wingdings" panose="05000000000000000000" pitchFamily="2" charset="2"/>
                  <a:buChar char="w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0458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470" name="Rectangle 19"/>
              <p:cNvSpPr>
                <a:spLocks noChangeArrowheads="1"/>
              </p:cNvSpPr>
              <p:nvPr/>
            </p:nvSpPr>
            <p:spPr bwMode="auto">
              <a:xfrm>
                <a:off x="790" y="3995"/>
                <a:ext cx="4291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F116A"/>
                  </a:buClr>
                  <a:buSzPct val="120000"/>
                  <a:buFont typeface="Wingdings" panose="05000000000000000000" pitchFamily="2" charset="2"/>
                  <a:buChar char="§"/>
                  <a:defRPr sz="30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u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§"/>
                  <a:defRPr sz="2400" b="1">
                    <a:solidFill>
                      <a:srgbClr val="0F116A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110000"/>
                  <a:buFont typeface="Wingdings" panose="05000000000000000000" pitchFamily="2" charset="2"/>
                  <a:buChar char="w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0458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9468" name="Rectangle 21"/>
            <p:cNvSpPr>
              <a:spLocks noChangeArrowheads="1"/>
            </p:cNvSpPr>
            <p:nvPr/>
          </p:nvSpPr>
          <p:spPr bwMode="auto">
            <a:xfrm>
              <a:off x="2452" y="3037"/>
              <a:ext cx="899" cy="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rgbClr val="0F116A"/>
                </a:buClr>
                <a:buSzPct val="120000"/>
                <a:buFont typeface="Wingdings" panose="05000000000000000000" pitchFamily="2" charset="2"/>
                <a:buChar char="§"/>
                <a:defRPr sz="3000" b="1">
                  <a:solidFill>
                    <a:srgbClr val="0F116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u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§"/>
                <a:defRPr sz="2400" b="1">
                  <a:solidFill>
                    <a:srgbClr val="0F116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10000"/>
                <a:buFont typeface="Wingdings" panose="05000000000000000000" pitchFamily="2" charset="2"/>
                <a:buChar char="w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sarcomere</a:t>
              </a:r>
            </a:p>
          </p:txBody>
        </p:sp>
      </p:grpSp>
      <p:sp>
        <p:nvSpPr>
          <p:cNvPr id="19466" name="Rectangle 24"/>
          <p:cNvSpPr>
            <a:spLocks noChangeArrowheads="1"/>
          </p:cNvSpPr>
          <p:nvPr/>
        </p:nvSpPr>
        <p:spPr bwMode="auto">
          <a:xfrm>
            <a:off x="2301876" y="6073775"/>
            <a:ext cx="415925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2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6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6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6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6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6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6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String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72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529" name="Picture 17" descr="penguinL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1445" y="4841875"/>
            <a:ext cx="12747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798513" y="10323"/>
            <a:ext cx="10515600" cy="880266"/>
          </a:xfrm>
        </p:spPr>
        <p:txBody>
          <a:bodyPr/>
          <a:lstStyle/>
          <a:p>
            <a:pPr algn="ctr" eaLnBrk="1" hangingPunct="1"/>
            <a:r>
              <a:rPr lang="en-US" altLang="en-US" b="1" dirty="0" smtClean="0"/>
              <a:t>Where is ATP needed?</a:t>
            </a:r>
          </a:p>
        </p:txBody>
      </p:sp>
      <p:pic>
        <p:nvPicPr>
          <p:cNvPr id="21508" name="Picture 4" descr="f42-24_the_cross-bridge_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" r="5624"/>
          <a:stretch>
            <a:fillRect/>
          </a:stretch>
        </p:blipFill>
        <p:spPr bwMode="auto">
          <a:xfrm>
            <a:off x="3852862" y="1317626"/>
            <a:ext cx="685482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8519" name="Oval 7"/>
          <p:cNvSpPr>
            <a:spLocks noChangeArrowheads="1"/>
          </p:cNvSpPr>
          <p:nvPr/>
        </p:nvSpPr>
        <p:spPr bwMode="auto">
          <a:xfrm>
            <a:off x="9832976" y="4592639"/>
            <a:ext cx="352425" cy="352425"/>
          </a:xfrm>
          <a:prstGeom prst="ellipse">
            <a:avLst/>
          </a:prstGeom>
          <a:solidFill>
            <a:srgbClr val="FFCC1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8521" name="Oval 9"/>
          <p:cNvSpPr>
            <a:spLocks noChangeArrowheads="1"/>
          </p:cNvSpPr>
          <p:nvPr/>
        </p:nvSpPr>
        <p:spPr bwMode="auto">
          <a:xfrm>
            <a:off x="8210551" y="6381751"/>
            <a:ext cx="352425" cy="352425"/>
          </a:xfrm>
          <a:prstGeom prst="ellipse">
            <a:avLst/>
          </a:prstGeom>
          <a:solidFill>
            <a:srgbClr val="FFCC1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11" name="Oval 11"/>
          <p:cNvSpPr>
            <a:spLocks noChangeArrowheads="1"/>
          </p:cNvSpPr>
          <p:nvPr/>
        </p:nvSpPr>
        <p:spPr bwMode="auto">
          <a:xfrm>
            <a:off x="6262688" y="2690813"/>
            <a:ext cx="520700" cy="457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8520" name="Oval 8"/>
          <p:cNvSpPr>
            <a:spLocks noChangeArrowheads="1"/>
          </p:cNvSpPr>
          <p:nvPr/>
        </p:nvSpPr>
        <p:spPr bwMode="auto">
          <a:xfrm>
            <a:off x="6461126" y="2755901"/>
            <a:ext cx="352425" cy="352425"/>
          </a:xfrm>
          <a:prstGeom prst="ellipse">
            <a:avLst/>
          </a:prstGeom>
          <a:solidFill>
            <a:srgbClr val="FFCC1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13" name="Oval 12"/>
          <p:cNvSpPr>
            <a:spLocks noChangeArrowheads="1"/>
          </p:cNvSpPr>
          <p:nvPr/>
        </p:nvSpPr>
        <p:spPr bwMode="auto">
          <a:xfrm>
            <a:off x="4713288" y="4584701"/>
            <a:ext cx="423862" cy="3524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14" name="Oval 14"/>
          <p:cNvSpPr>
            <a:spLocks noChangeArrowheads="1"/>
          </p:cNvSpPr>
          <p:nvPr/>
        </p:nvSpPr>
        <p:spPr bwMode="auto">
          <a:xfrm>
            <a:off x="6270625" y="6237288"/>
            <a:ext cx="463550" cy="4492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15" name="Oval 15"/>
          <p:cNvSpPr>
            <a:spLocks noChangeArrowheads="1"/>
          </p:cNvSpPr>
          <p:nvPr/>
        </p:nvSpPr>
        <p:spPr bwMode="auto">
          <a:xfrm>
            <a:off x="7940675" y="4568826"/>
            <a:ext cx="400050" cy="3921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8518" name="Rectangle 6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68362" y="6144423"/>
            <a:ext cx="5865813" cy="661192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200" b="1" dirty="0"/>
              <a:t>Cleaving</a:t>
            </a:r>
            <a:r>
              <a:rPr lang="en-US" altLang="en-US" sz="2200" b="1" dirty="0">
                <a:solidFill>
                  <a:srgbClr val="CC0000"/>
                </a:solidFill>
              </a:rPr>
              <a:t> </a:t>
            </a:r>
            <a:r>
              <a:rPr lang="en-US" altLang="en-US" sz="2200" b="1" u="sng" dirty="0">
                <a:solidFill>
                  <a:srgbClr val="CC0000"/>
                </a:solidFill>
              </a:rPr>
              <a:t>ATP</a:t>
            </a:r>
            <a:r>
              <a:rPr lang="en-US" altLang="en-US" sz="2200" b="1" dirty="0"/>
              <a:t> </a:t>
            </a:r>
            <a:r>
              <a:rPr lang="en-US" altLang="en-US" sz="2200" b="1" dirty="0">
                <a:sym typeface="Symbol" panose="05050102010706020507" pitchFamily="18" charset="2"/>
              </a:rPr>
              <a:t> </a:t>
            </a:r>
            <a:r>
              <a:rPr lang="en-US" altLang="en-US" sz="2200" b="1" u="sng" dirty="0">
                <a:solidFill>
                  <a:schemeClr val="tx2"/>
                </a:solidFill>
              </a:rPr>
              <a:t>ADP</a:t>
            </a:r>
            <a:r>
              <a:rPr lang="en-US" altLang="en-US" sz="2200" b="1" dirty="0"/>
              <a:t> allows myosin head to bind to actin filament</a:t>
            </a:r>
          </a:p>
        </p:txBody>
      </p:sp>
      <p:sp>
        <p:nvSpPr>
          <p:cNvPr id="21517" name="Rectangle 20"/>
          <p:cNvSpPr>
            <a:spLocks noChangeArrowheads="1"/>
          </p:cNvSpPr>
          <p:nvPr/>
        </p:nvSpPr>
        <p:spPr bwMode="auto">
          <a:xfrm>
            <a:off x="8643939" y="2124076"/>
            <a:ext cx="1824037" cy="669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18" name="Rectangle 21"/>
          <p:cNvSpPr>
            <a:spLocks noChangeArrowheads="1"/>
          </p:cNvSpPr>
          <p:nvPr/>
        </p:nvSpPr>
        <p:spPr bwMode="auto">
          <a:xfrm>
            <a:off x="8646570" y="1700736"/>
            <a:ext cx="1556836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thin filament</a:t>
            </a:r>
            <a:b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(actin)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19" name="Rectangle 23"/>
          <p:cNvSpPr>
            <a:spLocks noChangeArrowheads="1"/>
          </p:cNvSpPr>
          <p:nvPr/>
        </p:nvSpPr>
        <p:spPr bwMode="auto">
          <a:xfrm>
            <a:off x="7034214" y="3132139"/>
            <a:ext cx="1216025" cy="846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20" name="Rectangle 24"/>
          <p:cNvSpPr>
            <a:spLocks noChangeArrowheads="1"/>
          </p:cNvSpPr>
          <p:nvPr/>
        </p:nvSpPr>
        <p:spPr bwMode="auto">
          <a:xfrm>
            <a:off x="8650775" y="2462736"/>
            <a:ext cx="167225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thick filament</a:t>
            </a:r>
            <a:b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(myosin)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21" name="Line 25"/>
          <p:cNvSpPr>
            <a:spLocks noChangeShapeType="1"/>
          </p:cNvSpPr>
          <p:nvPr/>
        </p:nvSpPr>
        <p:spPr bwMode="auto">
          <a:xfrm>
            <a:off x="8482014" y="1955801"/>
            <a:ext cx="331787" cy="301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522" name="Line 26"/>
          <p:cNvSpPr>
            <a:spLocks noChangeShapeType="1"/>
          </p:cNvSpPr>
          <p:nvPr/>
        </p:nvSpPr>
        <p:spPr bwMode="auto">
          <a:xfrm>
            <a:off x="8543925" y="1985963"/>
            <a:ext cx="215900" cy="13811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523" name="Line 27"/>
          <p:cNvSpPr>
            <a:spLocks noChangeShapeType="1"/>
          </p:cNvSpPr>
          <p:nvPr/>
        </p:nvSpPr>
        <p:spPr bwMode="auto">
          <a:xfrm flipV="1">
            <a:off x="8212139" y="2795588"/>
            <a:ext cx="554037" cy="301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524" name="Line 28"/>
          <p:cNvSpPr>
            <a:spLocks noChangeShapeType="1"/>
          </p:cNvSpPr>
          <p:nvPr/>
        </p:nvSpPr>
        <p:spPr bwMode="auto">
          <a:xfrm flipH="1">
            <a:off x="7396164" y="3009900"/>
            <a:ext cx="46037" cy="153988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525" name="Rectangle 30"/>
          <p:cNvSpPr>
            <a:spLocks noChangeArrowheads="1"/>
          </p:cNvSpPr>
          <p:nvPr/>
        </p:nvSpPr>
        <p:spPr bwMode="auto">
          <a:xfrm>
            <a:off x="5448301" y="1978026"/>
            <a:ext cx="1216025" cy="6524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8528" name="AutoShape 16"/>
          <p:cNvSpPr>
            <a:spLocks noChangeArrowheads="1"/>
          </p:cNvSpPr>
          <p:nvPr/>
        </p:nvSpPr>
        <p:spPr bwMode="auto">
          <a:xfrm>
            <a:off x="4887914" y="2978151"/>
            <a:ext cx="1004887" cy="658813"/>
          </a:xfrm>
          <a:prstGeom prst="irregularSeal1">
            <a:avLst/>
          </a:prstGeom>
          <a:solidFill>
            <a:srgbClr val="CC0000"/>
          </a:solidFill>
          <a:ln w="57150">
            <a:solidFill>
              <a:srgbClr val="FF640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EA1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ATP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27" name="Rectangle 29"/>
          <p:cNvSpPr>
            <a:spLocks noChangeArrowheads="1"/>
          </p:cNvSpPr>
          <p:nvPr/>
        </p:nvSpPr>
        <p:spPr bwMode="auto">
          <a:xfrm>
            <a:off x="5089525" y="2016125"/>
            <a:ext cx="15811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myosin head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28" name="Line 31"/>
          <p:cNvSpPr>
            <a:spLocks noChangeShapeType="1"/>
          </p:cNvSpPr>
          <p:nvPr/>
        </p:nvSpPr>
        <p:spPr bwMode="auto">
          <a:xfrm>
            <a:off x="6611939" y="2179638"/>
            <a:ext cx="915987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529" name="Rectangle 32"/>
          <p:cNvSpPr>
            <a:spLocks noChangeArrowheads="1"/>
          </p:cNvSpPr>
          <p:nvPr/>
        </p:nvSpPr>
        <p:spPr bwMode="auto">
          <a:xfrm>
            <a:off x="6972301" y="3894139"/>
            <a:ext cx="1216025" cy="846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280275" y="3813179"/>
            <a:ext cx="1816100" cy="919163"/>
            <a:chOff x="3626" y="2402"/>
            <a:chExt cx="1144" cy="579"/>
          </a:xfrm>
        </p:grpSpPr>
        <p:sp>
          <p:nvSpPr>
            <p:cNvPr id="21546" name="AutoShape 33"/>
            <p:cNvSpPr>
              <a:spLocks noChangeArrowheads="1"/>
            </p:cNvSpPr>
            <p:nvPr/>
          </p:nvSpPr>
          <p:spPr bwMode="auto">
            <a:xfrm>
              <a:off x="3626" y="2402"/>
              <a:ext cx="663" cy="579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F116A"/>
                </a:buClr>
                <a:buSzPct val="120000"/>
                <a:buFont typeface="Wingdings" panose="05000000000000000000" pitchFamily="2" charset="2"/>
                <a:buChar char="§"/>
                <a:defRPr sz="3000" b="1">
                  <a:solidFill>
                    <a:srgbClr val="0F116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u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§"/>
                <a:defRPr sz="2400" b="1">
                  <a:solidFill>
                    <a:srgbClr val="0F116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10000"/>
                <a:buFont typeface="Wingdings" panose="05000000000000000000" pitchFamily="2" charset="2"/>
                <a:buChar char="w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form</a:t>
              </a:r>
              <a:b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cross</a:t>
              </a:r>
              <a:b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bridge</a:t>
              </a:r>
            </a:p>
          </p:txBody>
        </p:sp>
        <p:sp>
          <p:nvSpPr>
            <p:cNvPr id="21547" name="Line 34"/>
            <p:cNvSpPr>
              <a:spLocks noChangeShapeType="1"/>
            </p:cNvSpPr>
            <p:nvPr/>
          </p:nvSpPr>
          <p:spPr bwMode="auto">
            <a:xfrm flipV="1">
              <a:off x="4198" y="2415"/>
              <a:ext cx="572" cy="18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1531" name="Rectangle 35"/>
          <p:cNvSpPr>
            <a:spLocks noChangeArrowheads="1"/>
          </p:cNvSpPr>
          <p:nvPr/>
        </p:nvSpPr>
        <p:spPr bwMode="auto">
          <a:xfrm>
            <a:off x="7777163" y="1290639"/>
            <a:ext cx="1647825" cy="384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32" name="Rectangle 36"/>
          <p:cNvSpPr>
            <a:spLocks noChangeArrowheads="1"/>
          </p:cNvSpPr>
          <p:nvPr/>
        </p:nvSpPr>
        <p:spPr bwMode="auto">
          <a:xfrm>
            <a:off x="7532689" y="1198563"/>
            <a:ext cx="18002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binding site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33" name="Line 37"/>
          <p:cNvSpPr>
            <a:spLocks noChangeShapeType="1"/>
          </p:cNvSpPr>
          <p:nvPr/>
        </p:nvSpPr>
        <p:spPr bwMode="auto">
          <a:xfrm flipV="1">
            <a:off x="7581900" y="1493838"/>
            <a:ext cx="469900" cy="4381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534" name="Rectangle 38"/>
          <p:cNvSpPr>
            <a:spLocks noChangeArrowheads="1"/>
          </p:cNvSpPr>
          <p:nvPr/>
        </p:nvSpPr>
        <p:spPr bwMode="auto">
          <a:xfrm>
            <a:off x="8610601" y="1562101"/>
            <a:ext cx="1216025" cy="138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48551" name="Picture 3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2670" r="2670" b="2670"/>
          <a:stretch>
            <a:fillRect/>
          </a:stretch>
        </p:blipFill>
        <p:spPr bwMode="auto">
          <a:xfrm>
            <a:off x="1616075" y="1292225"/>
            <a:ext cx="3321050" cy="14859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8531" name="Picture 1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r="11200"/>
          <a:stretch>
            <a:fillRect/>
          </a:stretch>
        </p:blipFill>
        <p:spPr bwMode="auto">
          <a:xfrm>
            <a:off x="1627189" y="2844801"/>
            <a:ext cx="1908175" cy="16224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8530" name="AutoShape 18"/>
          <p:cNvSpPr>
            <a:spLocks noChangeArrowheads="1"/>
          </p:cNvSpPr>
          <p:nvPr/>
        </p:nvSpPr>
        <p:spPr bwMode="auto">
          <a:xfrm flipH="1">
            <a:off x="1916114" y="3427414"/>
            <a:ext cx="2771775" cy="1531937"/>
          </a:xfrm>
          <a:prstGeom prst="wedgeEllipseCallout">
            <a:avLst>
              <a:gd name="adj1" fmla="val 28176"/>
              <a:gd name="adj2" fmla="val 69273"/>
            </a:avLst>
          </a:prstGeom>
          <a:solidFill>
            <a:srgbClr val="FFEA18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So that’s </a:t>
            </a:r>
            <a:b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</a:b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where those</a:t>
            </a:r>
            <a:b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</a:b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10,000,000 ATPs go</a:t>
            </a: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!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Well, not all of it</a:t>
            </a: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!</a:t>
            </a:r>
          </a:p>
        </p:txBody>
      </p:sp>
      <p:sp>
        <p:nvSpPr>
          <p:cNvPr id="448552" name="Oval 40"/>
          <p:cNvSpPr>
            <a:spLocks noChangeArrowheads="1"/>
          </p:cNvSpPr>
          <p:nvPr/>
        </p:nvSpPr>
        <p:spPr bwMode="auto">
          <a:xfrm>
            <a:off x="7804151" y="2146301"/>
            <a:ext cx="766763" cy="460375"/>
          </a:xfrm>
          <a:prstGeom prst="ellipse">
            <a:avLst/>
          </a:prstGeom>
          <a:solidFill>
            <a:srgbClr val="660000"/>
          </a:solidFill>
          <a:ln w="57150">
            <a:solidFill>
              <a:srgbClr val="FF6404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EA1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ADP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4159250" y="3940175"/>
            <a:ext cx="1479550" cy="1868488"/>
            <a:chOff x="1660" y="2482"/>
            <a:chExt cx="932" cy="1177"/>
          </a:xfrm>
        </p:grpSpPr>
        <p:sp>
          <p:nvSpPr>
            <p:cNvPr id="21544" name="AutoShape 41"/>
            <p:cNvSpPr>
              <a:spLocks noChangeArrowheads="1"/>
            </p:cNvSpPr>
            <p:nvPr/>
          </p:nvSpPr>
          <p:spPr bwMode="auto">
            <a:xfrm>
              <a:off x="1660" y="3080"/>
              <a:ext cx="725" cy="579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F116A"/>
                </a:buClr>
                <a:buSzPct val="120000"/>
                <a:buFont typeface="Wingdings" panose="05000000000000000000" pitchFamily="2" charset="2"/>
                <a:buChar char="§"/>
                <a:defRPr sz="3000" b="1">
                  <a:solidFill>
                    <a:srgbClr val="0F116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u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§"/>
                <a:defRPr sz="2400" b="1">
                  <a:solidFill>
                    <a:srgbClr val="0F116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10000"/>
                <a:buFont typeface="Wingdings" panose="05000000000000000000" pitchFamily="2" charset="2"/>
                <a:buChar char="w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release</a:t>
              </a:r>
              <a:b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cross</a:t>
              </a:r>
              <a:b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bridge</a:t>
              </a:r>
            </a:p>
          </p:txBody>
        </p:sp>
        <p:sp>
          <p:nvSpPr>
            <p:cNvPr id="21545" name="Line 42"/>
            <p:cNvSpPr>
              <a:spLocks noChangeShapeType="1"/>
            </p:cNvSpPr>
            <p:nvPr/>
          </p:nvSpPr>
          <p:spPr bwMode="auto">
            <a:xfrm flipV="1">
              <a:off x="1996" y="2482"/>
              <a:ext cx="596" cy="6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7564438" y="5813425"/>
            <a:ext cx="2597150" cy="647700"/>
            <a:chOff x="3805" y="3662"/>
            <a:chExt cx="1636" cy="408"/>
          </a:xfrm>
        </p:grpSpPr>
        <p:sp>
          <p:nvSpPr>
            <p:cNvPr id="21542" name="AutoShape 46"/>
            <p:cNvSpPr>
              <a:spLocks noChangeArrowheads="1"/>
            </p:cNvSpPr>
            <p:nvPr/>
          </p:nvSpPr>
          <p:spPr bwMode="auto">
            <a:xfrm>
              <a:off x="4472" y="3662"/>
              <a:ext cx="969" cy="408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F116A"/>
                </a:buClr>
                <a:buSzPct val="120000"/>
                <a:buFont typeface="Wingdings" panose="05000000000000000000" pitchFamily="2" charset="2"/>
                <a:buChar char="§"/>
                <a:defRPr sz="3000" b="1">
                  <a:solidFill>
                    <a:srgbClr val="0F116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u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§"/>
                <a:defRPr sz="2400" b="1">
                  <a:solidFill>
                    <a:srgbClr val="0F116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10000"/>
                <a:buFont typeface="Wingdings" panose="05000000000000000000" pitchFamily="2" charset="2"/>
                <a:buChar char="w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shorten</a:t>
              </a:r>
              <a:b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sarcomere</a:t>
              </a:r>
            </a:p>
          </p:txBody>
        </p:sp>
        <p:sp>
          <p:nvSpPr>
            <p:cNvPr id="21543" name="Line 47"/>
            <p:cNvSpPr>
              <a:spLocks noChangeShapeType="1"/>
            </p:cNvSpPr>
            <p:nvPr/>
          </p:nvSpPr>
          <p:spPr bwMode="auto">
            <a:xfrm>
              <a:off x="3805" y="3719"/>
              <a:ext cx="771" cy="7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48522" name="Oval 10"/>
          <p:cNvSpPr>
            <a:spLocks noChangeArrowheads="1"/>
          </p:cNvSpPr>
          <p:nvPr/>
        </p:nvSpPr>
        <p:spPr bwMode="auto">
          <a:xfrm>
            <a:off x="5021264" y="4616451"/>
            <a:ext cx="352425" cy="352425"/>
          </a:xfrm>
          <a:prstGeom prst="ellipse">
            <a:avLst/>
          </a:prstGeom>
          <a:solidFill>
            <a:srgbClr val="FFCC1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25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85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ibro Up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85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8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85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4485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85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500"/>
                                        <p:tgtEl>
                                          <p:spTgt spid="4485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String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85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85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1000"/>
                                        <p:tgtEl>
                                          <p:spTgt spid="4485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8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85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9" grpId="0" animBg="1" autoUpdateAnimBg="0"/>
      <p:bldP spid="448521" grpId="0" animBg="1" autoUpdateAnimBg="0"/>
      <p:bldP spid="448520" grpId="0" animBg="1" autoUpdateAnimBg="0"/>
      <p:bldP spid="448518" grpId="0" build="p" autoUpdateAnimBg="0"/>
      <p:bldP spid="448528" grpId="0" animBg="1" autoUpdateAnimBg="0"/>
      <p:bldP spid="448528" grpId="1" animBg="1"/>
      <p:bldP spid="448530" grpId="0" animBg="1" autoUpdateAnimBg="0"/>
      <p:bldP spid="448552" grpId="0" animBg="1" autoUpdateAnimBg="0"/>
      <p:bldP spid="448522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8040" y="0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 b="1" dirty="0" smtClean="0"/>
              <a:t>Closer look at muscle cell</a:t>
            </a:r>
          </a:p>
        </p:txBody>
      </p:sp>
      <p:pic>
        <p:nvPicPr>
          <p:cNvPr id="23555" name="Picture 4" descr="f42-26_the_relationship_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"/>
          <a:stretch>
            <a:fillRect/>
          </a:stretch>
        </p:blipFill>
        <p:spPr bwMode="auto">
          <a:xfrm>
            <a:off x="2438400" y="1425576"/>
            <a:ext cx="74676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9541" name="Rectangle 5"/>
          <p:cNvSpPr>
            <a:spLocks noChangeArrowheads="1"/>
          </p:cNvSpPr>
          <p:nvPr/>
        </p:nvSpPr>
        <p:spPr bwMode="auto">
          <a:xfrm>
            <a:off x="1573213" y="6360955"/>
            <a:ext cx="2650084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1" i="0" u="sng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multi-nucleated</a:t>
            </a:r>
          </a:p>
        </p:txBody>
      </p:sp>
      <p:sp>
        <p:nvSpPr>
          <p:cNvPr id="449542" name="AutoShape 6"/>
          <p:cNvSpPr>
            <a:spLocks noChangeArrowheads="1"/>
          </p:cNvSpPr>
          <p:nvPr/>
        </p:nvSpPr>
        <p:spPr bwMode="auto">
          <a:xfrm>
            <a:off x="6986589" y="5829300"/>
            <a:ext cx="2547937" cy="376238"/>
          </a:xfrm>
          <a:prstGeom prst="roundRect">
            <a:avLst>
              <a:gd name="adj" fmla="val 16667"/>
            </a:avLst>
          </a:prstGeom>
          <a:solidFill>
            <a:srgbClr val="FFEA18"/>
          </a:solidFill>
          <a:ln w="2857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Mitochondrion</a:t>
            </a:r>
          </a:p>
        </p:txBody>
      </p:sp>
      <p:sp>
        <p:nvSpPr>
          <p:cNvPr id="449543" name="AutoShape 7"/>
          <p:cNvSpPr>
            <a:spLocks noChangeArrowheads="1"/>
          </p:cNvSpPr>
          <p:nvPr/>
        </p:nvSpPr>
        <p:spPr bwMode="auto">
          <a:xfrm>
            <a:off x="6275388" y="1574801"/>
            <a:ext cx="2070100" cy="671513"/>
          </a:xfrm>
          <a:prstGeom prst="roundRect">
            <a:avLst>
              <a:gd name="adj" fmla="val 16667"/>
            </a:avLst>
          </a:prstGeom>
          <a:solidFill>
            <a:srgbClr val="FFEA18"/>
          </a:solidFill>
          <a:ln w="2857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Sarcoplasmic</a:t>
            </a:r>
            <a:b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reticulum</a:t>
            </a:r>
          </a:p>
        </p:txBody>
      </p:sp>
      <p:sp>
        <p:nvSpPr>
          <p:cNvPr id="449544" name="AutoShape 8"/>
          <p:cNvSpPr>
            <a:spLocks noChangeArrowheads="1"/>
          </p:cNvSpPr>
          <p:nvPr/>
        </p:nvSpPr>
        <p:spPr bwMode="auto">
          <a:xfrm>
            <a:off x="3824289" y="5741988"/>
            <a:ext cx="2994025" cy="685800"/>
          </a:xfrm>
          <a:prstGeom prst="roundRect">
            <a:avLst>
              <a:gd name="adj" fmla="val 16667"/>
            </a:avLst>
          </a:prstGeom>
          <a:solidFill>
            <a:srgbClr val="FFEA18"/>
          </a:solidFill>
          <a:ln w="2857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Transverse tubules</a:t>
            </a:r>
            <a:b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(T-tubules)</a:t>
            </a:r>
          </a:p>
        </p:txBody>
      </p:sp>
    </p:spTree>
    <p:extLst>
      <p:ext uri="{BB962C8B-B14F-4D97-AF65-F5344CB8AC3E}">
        <p14:creationId xmlns:p14="http://schemas.microsoft.com/office/powerpoint/2010/main" val="90230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95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95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95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95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41" grpId="0" animBg="1" autoUpdateAnimBg="0"/>
      <p:bldP spid="449542" grpId="0" animBg="1"/>
      <p:bldP spid="449543" grpId="0" animBg="1"/>
      <p:bldP spid="4495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1" t="6667" r="28000" b="6667"/>
          <a:stretch>
            <a:fillRect/>
          </a:stretch>
        </p:blipFill>
        <p:spPr bwMode="auto">
          <a:xfrm>
            <a:off x="7780338" y="650876"/>
            <a:ext cx="27940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xfrm>
            <a:off x="815975" y="35878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Muscle cell organelles</a:t>
            </a:r>
          </a:p>
        </p:txBody>
      </p:sp>
      <p:sp>
        <p:nvSpPr>
          <p:cNvPr id="39629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28850" y="1371600"/>
            <a:ext cx="7905750" cy="5257800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CC0000"/>
                </a:solidFill>
              </a:rPr>
              <a:t>Sarcoplasm</a:t>
            </a:r>
            <a:r>
              <a:rPr lang="en-US" altLang="en-US" sz="2800"/>
              <a:t> </a:t>
            </a:r>
          </a:p>
          <a:p>
            <a:pPr lvl="1" eaLnBrk="1" hangingPunct="1"/>
            <a:r>
              <a:rPr lang="en-US" altLang="en-US" sz="2600"/>
              <a:t>muscle cell </a:t>
            </a:r>
            <a:r>
              <a:rPr lang="en-US" altLang="en-US" sz="2600" u="sng"/>
              <a:t>cytoplasm</a:t>
            </a:r>
            <a:endParaRPr lang="en-US" altLang="en-US" sz="2600"/>
          </a:p>
          <a:p>
            <a:pPr lvl="1" eaLnBrk="1" hangingPunct="1"/>
            <a:r>
              <a:rPr lang="en-US" altLang="en-US" sz="2600"/>
              <a:t>contains many mitochondria</a:t>
            </a:r>
          </a:p>
          <a:p>
            <a:pPr eaLnBrk="1" hangingPunct="1"/>
            <a:r>
              <a:rPr lang="en-US" altLang="en-US" sz="2800" u="sng">
                <a:solidFill>
                  <a:srgbClr val="CC0000"/>
                </a:solidFill>
              </a:rPr>
              <a:t>Sarcoplasmic reticulum (SR)</a:t>
            </a:r>
            <a:endParaRPr lang="en-US" altLang="en-US" sz="2800"/>
          </a:p>
          <a:p>
            <a:pPr lvl="1" eaLnBrk="1" hangingPunct="1"/>
            <a:r>
              <a:rPr lang="en-US" altLang="en-US" sz="2600"/>
              <a:t>organelle similar to </a:t>
            </a:r>
            <a:r>
              <a:rPr lang="en-US" altLang="en-US" sz="2600" u="sng"/>
              <a:t>ER</a:t>
            </a:r>
            <a:endParaRPr lang="en-US" altLang="en-US" sz="2600"/>
          </a:p>
          <a:p>
            <a:pPr marL="1085850" lvl="2" eaLnBrk="1" hangingPunct="1"/>
            <a:r>
              <a:rPr lang="en-US" altLang="en-US" smtClean="0"/>
              <a:t>network of tubes</a:t>
            </a:r>
          </a:p>
          <a:p>
            <a:pPr lvl="1" eaLnBrk="1" hangingPunct="1"/>
            <a:r>
              <a:rPr lang="en-US" altLang="en-US" sz="2600" u="sng">
                <a:solidFill>
                  <a:srgbClr val="CC0000"/>
                </a:solidFill>
              </a:rPr>
              <a:t>stores Ca</a:t>
            </a:r>
            <a:r>
              <a:rPr lang="en-US" altLang="en-US" sz="2600" baseline="30000">
                <a:solidFill>
                  <a:srgbClr val="CC0000"/>
                </a:solidFill>
              </a:rPr>
              <a:t>2+</a:t>
            </a:r>
            <a:endParaRPr lang="en-US" altLang="en-US" sz="2600"/>
          </a:p>
          <a:p>
            <a:pPr marL="1085850" lvl="2" eaLnBrk="1" hangingPunct="1"/>
            <a:r>
              <a:rPr lang="en-US" altLang="en-US" smtClean="0"/>
              <a:t>Ca</a:t>
            </a:r>
            <a:r>
              <a:rPr lang="en-US" altLang="en-US" baseline="30000" smtClean="0"/>
              <a:t>2+</a:t>
            </a:r>
            <a:r>
              <a:rPr lang="en-US" altLang="en-US" smtClean="0"/>
              <a:t> released from SR through channels</a:t>
            </a:r>
          </a:p>
          <a:p>
            <a:pPr marL="1085850" lvl="2" eaLnBrk="1" hangingPunct="1"/>
            <a:r>
              <a:rPr lang="en-US" altLang="en-US" smtClean="0"/>
              <a:t>Ca</a:t>
            </a:r>
            <a:r>
              <a:rPr lang="en-US" altLang="en-US" baseline="30000" smtClean="0"/>
              <a:t>2+</a:t>
            </a:r>
            <a:r>
              <a:rPr lang="en-US" altLang="en-US" smtClean="0"/>
              <a:t> restored to SR by </a:t>
            </a:r>
            <a:r>
              <a:rPr lang="en-US" altLang="en-US" u="sng" smtClean="0">
                <a:solidFill>
                  <a:srgbClr val="CC0000"/>
                </a:solidFill>
              </a:rPr>
              <a:t>Ca</a:t>
            </a:r>
            <a:r>
              <a:rPr lang="en-US" altLang="en-US" baseline="30000" smtClean="0">
                <a:solidFill>
                  <a:srgbClr val="CC0000"/>
                </a:solidFill>
              </a:rPr>
              <a:t>2+</a:t>
            </a:r>
            <a:r>
              <a:rPr lang="en-US" altLang="en-US" u="sng" smtClean="0">
                <a:solidFill>
                  <a:srgbClr val="CC0000"/>
                </a:solidFill>
              </a:rPr>
              <a:t> pumps</a:t>
            </a:r>
            <a:endParaRPr lang="en-US" altLang="en-US" smtClean="0"/>
          </a:p>
          <a:p>
            <a:pPr marL="1428750" lvl="3" eaLnBrk="1" hangingPunct="1"/>
            <a:r>
              <a:rPr lang="en-US" altLang="en-US" smtClean="0"/>
              <a:t>pump Ca</a:t>
            </a:r>
            <a:r>
              <a:rPr lang="en-US" altLang="en-US" baseline="30000" smtClean="0"/>
              <a:t>2+</a:t>
            </a:r>
            <a:r>
              <a:rPr lang="en-US" altLang="en-US" smtClean="0"/>
              <a:t> from cytosol</a:t>
            </a:r>
          </a:p>
          <a:p>
            <a:pPr marL="1428750" lvl="3" eaLnBrk="1" hangingPunct="1"/>
            <a:r>
              <a:rPr lang="en-US" altLang="en-US" smtClean="0"/>
              <a:t>pumps use ATP</a:t>
            </a:r>
          </a:p>
        </p:txBody>
      </p:sp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8026400" y="350838"/>
            <a:ext cx="2436434" cy="442674"/>
          </a:xfrm>
          <a:prstGeom prst="roundRect">
            <a:avLst>
              <a:gd name="adj" fmla="val 16667"/>
            </a:avLst>
          </a:prstGeom>
          <a:solidFill>
            <a:srgbClr val="FFEA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</a:t>
            </a:r>
            <a:r>
              <a:rPr kumimoji="0" lang="en-US" altLang="en-US" sz="2000" b="1" i="0" u="none" strike="noStrike" kern="1200" cap="none" spc="0" normalizeH="0" baseline="3000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2+ </a:t>
            </a: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ATPase of SR</a:t>
            </a:r>
          </a:p>
        </p:txBody>
      </p:sp>
      <p:sp>
        <p:nvSpPr>
          <p:cNvPr id="396294" name="AutoShape 6"/>
          <p:cNvSpPr>
            <a:spLocks noChangeArrowheads="1"/>
          </p:cNvSpPr>
          <p:nvPr/>
        </p:nvSpPr>
        <p:spPr bwMode="auto">
          <a:xfrm>
            <a:off x="6073775" y="6048376"/>
            <a:ext cx="1004888" cy="658813"/>
          </a:xfrm>
          <a:prstGeom prst="irregularSeal1">
            <a:avLst/>
          </a:prstGeom>
          <a:solidFill>
            <a:srgbClr val="CC0000"/>
          </a:solidFill>
          <a:ln w="57150">
            <a:solidFill>
              <a:srgbClr val="FF640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EA1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ATP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96295" name="Picture 7" descr="penguin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1" y="5562600"/>
            <a:ext cx="12747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6296" name="AutoShape 8"/>
          <p:cNvSpPr>
            <a:spLocks noChangeArrowheads="1"/>
          </p:cNvSpPr>
          <p:nvPr/>
        </p:nvSpPr>
        <p:spPr bwMode="auto">
          <a:xfrm flipH="1">
            <a:off x="1524000" y="3597276"/>
            <a:ext cx="1354138" cy="1217613"/>
          </a:xfrm>
          <a:prstGeom prst="wedgeEllipseCallout">
            <a:avLst>
              <a:gd name="adj1" fmla="val -20579"/>
              <a:gd name="adj2" fmla="val 119620"/>
            </a:avLst>
          </a:prstGeom>
          <a:solidFill>
            <a:srgbClr val="FFEA18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There’s</a:t>
            </a:r>
            <a:b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</a:b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the rest</a:t>
            </a:r>
            <a:b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</a:b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of the</a:t>
            </a:r>
            <a:b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</a:b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ATPs</a:t>
            </a: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!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Comic Sans MS" panose="030F0702030302020204" pitchFamily="66" charset="0"/>
              <a:ea typeface="Geneva" pitchFamily="48" charset="-128"/>
              <a:cs typeface="+mn-cs"/>
            </a:endParaRPr>
          </a:p>
        </p:txBody>
      </p:sp>
      <p:sp>
        <p:nvSpPr>
          <p:cNvPr id="396297" name="AutoShape 9"/>
          <p:cNvSpPr>
            <a:spLocks noChangeArrowheads="1"/>
          </p:cNvSpPr>
          <p:nvPr/>
        </p:nvSpPr>
        <p:spPr bwMode="auto">
          <a:xfrm flipH="1">
            <a:off x="9066214" y="5473700"/>
            <a:ext cx="1354137" cy="1155700"/>
          </a:xfrm>
          <a:prstGeom prst="wedgeEllipseCallout">
            <a:avLst>
              <a:gd name="adj1" fmla="val -11079"/>
              <a:gd name="adj2" fmla="val -146157"/>
            </a:avLst>
          </a:prstGeom>
          <a:solidFill>
            <a:srgbClr val="FFEA18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But what</a:t>
            </a:r>
            <a:b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</a:b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does the</a:t>
            </a:r>
            <a:b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</a:b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Ca</a:t>
            </a:r>
            <a:r>
              <a:rPr kumimoji="0" lang="en-US" altLang="en-US" sz="1800" b="1" i="0" u="none" strike="noStrike" kern="1200" cap="none" spc="0" normalizeH="0" baseline="3000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2+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Comic Sans MS" panose="030F0702030302020204" pitchFamily="66" charset="0"/>
                <a:ea typeface="Geneva" pitchFamily="48" charset="-128"/>
                <a:cs typeface="+mn-cs"/>
              </a:rPr>
              <a:t> do?</a:t>
            </a:r>
          </a:p>
        </p:txBody>
      </p:sp>
    </p:spTree>
    <p:extLst>
      <p:ext uri="{BB962C8B-B14F-4D97-AF65-F5344CB8AC3E}">
        <p14:creationId xmlns:p14="http://schemas.microsoft.com/office/powerpoint/2010/main" val="377454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6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6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6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6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6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6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6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6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6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6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6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6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6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6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6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6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6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6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6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6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6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6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1000"/>
                                        <p:tgtEl>
                                          <p:spTgt spid="3962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9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962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962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 build="p" autoUpdateAnimBg="0"/>
      <p:bldP spid="396294" grpId="0" animBg="1" autoUpdateAnimBg="0"/>
      <p:bldP spid="396296" grpId="0" animBg="1" autoUpdateAnimBg="0"/>
      <p:bldP spid="396297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68680" y="46037"/>
            <a:ext cx="10515600" cy="909003"/>
          </a:xfrm>
        </p:spPr>
        <p:txBody>
          <a:bodyPr/>
          <a:lstStyle/>
          <a:p>
            <a:pPr algn="ctr" eaLnBrk="1" hangingPunct="1"/>
            <a:r>
              <a:rPr lang="en-US" altLang="en-US" b="1" dirty="0" smtClean="0"/>
              <a:t>Muscle at rest</a:t>
            </a:r>
          </a:p>
        </p:txBody>
      </p:sp>
      <p:sp>
        <p:nvSpPr>
          <p:cNvPr id="408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642111" y="1117600"/>
            <a:ext cx="9149080" cy="2133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/>
              <a:t>Interacting proteins</a:t>
            </a:r>
          </a:p>
          <a:p>
            <a:pPr lvl="1" eaLnBrk="1" hangingPunct="1"/>
            <a:r>
              <a:rPr lang="en-US" altLang="en-US" sz="2800"/>
              <a:t>at rest, </a:t>
            </a:r>
            <a:r>
              <a:rPr lang="en-US" altLang="en-US" sz="2800" u="sng">
                <a:solidFill>
                  <a:srgbClr val="CC0000"/>
                </a:solidFill>
              </a:rPr>
              <a:t>troponin</a:t>
            </a:r>
            <a:r>
              <a:rPr lang="en-US" altLang="en-US" sz="2800"/>
              <a:t> molecules hold </a:t>
            </a:r>
            <a:r>
              <a:rPr lang="en-US" altLang="en-US" sz="2800" u="sng">
                <a:solidFill>
                  <a:srgbClr val="CC0000"/>
                </a:solidFill>
              </a:rPr>
              <a:t>tropomyosin</a:t>
            </a:r>
            <a:r>
              <a:rPr lang="en-US" altLang="en-US" sz="2800"/>
              <a:t> fibers so that they cover the </a:t>
            </a:r>
            <a:r>
              <a:rPr lang="en-US" altLang="en-US" sz="2800" u="sng">
                <a:solidFill>
                  <a:srgbClr val="CC0000"/>
                </a:solidFill>
              </a:rPr>
              <a:t>myosin-binding sites</a:t>
            </a:r>
            <a:r>
              <a:rPr lang="en-US" altLang="en-US" sz="2800"/>
              <a:t> on </a:t>
            </a:r>
            <a:r>
              <a:rPr lang="en-US" altLang="en-US" sz="2800" u="sng">
                <a:solidFill>
                  <a:srgbClr val="CC0000"/>
                </a:solidFill>
              </a:rPr>
              <a:t>actin</a:t>
            </a:r>
          </a:p>
          <a:p>
            <a:pPr lvl="2" eaLnBrk="1" hangingPunct="1"/>
            <a:r>
              <a:rPr lang="en-US" altLang="en-US" sz="2800"/>
              <a:t>troponin has Ca</a:t>
            </a:r>
            <a:r>
              <a:rPr lang="en-US" altLang="en-US" sz="2800" baseline="30000"/>
              <a:t>2+</a:t>
            </a:r>
            <a:r>
              <a:rPr lang="en-US" altLang="en-US" sz="2800"/>
              <a:t> binding sites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01"/>
          <a:stretch>
            <a:fillRect/>
          </a:stretch>
        </p:blipFill>
        <p:spPr bwMode="auto">
          <a:xfrm>
            <a:off x="2443164" y="3649664"/>
            <a:ext cx="75469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5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9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"/>
            <a:ext cx="10515600" cy="1087120"/>
          </a:xfrm>
        </p:spPr>
        <p:txBody>
          <a:bodyPr/>
          <a:lstStyle/>
          <a:p>
            <a:pPr algn="ctr" eaLnBrk="1" hangingPunct="1"/>
            <a:r>
              <a:rPr lang="en-US" altLang="en-US" b="1" smtClean="0"/>
              <a:t>The Trigger: motor neurons 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5"/>
          <a:stretch>
            <a:fillRect/>
          </a:stretch>
        </p:blipFill>
        <p:spPr bwMode="auto">
          <a:xfrm>
            <a:off x="2773681" y="1747520"/>
            <a:ext cx="7574622" cy="504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2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160780" y="960121"/>
            <a:ext cx="9870440" cy="914400"/>
          </a:xfrm>
          <a:noFill/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Motor neuron triggers muscle contraction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release acetylcholine (Ach) neurotransmitter</a:t>
            </a:r>
          </a:p>
        </p:txBody>
      </p:sp>
    </p:spTree>
    <p:extLst>
      <p:ext uri="{BB962C8B-B14F-4D97-AF65-F5344CB8AC3E}">
        <p14:creationId xmlns:p14="http://schemas.microsoft.com/office/powerpoint/2010/main" val="149315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8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5" t="30751" r="17107" b="17058"/>
          <a:stretch>
            <a:fillRect/>
          </a:stretch>
        </p:blipFill>
        <p:spPr bwMode="auto">
          <a:xfrm>
            <a:off x="4445000" y="212725"/>
            <a:ext cx="7686675" cy="650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45000" y="957263"/>
            <a:ext cx="6486525" cy="1143000"/>
          </a:xfrm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FF66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 smtClean="0">
                <a:ea typeface="新細明體" panose="02020500000000000000" pitchFamily="18" charset="-120"/>
              </a:rPr>
              <a:t>For You</a:t>
            </a:r>
          </a:p>
        </p:txBody>
      </p:sp>
      <p:sp>
        <p:nvSpPr>
          <p:cNvPr id="210948" name="矩形 2"/>
          <p:cNvSpPr>
            <a:spLocks noChangeArrowheads="1"/>
          </p:cNvSpPr>
          <p:nvPr/>
        </p:nvSpPr>
        <p:spPr bwMode="auto">
          <a:xfrm>
            <a:off x="0" y="957263"/>
            <a:ext cx="4445000" cy="547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99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房同經</a:t>
            </a:r>
            <a:endParaRPr kumimoji="0" lang="en-US" altLang="zh-TW" sz="2400" b="1" i="0" u="none" strike="noStrike" kern="1200" cap="none" spc="0" normalizeH="0" baseline="0" noProof="0" smtClean="0">
              <a:ln>
                <a:noFill/>
              </a:ln>
              <a:solidFill>
                <a:srgbClr val="99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醫學博士</a:t>
            </a:r>
            <a:r>
              <a:rPr kumimoji="0" lang="en-US" altLang="zh-TW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MD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理學碩士</a:t>
            </a:r>
            <a:r>
              <a:rPr kumimoji="0" lang="en-US" altLang="zh-TW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MS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生理及生物物理學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哲學博士</a:t>
            </a:r>
            <a:r>
              <a:rPr kumimoji="0" lang="en-US" altLang="zh-TW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PhD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細胞生理學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工學博士</a:t>
            </a:r>
            <a:r>
              <a:rPr kumimoji="0" lang="en-US" altLang="zh-TW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PhD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醫工材料學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當職</a:t>
            </a:r>
            <a:endParaRPr kumimoji="0" lang="en-US" altLang="zh-TW" sz="20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教育部部定教職及碩博士導師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(1989~)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科技部醫工計畫主持人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(~2020)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台北榮民總醫院內科部特聘主治醫師</a:t>
            </a:r>
            <a:endParaRPr kumimoji="0" lang="en-US" altLang="zh-TW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國防醫學中心三軍總醫院內科部心臟內科</a:t>
            </a:r>
            <a:endParaRPr kumimoji="0" lang="en-US" altLang="zh-TW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國防醫學院醫學系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,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生理學科及醫科所</a:t>
            </a:r>
            <a:endParaRPr kumimoji="0" lang="en-US" altLang="zh-TW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國立陽明大學醫學院醫學系</a:t>
            </a:r>
            <a:endParaRPr kumimoji="0" lang="en-US" altLang="zh-TW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國立台北科技大學電資學院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及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MIT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合作實 </a:t>
            </a:r>
            <a:endParaRPr kumimoji="0" lang="en-US" altLang="zh-TW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 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驗室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和通識中心</a:t>
            </a:r>
            <a:endParaRPr kumimoji="0" lang="en-US" altLang="zh-TW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國立台灣科技大學醫工研究所及應用科學</a:t>
            </a:r>
            <a:endParaRPr kumimoji="0" lang="en-US" altLang="zh-TW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 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研究所</a:t>
            </a:r>
            <a:endParaRPr kumimoji="0" lang="en-US" altLang="zh-TW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國立台北護理健康大學護理學院</a:t>
            </a:r>
            <a:endParaRPr kumimoji="0" lang="en-US" altLang="zh-TW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10949" name="文字方塊 3"/>
          <p:cNvSpPr txBox="1">
            <a:spLocks noChangeArrowheads="1"/>
          </p:cNvSpPr>
          <p:nvPr/>
        </p:nvSpPr>
        <p:spPr bwMode="auto">
          <a:xfrm>
            <a:off x="4643438" y="252413"/>
            <a:ext cx="39925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健康源自簡單及善良</a:t>
            </a:r>
          </a:p>
        </p:txBody>
      </p:sp>
    </p:spTree>
    <p:extLst>
      <p:ext uri="{BB962C8B-B14F-4D97-AF65-F5344CB8AC3E}">
        <p14:creationId xmlns:p14="http://schemas.microsoft.com/office/powerpoint/2010/main" val="372490932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618933" y="1367790"/>
            <a:ext cx="3911600" cy="4527550"/>
          </a:xfrm>
          <a:solidFill>
            <a:schemeClr val="bg1"/>
          </a:solidFill>
        </p:spPr>
        <p:txBody>
          <a:bodyPr/>
          <a:lstStyle/>
          <a:p>
            <a:pPr>
              <a:spcBef>
                <a:spcPts val="1500"/>
              </a:spcBef>
              <a:buClrTx/>
            </a:pPr>
            <a:r>
              <a:rPr lang="en-US" altLang="en-US" sz="2800"/>
              <a:t>Nerve signal travels down T-tubule</a:t>
            </a:r>
          </a:p>
          <a:p>
            <a:pPr lvl="1">
              <a:spcBef>
                <a:spcPts val="1500"/>
              </a:spcBef>
              <a:buClrTx/>
            </a:pPr>
            <a:r>
              <a:rPr lang="en-US" altLang="en-US" sz="2600"/>
              <a:t>stimulates sarcoplasmic reticulum (SR) of muscle cell to </a:t>
            </a:r>
            <a:br>
              <a:rPr lang="en-US" altLang="en-US" sz="2600"/>
            </a:br>
            <a:r>
              <a:rPr lang="en-US" altLang="en-US" sz="2600" u="sng">
                <a:solidFill>
                  <a:srgbClr val="CC0000"/>
                </a:solidFill>
              </a:rPr>
              <a:t>release stored Ca</a:t>
            </a:r>
            <a:r>
              <a:rPr lang="en-US" altLang="en-US" sz="2600" baseline="30000">
                <a:solidFill>
                  <a:srgbClr val="CC0000"/>
                </a:solidFill>
              </a:rPr>
              <a:t>2+ </a:t>
            </a:r>
          </a:p>
          <a:p>
            <a:pPr lvl="1">
              <a:spcBef>
                <a:spcPts val="1500"/>
              </a:spcBef>
            </a:pPr>
            <a:r>
              <a:rPr lang="en-US" altLang="en-US" sz="2600" u="sng">
                <a:solidFill>
                  <a:srgbClr val="CC0000"/>
                </a:solidFill>
              </a:rPr>
              <a:t>flooding muscle fibers with Ca</a:t>
            </a:r>
            <a:r>
              <a:rPr lang="en-US" altLang="en-US" sz="2600" baseline="30000">
                <a:solidFill>
                  <a:srgbClr val="CC0000"/>
                </a:solidFill>
              </a:rPr>
              <a:t>2+</a:t>
            </a:r>
            <a:endParaRPr lang="en-US" altLang="en-US" sz="2600" baseline="30000"/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title"/>
          </p:nvPr>
        </p:nvSpPr>
        <p:spPr>
          <a:xfrm>
            <a:off x="909320" y="1"/>
            <a:ext cx="10515600" cy="812800"/>
          </a:xfrm>
          <a:noFill/>
        </p:spPr>
        <p:txBody>
          <a:bodyPr/>
          <a:lstStyle/>
          <a:p>
            <a:pPr algn="ctr" eaLnBrk="1" hangingPunct="1"/>
            <a:r>
              <a:rPr lang="en-US" altLang="en-US" b="1" dirty="0" smtClean="0"/>
              <a:t>Nerve trigger of muscle action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"/>
          <a:stretch>
            <a:fillRect/>
          </a:stretch>
        </p:blipFill>
        <p:spPr bwMode="auto">
          <a:xfrm>
            <a:off x="5622926" y="812801"/>
            <a:ext cx="5939154" cy="592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17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961390" y="1087755"/>
            <a:ext cx="4332288" cy="4694238"/>
          </a:xfrm>
          <a:solidFill>
            <a:schemeClr val="bg1"/>
          </a:solidFill>
        </p:spPr>
        <p:txBody>
          <a:bodyPr/>
          <a:lstStyle/>
          <a:p>
            <a:pPr>
              <a:spcBef>
                <a:spcPts val="1500"/>
              </a:spcBef>
              <a:buClrTx/>
            </a:pPr>
            <a:r>
              <a:rPr lang="en-US" altLang="en-US" sz="2600" dirty="0"/>
              <a:t>At rest, </a:t>
            </a:r>
            <a:r>
              <a:rPr lang="en-US" altLang="en-US" sz="2600" u="sng" dirty="0">
                <a:solidFill>
                  <a:srgbClr val="CC0000"/>
                </a:solidFill>
              </a:rPr>
              <a:t>tropomyosin blocks myosin-binding sites</a:t>
            </a:r>
            <a:r>
              <a:rPr lang="en-US" altLang="en-US" sz="2600" dirty="0"/>
              <a:t> on actin</a:t>
            </a:r>
          </a:p>
          <a:p>
            <a:pPr lvl="1">
              <a:lnSpc>
                <a:spcPct val="60000"/>
              </a:lnSpc>
              <a:spcBef>
                <a:spcPts val="1500"/>
              </a:spcBef>
              <a:buClrTx/>
            </a:pPr>
            <a:r>
              <a:rPr lang="en-US" altLang="en-US" sz="2400" dirty="0"/>
              <a:t>secured by troponin</a:t>
            </a:r>
          </a:p>
          <a:p>
            <a:pPr>
              <a:spcBef>
                <a:spcPts val="1500"/>
              </a:spcBef>
              <a:buClr>
                <a:srgbClr val="000065"/>
              </a:buClr>
            </a:pPr>
            <a:r>
              <a:rPr lang="en-US" altLang="en-US" sz="2600" u="sng" dirty="0">
                <a:solidFill>
                  <a:srgbClr val="CC0000"/>
                </a:solidFill>
              </a:rPr>
              <a:t>Ca</a:t>
            </a:r>
            <a:r>
              <a:rPr lang="en-US" altLang="en-US" sz="2600" baseline="30000" dirty="0">
                <a:solidFill>
                  <a:srgbClr val="CC0000"/>
                </a:solidFill>
              </a:rPr>
              <a:t>2+</a:t>
            </a:r>
            <a:r>
              <a:rPr lang="en-US" altLang="en-US" sz="2600" u="sng" dirty="0">
                <a:solidFill>
                  <a:srgbClr val="CC0000"/>
                </a:solidFill>
              </a:rPr>
              <a:t> binds to troponin</a:t>
            </a:r>
            <a:endParaRPr lang="en-US" altLang="en-US" sz="2600" dirty="0"/>
          </a:p>
          <a:p>
            <a:pPr lvl="1">
              <a:lnSpc>
                <a:spcPct val="80000"/>
              </a:lnSpc>
              <a:spcBef>
                <a:spcPts val="1500"/>
              </a:spcBef>
            </a:pPr>
            <a:r>
              <a:rPr lang="en-US" altLang="en-US" sz="2400" u="sng" dirty="0">
                <a:solidFill>
                  <a:srgbClr val="CC0000"/>
                </a:solidFill>
              </a:rPr>
              <a:t>shape change</a:t>
            </a:r>
            <a:r>
              <a:rPr lang="en-US" altLang="en-US" sz="2400" dirty="0"/>
              <a:t> </a:t>
            </a:r>
            <a:br>
              <a:rPr lang="en-US" altLang="en-US" sz="2400" dirty="0"/>
            </a:br>
            <a:r>
              <a:rPr lang="en-US" altLang="en-US" sz="2400" dirty="0"/>
              <a:t>causes movement </a:t>
            </a:r>
            <a:br>
              <a:rPr lang="en-US" altLang="en-US" sz="2400" dirty="0"/>
            </a:br>
            <a:r>
              <a:rPr lang="en-US" altLang="en-US" sz="2400" dirty="0"/>
              <a:t>of troponin</a:t>
            </a:r>
          </a:p>
          <a:p>
            <a:pPr lvl="1">
              <a:lnSpc>
                <a:spcPct val="80000"/>
              </a:lnSpc>
              <a:spcBef>
                <a:spcPts val="1500"/>
              </a:spcBef>
            </a:pPr>
            <a:r>
              <a:rPr lang="en-US" altLang="en-US" sz="2400" dirty="0"/>
              <a:t>releasing tropomyosin</a:t>
            </a:r>
          </a:p>
          <a:p>
            <a:pPr lvl="1">
              <a:lnSpc>
                <a:spcPct val="80000"/>
              </a:lnSpc>
              <a:spcBef>
                <a:spcPts val="1500"/>
              </a:spcBef>
            </a:pPr>
            <a:r>
              <a:rPr lang="en-US" altLang="en-US" sz="2400" u="sng" dirty="0">
                <a:solidFill>
                  <a:srgbClr val="CC0000"/>
                </a:solidFill>
              </a:rPr>
              <a:t>exposes myosin-binding sites</a:t>
            </a:r>
            <a:r>
              <a:rPr lang="en-US" altLang="en-US" sz="2400" dirty="0"/>
              <a:t> on actin</a:t>
            </a:r>
          </a:p>
        </p:txBody>
      </p:sp>
      <p:sp>
        <p:nvSpPr>
          <p:cNvPr id="33795" name="Rectangle 4"/>
          <p:cNvSpPr>
            <a:spLocks noGrp="1" noChangeArrowheads="1"/>
          </p:cNvSpPr>
          <p:nvPr>
            <p:ph type="title"/>
          </p:nvPr>
        </p:nvSpPr>
        <p:spPr>
          <a:xfrm>
            <a:off x="878840" y="1"/>
            <a:ext cx="10515600" cy="975360"/>
          </a:xfrm>
          <a:noFill/>
        </p:spPr>
        <p:txBody>
          <a:bodyPr/>
          <a:lstStyle/>
          <a:p>
            <a:pPr algn="ctr" eaLnBrk="1" hangingPunct="1"/>
            <a:r>
              <a:rPr lang="en-US" altLang="en-US" b="1" dirty="0" smtClean="0"/>
              <a:t>Ca</a:t>
            </a:r>
            <a:r>
              <a:rPr lang="en-US" altLang="en-US" b="1" baseline="30000" dirty="0" smtClean="0"/>
              <a:t>2+ </a:t>
            </a:r>
            <a:r>
              <a:rPr lang="en-US" altLang="en-US" b="1" dirty="0" smtClean="0"/>
              <a:t>triggers muscle action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"/>
          <a:stretch>
            <a:fillRect/>
          </a:stretch>
        </p:blipFill>
        <p:spPr bwMode="auto">
          <a:xfrm>
            <a:off x="5588318" y="975361"/>
            <a:ext cx="6071611" cy="533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91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085976" y="0"/>
            <a:ext cx="8305800" cy="762000"/>
          </a:xfrm>
        </p:spPr>
        <p:txBody>
          <a:bodyPr/>
          <a:lstStyle/>
          <a:p>
            <a:pPr algn="ctr" eaLnBrk="1" hangingPunct="1"/>
            <a:r>
              <a:rPr lang="en-US" altLang="en-US" b="1" smtClean="0"/>
              <a:t>How Ca</a:t>
            </a:r>
            <a:r>
              <a:rPr lang="en-US" altLang="en-US" b="1" baseline="30000" smtClean="0"/>
              <a:t>2+</a:t>
            </a:r>
            <a:r>
              <a:rPr lang="en-US" altLang="en-US" b="1" smtClean="0"/>
              <a:t> controls muscle</a:t>
            </a:r>
          </a:p>
        </p:txBody>
      </p:sp>
      <p:sp>
        <p:nvSpPr>
          <p:cNvPr id="35843" name="AutoShape 6"/>
          <p:cNvSpPr>
            <a:spLocks noChangeArrowheads="1"/>
          </p:cNvSpPr>
          <p:nvPr/>
        </p:nvSpPr>
        <p:spPr bwMode="auto">
          <a:xfrm>
            <a:off x="6477000" y="4267200"/>
            <a:ext cx="1295400" cy="381000"/>
          </a:xfrm>
          <a:prstGeom prst="downArrow">
            <a:avLst>
              <a:gd name="adj1" fmla="val 50000"/>
              <a:gd name="adj2" fmla="val 63333"/>
            </a:avLst>
          </a:prstGeom>
          <a:solidFill>
            <a:srgbClr val="0978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6773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40112" y="1270000"/>
            <a:ext cx="4672804" cy="54864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en-US" sz="2600" u="sng">
                <a:solidFill>
                  <a:srgbClr val="CC0000"/>
                </a:solidFill>
              </a:rPr>
              <a:t>Sliding filament model</a:t>
            </a:r>
            <a:endParaRPr lang="en-US" altLang="en-US" sz="2600"/>
          </a:p>
          <a:p>
            <a:pPr lvl="1" eaLnBrk="1" hangingPunct="1"/>
            <a:r>
              <a:rPr lang="en-US" altLang="en-US" sz="2400"/>
              <a:t>exposed actin binds to myosin</a:t>
            </a:r>
          </a:p>
          <a:p>
            <a:pPr lvl="1" eaLnBrk="1" hangingPunct="1"/>
            <a:r>
              <a:rPr lang="en-US" altLang="en-US" sz="2400"/>
              <a:t>fibers slide past each other</a:t>
            </a:r>
          </a:p>
          <a:p>
            <a:pPr marL="1085850" lvl="2" eaLnBrk="1" hangingPunct="1"/>
            <a:r>
              <a:rPr lang="en-US" altLang="en-US" sz="2000"/>
              <a:t>ratchet system</a:t>
            </a:r>
          </a:p>
          <a:p>
            <a:pPr lvl="1" eaLnBrk="1" hangingPunct="1"/>
            <a:r>
              <a:rPr lang="en-US" altLang="en-US" sz="2400"/>
              <a:t>shorten muscle cell</a:t>
            </a:r>
          </a:p>
          <a:p>
            <a:pPr marL="1085850" lvl="2" eaLnBrk="1" hangingPunct="1"/>
            <a:r>
              <a:rPr lang="en-US" altLang="en-US" sz="2000"/>
              <a:t>muscle contraction</a:t>
            </a:r>
          </a:p>
          <a:p>
            <a:pPr lvl="1" eaLnBrk="1" hangingPunct="1"/>
            <a:r>
              <a:rPr lang="en-US" altLang="en-US" sz="2400"/>
              <a:t>muscle doesn’t relax until Ca</a:t>
            </a:r>
            <a:r>
              <a:rPr lang="en-US" altLang="en-US" sz="2400" baseline="30000"/>
              <a:t>2+</a:t>
            </a:r>
            <a:r>
              <a:rPr lang="en-US" altLang="en-US" sz="2400"/>
              <a:t> is pumped back into SR </a:t>
            </a:r>
          </a:p>
          <a:p>
            <a:pPr marL="1085850" lvl="2" eaLnBrk="1" hangingPunct="1"/>
            <a:r>
              <a:rPr lang="en-US" altLang="en-US" sz="2000"/>
              <a:t>requires ATP</a:t>
            </a:r>
          </a:p>
        </p:txBody>
      </p:sp>
      <p:pic>
        <p:nvPicPr>
          <p:cNvPr id="35845" name="Picture 8" descr="f42-25_how_calcium_cont_c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2251" r="19125"/>
          <a:stretch>
            <a:fillRect/>
          </a:stretch>
        </p:blipFill>
        <p:spPr bwMode="auto">
          <a:xfrm>
            <a:off x="5540374" y="805694"/>
            <a:ext cx="5716905" cy="602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79" name="AutoShape 11"/>
          <p:cNvSpPr>
            <a:spLocks noChangeArrowheads="1"/>
          </p:cNvSpPr>
          <p:nvPr/>
        </p:nvSpPr>
        <p:spPr bwMode="auto">
          <a:xfrm>
            <a:off x="5376229" y="2836545"/>
            <a:ext cx="1004887" cy="658812"/>
          </a:xfrm>
          <a:prstGeom prst="irregularSeal1">
            <a:avLst/>
          </a:prstGeom>
          <a:solidFill>
            <a:srgbClr val="CC0000"/>
          </a:solidFill>
          <a:ln w="57150">
            <a:solidFill>
              <a:srgbClr val="FF640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EA1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ATP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6780" name="AutoShape 12"/>
          <p:cNvSpPr>
            <a:spLocks noChangeArrowheads="1"/>
          </p:cNvSpPr>
          <p:nvPr/>
        </p:nvSpPr>
        <p:spPr bwMode="auto">
          <a:xfrm>
            <a:off x="4640264" y="5618163"/>
            <a:ext cx="1004887" cy="658812"/>
          </a:xfrm>
          <a:prstGeom prst="irregularSeal1">
            <a:avLst/>
          </a:prstGeom>
          <a:solidFill>
            <a:srgbClr val="CC0000"/>
          </a:solidFill>
          <a:ln w="57150">
            <a:solidFill>
              <a:srgbClr val="FF640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EA1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ATP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2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6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6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6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6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6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6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6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6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1000"/>
                                        <p:tgtEl>
                                          <p:spTgt spid="4167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6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6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6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6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6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6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6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6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1000"/>
                                        <p:tgtEl>
                                          <p:spTgt spid="4167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3" grpId="0" build="p" autoUpdateAnimBg="0"/>
      <p:bldP spid="416779" grpId="0" animBg="1" autoUpdateAnimBg="0"/>
      <p:bldP spid="416780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"/>
          <a:stretch>
            <a:fillRect/>
          </a:stretch>
        </p:blipFill>
        <p:spPr bwMode="auto">
          <a:xfrm>
            <a:off x="2209800" y="34788"/>
            <a:ext cx="8376920" cy="676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-2348" y="0"/>
            <a:ext cx="32431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Put it all together…</a:t>
            </a:r>
          </a:p>
        </p:txBody>
      </p:sp>
      <p:sp>
        <p:nvSpPr>
          <p:cNvPr id="424964" name="Oval 4"/>
          <p:cNvSpPr>
            <a:spLocks noChangeArrowheads="1"/>
          </p:cNvSpPr>
          <p:nvPr/>
        </p:nvSpPr>
        <p:spPr bwMode="auto">
          <a:xfrm>
            <a:off x="3921126" y="614364"/>
            <a:ext cx="352425" cy="352425"/>
          </a:xfrm>
          <a:prstGeom prst="ellipse">
            <a:avLst/>
          </a:prstGeom>
          <a:solidFill>
            <a:srgbClr val="FFCC1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4965" name="AutoShape 5"/>
          <p:cNvSpPr>
            <a:spLocks noChangeArrowheads="1"/>
          </p:cNvSpPr>
          <p:nvPr/>
        </p:nvSpPr>
        <p:spPr bwMode="auto">
          <a:xfrm>
            <a:off x="1619250" y="6059488"/>
            <a:ext cx="1004888" cy="658812"/>
          </a:xfrm>
          <a:prstGeom prst="irregularSeal1">
            <a:avLst/>
          </a:prstGeom>
          <a:solidFill>
            <a:srgbClr val="CC0000"/>
          </a:solidFill>
          <a:ln w="57150">
            <a:solidFill>
              <a:srgbClr val="FF640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EA1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ATP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4966" name="Oval 6"/>
          <p:cNvSpPr>
            <a:spLocks noChangeArrowheads="1"/>
          </p:cNvSpPr>
          <p:nvPr/>
        </p:nvSpPr>
        <p:spPr bwMode="auto">
          <a:xfrm>
            <a:off x="5103814" y="1741489"/>
            <a:ext cx="352425" cy="352425"/>
          </a:xfrm>
          <a:prstGeom prst="ellipse">
            <a:avLst/>
          </a:prstGeom>
          <a:solidFill>
            <a:srgbClr val="FFCC1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4967" name="Oval 7"/>
          <p:cNvSpPr>
            <a:spLocks noChangeArrowheads="1"/>
          </p:cNvSpPr>
          <p:nvPr/>
        </p:nvSpPr>
        <p:spPr bwMode="auto">
          <a:xfrm>
            <a:off x="8220076" y="2459039"/>
            <a:ext cx="352425" cy="352425"/>
          </a:xfrm>
          <a:prstGeom prst="ellipse">
            <a:avLst/>
          </a:prstGeom>
          <a:solidFill>
            <a:srgbClr val="FFCC1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4968" name="Oval 8"/>
          <p:cNvSpPr>
            <a:spLocks noChangeArrowheads="1"/>
          </p:cNvSpPr>
          <p:nvPr/>
        </p:nvSpPr>
        <p:spPr bwMode="auto">
          <a:xfrm>
            <a:off x="7859714" y="4056064"/>
            <a:ext cx="352425" cy="352425"/>
          </a:xfrm>
          <a:prstGeom prst="ellipse">
            <a:avLst/>
          </a:prstGeom>
          <a:solidFill>
            <a:srgbClr val="FFCC1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4969" name="Oval 9"/>
          <p:cNvSpPr>
            <a:spLocks noChangeArrowheads="1"/>
          </p:cNvSpPr>
          <p:nvPr/>
        </p:nvSpPr>
        <p:spPr bwMode="auto">
          <a:xfrm>
            <a:off x="7851776" y="6292851"/>
            <a:ext cx="352425" cy="352425"/>
          </a:xfrm>
          <a:prstGeom prst="ellipse">
            <a:avLst/>
          </a:prstGeom>
          <a:solidFill>
            <a:srgbClr val="FFCC1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4970" name="Oval 10"/>
          <p:cNvSpPr>
            <a:spLocks noChangeArrowheads="1"/>
          </p:cNvSpPr>
          <p:nvPr/>
        </p:nvSpPr>
        <p:spPr bwMode="auto">
          <a:xfrm>
            <a:off x="5638801" y="3386139"/>
            <a:ext cx="352425" cy="352425"/>
          </a:xfrm>
          <a:prstGeom prst="ellipse">
            <a:avLst/>
          </a:prstGeom>
          <a:solidFill>
            <a:srgbClr val="FFCC1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4972" name="Oval 12"/>
          <p:cNvSpPr>
            <a:spLocks noChangeArrowheads="1"/>
          </p:cNvSpPr>
          <p:nvPr/>
        </p:nvSpPr>
        <p:spPr bwMode="auto">
          <a:xfrm>
            <a:off x="3155951" y="4592639"/>
            <a:ext cx="352425" cy="352425"/>
          </a:xfrm>
          <a:prstGeom prst="ellipse">
            <a:avLst/>
          </a:prstGeom>
          <a:solidFill>
            <a:srgbClr val="FFCC1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4973" name="AutoShape 13"/>
          <p:cNvSpPr>
            <a:spLocks noChangeArrowheads="1"/>
          </p:cNvSpPr>
          <p:nvPr/>
        </p:nvSpPr>
        <p:spPr bwMode="auto">
          <a:xfrm>
            <a:off x="3656014" y="3028636"/>
            <a:ext cx="1004887" cy="658812"/>
          </a:xfrm>
          <a:prstGeom prst="irregularSeal1">
            <a:avLst/>
          </a:prstGeom>
          <a:solidFill>
            <a:srgbClr val="CC0000"/>
          </a:solidFill>
          <a:ln w="57150">
            <a:solidFill>
              <a:srgbClr val="FF640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EA1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ATP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901" name="Oval 14"/>
          <p:cNvSpPr>
            <a:spLocks noChangeArrowheads="1"/>
          </p:cNvSpPr>
          <p:nvPr/>
        </p:nvSpPr>
        <p:spPr bwMode="auto">
          <a:xfrm>
            <a:off x="5108575" y="4814889"/>
            <a:ext cx="300038" cy="300037"/>
          </a:xfrm>
          <a:prstGeom prst="ellipse">
            <a:avLst/>
          </a:prstGeom>
          <a:solidFill>
            <a:srgbClr val="FFFB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07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49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49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49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49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49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49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4249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49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1000"/>
                                        <p:tgtEl>
                                          <p:spTgt spid="4249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4" grpId="0" animBg="1" autoUpdateAnimBg="0"/>
      <p:bldP spid="424965" grpId="0" animBg="1"/>
      <p:bldP spid="424966" grpId="0" animBg="1" autoUpdateAnimBg="0"/>
      <p:bldP spid="424967" grpId="0" animBg="1" autoUpdateAnimBg="0"/>
      <p:bldP spid="424968" grpId="0" animBg="1" autoUpdateAnimBg="0"/>
      <p:bldP spid="424969" grpId="0" animBg="1" autoUpdateAnimBg="0"/>
      <p:bldP spid="424970" grpId="0" animBg="1" autoUpdateAnimBg="0"/>
      <p:bldP spid="424972" grpId="0" animBg="1" autoUpdateAnimBg="0"/>
      <p:bldP spid="424973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1752600" y="6248400"/>
            <a:ext cx="8686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>
          <a:xfrm>
            <a:off x="756920" y="1"/>
            <a:ext cx="10515600" cy="985520"/>
          </a:xfrm>
        </p:spPr>
        <p:txBody>
          <a:bodyPr/>
          <a:lstStyle/>
          <a:p>
            <a:pPr algn="ctr" eaLnBrk="1" hangingPunct="1"/>
            <a:r>
              <a:rPr lang="en-US" altLang="en-US" b="1" smtClean="0"/>
              <a:t>How it all works…</a:t>
            </a:r>
          </a:p>
        </p:txBody>
      </p:sp>
      <p:sp>
        <p:nvSpPr>
          <p:cNvPr id="429060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53720" y="809627"/>
            <a:ext cx="11638280" cy="51816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Action potential causes </a:t>
            </a:r>
            <a:r>
              <a:rPr lang="en-US" altLang="en-US" u="sng" dirty="0">
                <a:solidFill>
                  <a:srgbClr val="CC0000"/>
                </a:solidFill>
              </a:rPr>
              <a:t>Ca</a:t>
            </a:r>
            <a:r>
              <a:rPr lang="en-US" altLang="en-US" baseline="30000" dirty="0">
                <a:solidFill>
                  <a:schemeClr val="tx2"/>
                </a:solidFill>
              </a:rPr>
              <a:t>2+</a:t>
            </a:r>
            <a:r>
              <a:rPr lang="en-US" altLang="en-US" dirty="0"/>
              <a:t> release from SR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Ca</a:t>
            </a:r>
            <a:r>
              <a:rPr lang="en-US" altLang="en-US" sz="2800" baseline="30000" dirty="0"/>
              <a:t>2+</a:t>
            </a:r>
            <a:r>
              <a:rPr lang="en-US" altLang="en-US" sz="2800" dirty="0"/>
              <a:t> binds to </a:t>
            </a:r>
            <a:r>
              <a:rPr lang="en-US" altLang="en-US" sz="2800" u="sng" dirty="0">
                <a:solidFill>
                  <a:srgbClr val="CC0000"/>
                </a:solidFill>
              </a:rPr>
              <a:t>troponin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Troponin moves </a:t>
            </a:r>
            <a:r>
              <a:rPr lang="en-US" altLang="en-US" u="sng" dirty="0">
                <a:solidFill>
                  <a:srgbClr val="CC0000"/>
                </a:solidFill>
              </a:rPr>
              <a:t>tropomyosin</a:t>
            </a:r>
            <a:r>
              <a:rPr lang="en-US" altLang="en-US" dirty="0"/>
              <a:t> uncovering </a:t>
            </a:r>
            <a:r>
              <a:rPr lang="en-US" altLang="en-US" u="sng" dirty="0">
                <a:solidFill>
                  <a:srgbClr val="CC0000"/>
                </a:solidFill>
              </a:rPr>
              <a:t>myosin binding site</a:t>
            </a:r>
            <a:r>
              <a:rPr lang="en-US" altLang="en-US" dirty="0"/>
              <a:t> on actin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Myosin binds </a:t>
            </a:r>
            <a:r>
              <a:rPr lang="en-US" altLang="en-US" u="sng" dirty="0">
                <a:solidFill>
                  <a:srgbClr val="CC0000"/>
                </a:solidFill>
              </a:rPr>
              <a:t>actin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uses </a:t>
            </a:r>
            <a:r>
              <a:rPr lang="en-US" altLang="en-US" sz="2800" u="sng" dirty="0">
                <a:solidFill>
                  <a:srgbClr val="CC0000"/>
                </a:solidFill>
              </a:rPr>
              <a:t>ATP</a:t>
            </a:r>
            <a:r>
              <a:rPr lang="en-US" altLang="en-US" sz="2800" dirty="0"/>
              <a:t> to "ratchet" each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releases, "</a:t>
            </a:r>
            <a:r>
              <a:rPr lang="en-US" altLang="en-US" sz="2800" dirty="0" err="1"/>
              <a:t>unratchets</a:t>
            </a:r>
            <a:r>
              <a:rPr lang="en-US" altLang="en-US" sz="2800" dirty="0"/>
              <a:t>" &amp; binds to next actin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Myosin pulls actin chain along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Sarcomere </a:t>
            </a:r>
            <a:r>
              <a:rPr lang="en-US" altLang="en-US" u="sng" dirty="0">
                <a:solidFill>
                  <a:srgbClr val="CC0000"/>
                </a:solidFill>
              </a:rPr>
              <a:t>shortens</a:t>
            </a:r>
            <a:r>
              <a:rPr lang="en-US" altLang="en-US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Z discs move closer together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Whole fiber shortens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u="sng" dirty="0">
                <a:solidFill>
                  <a:srgbClr val="CC0000"/>
                </a:solidFill>
              </a:rPr>
              <a:t>contraction</a:t>
            </a:r>
            <a:r>
              <a:rPr lang="en-US" altLang="en-US" dirty="0"/>
              <a:t>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Ca</a:t>
            </a:r>
            <a:r>
              <a:rPr lang="en-US" altLang="en-US" baseline="30000" dirty="0"/>
              <a:t>2+</a:t>
            </a:r>
            <a:r>
              <a:rPr lang="en-US" altLang="en-US" dirty="0"/>
              <a:t> pumps restore Ca</a:t>
            </a:r>
            <a:r>
              <a:rPr lang="en-US" altLang="en-US" baseline="30000" dirty="0"/>
              <a:t>2+</a:t>
            </a:r>
            <a:r>
              <a:rPr lang="en-US" altLang="en-US" dirty="0"/>
              <a:t> to SR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u="sng" dirty="0">
                <a:solidFill>
                  <a:srgbClr val="CC0000"/>
                </a:solidFill>
              </a:rPr>
              <a:t>relaxation</a:t>
            </a:r>
            <a:r>
              <a:rPr lang="en-US" altLang="en-US" dirty="0"/>
              <a:t>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pumps use </a:t>
            </a:r>
            <a:r>
              <a:rPr lang="en-US" altLang="en-US" sz="2800" u="sng" dirty="0">
                <a:solidFill>
                  <a:srgbClr val="CC0000"/>
                </a:solidFill>
              </a:rPr>
              <a:t>ATP</a:t>
            </a:r>
            <a:endParaRPr lang="en-US" altLang="en-US" sz="2800" dirty="0"/>
          </a:p>
        </p:txBody>
      </p:sp>
      <p:sp>
        <p:nvSpPr>
          <p:cNvPr id="429063" name="AutoShape 7"/>
          <p:cNvSpPr>
            <a:spLocks noChangeArrowheads="1"/>
          </p:cNvSpPr>
          <p:nvPr/>
        </p:nvSpPr>
        <p:spPr bwMode="auto">
          <a:xfrm>
            <a:off x="6082506" y="2623186"/>
            <a:ext cx="1004888" cy="658813"/>
          </a:xfrm>
          <a:prstGeom prst="irregularSeal1">
            <a:avLst/>
          </a:prstGeom>
          <a:solidFill>
            <a:srgbClr val="CC0000"/>
          </a:solidFill>
          <a:ln w="57150">
            <a:solidFill>
              <a:srgbClr val="FF640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EA1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ATP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9064" name="AutoShape 8"/>
          <p:cNvSpPr>
            <a:spLocks noChangeArrowheads="1"/>
          </p:cNvSpPr>
          <p:nvPr/>
        </p:nvSpPr>
        <p:spPr bwMode="auto">
          <a:xfrm>
            <a:off x="3679190" y="6076951"/>
            <a:ext cx="1004888" cy="658813"/>
          </a:xfrm>
          <a:prstGeom prst="irregularSeal1">
            <a:avLst/>
          </a:prstGeom>
          <a:solidFill>
            <a:srgbClr val="CC0000"/>
          </a:solidFill>
          <a:ln w="57150">
            <a:solidFill>
              <a:srgbClr val="FF640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EA1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ATP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4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9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9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9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9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500"/>
                                        <p:tgtEl>
                                          <p:spTgt spid="4290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90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90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90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90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90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90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90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90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4" dur="500"/>
                                        <p:tgtEl>
                                          <p:spTgt spid="4290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0" grpId="0" build="p" autoUpdateAnimBg="0"/>
      <p:bldP spid="429063" grpId="0" animBg="1" autoUpdateAnimBg="0"/>
      <p:bldP spid="429064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09320" y="1"/>
            <a:ext cx="10515600" cy="934720"/>
          </a:xfrm>
        </p:spPr>
        <p:txBody>
          <a:bodyPr/>
          <a:lstStyle/>
          <a:p>
            <a:pPr algn="ctr" eaLnBrk="1" hangingPunct="1"/>
            <a:r>
              <a:rPr lang="en-US" altLang="en-US" b="1" dirty="0" smtClean="0"/>
              <a:t>Fast twitch &amp; slow twitch muscles</a:t>
            </a:r>
          </a:p>
        </p:txBody>
      </p:sp>
      <p:sp>
        <p:nvSpPr>
          <p:cNvPr id="431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47320" y="772161"/>
            <a:ext cx="80010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u="sng" dirty="0">
                <a:solidFill>
                  <a:srgbClr val="CC0000"/>
                </a:solidFill>
              </a:rPr>
              <a:t>Slow twitch muscle fibers</a:t>
            </a:r>
            <a:endParaRPr lang="en-US" alt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u="sng" dirty="0" smtClean="0">
                <a:solidFill>
                  <a:srgbClr val="CC0000"/>
                </a:solidFill>
              </a:rPr>
              <a:t>contract slowly</a:t>
            </a:r>
            <a:r>
              <a:rPr lang="en-US" altLang="en-US" dirty="0" smtClean="0"/>
              <a:t>, but keep going for a long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200" dirty="0"/>
              <a:t>more mitochondria for aerobic respiration</a:t>
            </a:r>
            <a:r>
              <a:rPr lang="en-US" altLang="en-US" dirty="0" smtClean="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less SR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Ca</a:t>
            </a:r>
            <a:r>
              <a:rPr lang="en-US" altLang="en-US" baseline="30000" dirty="0" smtClean="0"/>
              <a:t>2+</a:t>
            </a:r>
            <a:r>
              <a:rPr lang="en-US" altLang="en-US" dirty="0" smtClean="0"/>
              <a:t> remains in cytosol longer</a:t>
            </a:r>
            <a:endParaRPr lang="en-US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600" u="sng" dirty="0">
                <a:solidFill>
                  <a:srgbClr val="CC0000"/>
                </a:solidFill>
              </a:rPr>
              <a:t>long distance runner</a:t>
            </a:r>
            <a:endParaRPr lang="en-US" altLang="en-US" sz="26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600" dirty="0"/>
              <a:t>“dark” meat = more blood vessels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u="sng" dirty="0">
                <a:solidFill>
                  <a:srgbClr val="CC0000"/>
                </a:solidFill>
              </a:rPr>
              <a:t>Fast twitch muscle fibers</a:t>
            </a:r>
            <a:endParaRPr lang="en-US" alt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u="sng" dirty="0" smtClean="0">
                <a:solidFill>
                  <a:srgbClr val="CC0000"/>
                </a:solidFill>
              </a:rPr>
              <a:t>contract quickly</a:t>
            </a:r>
            <a:r>
              <a:rPr lang="en-US" altLang="en-US" dirty="0" smtClean="0"/>
              <a:t>, but get tired rapidly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store more glycogen for anaerobic respiration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u="sng" dirty="0" smtClean="0">
                <a:solidFill>
                  <a:srgbClr val="CC0000"/>
                </a:solidFill>
              </a:rPr>
              <a:t>sprinter</a:t>
            </a:r>
            <a:endParaRPr lang="en-US" alt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“white” meat</a:t>
            </a:r>
          </a:p>
        </p:txBody>
      </p:sp>
      <p:pic>
        <p:nvPicPr>
          <p:cNvPr id="41988" name="Picture 4" descr="betteru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60" y="4500881"/>
            <a:ext cx="6263262" cy="220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13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1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1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1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1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1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1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1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1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1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1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1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1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1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1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1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1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1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1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1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1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07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lg_abera_ap-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8649" r="21600"/>
          <a:stretch>
            <a:fillRect/>
          </a:stretch>
        </p:blipFill>
        <p:spPr bwMode="auto">
          <a:xfrm>
            <a:off x="7564535" y="3303906"/>
            <a:ext cx="3230465" cy="345249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xfrm>
            <a:off x="279400" y="0"/>
            <a:ext cx="10515600" cy="8636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Muscle limits</a:t>
            </a:r>
          </a:p>
        </p:txBody>
      </p:sp>
      <p:sp>
        <p:nvSpPr>
          <p:cNvPr id="433156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970280" y="966788"/>
            <a:ext cx="5969000" cy="52514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u="sng">
                <a:solidFill>
                  <a:srgbClr val="CC0000"/>
                </a:solidFill>
              </a:rPr>
              <a:t>Muscle fatigue</a:t>
            </a:r>
            <a:endParaRPr lang="en-US" altLang="en-US" sz="240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lack of sugar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lack of ATP to restore Ca</a:t>
            </a:r>
            <a:r>
              <a:rPr lang="en-US" altLang="en-US" sz="2000" baseline="30000"/>
              <a:t>2+ </a:t>
            </a:r>
            <a:r>
              <a:rPr lang="en-US" altLang="en-US" sz="2000"/>
              <a:t>gradient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low O</a:t>
            </a:r>
            <a:r>
              <a:rPr lang="en-US" altLang="en-US" sz="2400" baseline="-25000"/>
              <a:t>2</a:t>
            </a:r>
            <a:endParaRPr lang="en-US" altLang="en-US" sz="2400"/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lactic acid drops pH which </a:t>
            </a:r>
            <a:br>
              <a:rPr lang="en-US" altLang="en-US" sz="2000"/>
            </a:br>
            <a:r>
              <a:rPr lang="en-US" altLang="en-US" sz="2000"/>
              <a:t>interferes with protein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synaptic fatigue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loss of acetylcholine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u="sng">
                <a:solidFill>
                  <a:srgbClr val="CC0000"/>
                </a:solidFill>
              </a:rPr>
              <a:t>Muscle cramps</a:t>
            </a:r>
            <a:endParaRPr lang="en-US" altLang="en-US" sz="240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build up of lactic acid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ATP depletion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ion imbalance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massage or stretching </a:t>
            </a:r>
            <a:br>
              <a:rPr lang="en-US" altLang="en-US" sz="2000"/>
            </a:br>
            <a:r>
              <a:rPr lang="en-US" altLang="en-US" sz="2000"/>
              <a:t>increases circulation</a:t>
            </a: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4"/>
          <a:stretch>
            <a:fillRect/>
          </a:stretch>
        </p:blipFill>
        <p:spPr bwMode="auto">
          <a:xfrm>
            <a:off x="6112828" y="47784"/>
            <a:ext cx="2260600" cy="32083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78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3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3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3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3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3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3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3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3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3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3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3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3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3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3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3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3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3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3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3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3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3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3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31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31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6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0515600" cy="88392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Diseases of Muscle tissue</a:t>
            </a:r>
          </a:p>
        </p:txBody>
      </p:sp>
      <p:sp>
        <p:nvSpPr>
          <p:cNvPr id="4352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90526" y="948870"/>
            <a:ext cx="7092950" cy="47069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ALS</a:t>
            </a:r>
          </a:p>
          <a:p>
            <a:pPr lvl="1" eaLnBrk="1" hangingPunct="1"/>
            <a:r>
              <a:rPr lang="en-US" altLang="en-US" dirty="0" smtClean="0"/>
              <a:t>amyotrophic lateral sclerosis</a:t>
            </a:r>
          </a:p>
          <a:p>
            <a:pPr lvl="1" eaLnBrk="1" hangingPunct="1"/>
            <a:r>
              <a:rPr lang="en-US" altLang="en-US" dirty="0" smtClean="0"/>
              <a:t>Lou Gehrig’s disease</a:t>
            </a:r>
          </a:p>
          <a:p>
            <a:pPr lvl="1" eaLnBrk="1" hangingPunct="1"/>
            <a:r>
              <a:rPr lang="en-US" altLang="en-US" dirty="0" smtClean="0"/>
              <a:t>motor neurons degenerate</a:t>
            </a:r>
          </a:p>
          <a:p>
            <a:pPr eaLnBrk="1" hangingPunct="1"/>
            <a:r>
              <a:rPr lang="en-US" altLang="en-US" dirty="0" smtClean="0"/>
              <a:t>Myasthenia gravis</a:t>
            </a:r>
          </a:p>
          <a:p>
            <a:pPr lvl="1" eaLnBrk="1" hangingPunct="1"/>
            <a:r>
              <a:rPr lang="en-US" altLang="en-US" u="sng" dirty="0" smtClean="0">
                <a:solidFill>
                  <a:srgbClr val="CC0000"/>
                </a:solidFill>
              </a:rPr>
              <a:t>auto-immune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antibodies to acetylcholine </a:t>
            </a:r>
            <a:br>
              <a:rPr lang="en-US" altLang="en-US" dirty="0" smtClean="0"/>
            </a:br>
            <a:r>
              <a:rPr lang="en-US" altLang="en-US" dirty="0" smtClean="0"/>
              <a:t>receptors</a:t>
            </a:r>
          </a:p>
        </p:txBody>
      </p:sp>
      <p:sp>
        <p:nvSpPr>
          <p:cNvPr id="435205" name="Rectangle 5"/>
          <p:cNvSpPr>
            <a:spLocks noChangeArrowheads="1"/>
          </p:cNvSpPr>
          <p:nvPr/>
        </p:nvSpPr>
        <p:spPr bwMode="auto">
          <a:xfrm>
            <a:off x="6159343" y="793154"/>
            <a:ext cx="3392275" cy="553998"/>
          </a:xfrm>
          <a:prstGeom prst="rect">
            <a:avLst/>
          </a:prstGeom>
          <a:solidFill>
            <a:srgbClr val="FFCC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Stephen Hawking</a:t>
            </a:r>
          </a:p>
        </p:txBody>
      </p:sp>
      <p:pic>
        <p:nvPicPr>
          <p:cNvPr id="4352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48" y="135276"/>
            <a:ext cx="2306264" cy="36486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520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68" y="1439227"/>
            <a:ext cx="2937350" cy="429348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520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93" y="1439227"/>
            <a:ext cx="1543050" cy="23447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>
                <a:alpha val="8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82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52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ibro Up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5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5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52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52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encil Che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5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5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5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5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5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5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3" grpId="0" build="p" autoUpdateAnimBg="0"/>
      <p:bldP spid="435205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8" y="-23950"/>
            <a:ext cx="10515600" cy="912952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Botox</a:t>
            </a:r>
          </a:p>
        </p:txBody>
      </p:sp>
      <p:sp>
        <p:nvSpPr>
          <p:cNvPr id="4372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48019" y="1073150"/>
            <a:ext cx="6600825" cy="1260475"/>
          </a:xfrm>
          <a:solidFill>
            <a:schemeClr val="bg1"/>
          </a:solidFill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Bacteria </a:t>
            </a:r>
            <a:r>
              <a:rPr lang="en-US" altLang="en-US" i="1" u="sng" dirty="0"/>
              <a:t>Clostridium</a:t>
            </a:r>
            <a:r>
              <a:rPr lang="en-US" altLang="en-US" i="1" dirty="0"/>
              <a:t> </a:t>
            </a:r>
            <a:r>
              <a:rPr lang="en-US" altLang="en-US" i="1" u="sng" dirty="0"/>
              <a:t>botulinum</a:t>
            </a:r>
            <a:r>
              <a:rPr lang="en-US" altLang="en-US" dirty="0"/>
              <a:t> toxin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blocks release of acetylcholine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botulism can be fatal</a:t>
            </a:r>
          </a:p>
        </p:txBody>
      </p:sp>
      <p:pic>
        <p:nvPicPr>
          <p:cNvPr id="48132" name="Picture 8" descr="botox-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262" r="3964" b="5143"/>
          <a:stretch/>
        </p:blipFill>
        <p:spPr bwMode="auto">
          <a:xfrm>
            <a:off x="4761548" y="2641601"/>
            <a:ext cx="6101474" cy="41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9" descr="boto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059" y="2479041"/>
            <a:ext cx="3006181" cy="435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10" descr="botoxZ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138" y="80010"/>
            <a:ext cx="2760662" cy="27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Rectangle 11"/>
          <p:cNvSpPr>
            <a:spLocks noChangeArrowheads="1"/>
          </p:cNvSpPr>
          <p:nvPr/>
        </p:nvSpPr>
        <p:spPr bwMode="auto">
          <a:xfrm>
            <a:off x="9849744" y="2118381"/>
            <a:ext cx="14237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muscle</a:t>
            </a:r>
          </a:p>
        </p:txBody>
      </p:sp>
    </p:spTree>
    <p:extLst>
      <p:ext uri="{BB962C8B-B14F-4D97-AF65-F5344CB8AC3E}">
        <p14:creationId xmlns:p14="http://schemas.microsoft.com/office/powerpoint/2010/main" val="122893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251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/>
          <p:cNvSpPr>
            <a:spLocks noChangeArrowheads="1"/>
          </p:cNvSpPr>
          <p:nvPr/>
        </p:nvSpPr>
        <p:spPr bwMode="auto">
          <a:xfrm>
            <a:off x="1747839" y="6342063"/>
            <a:ext cx="1277937" cy="406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9213" y="3175"/>
            <a:ext cx="10515600" cy="1002666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Rigor mortis</a:t>
            </a:r>
          </a:p>
        </p:txBody>
      </p:sp>
      <p:sp>
        <p:nvSpPr>
          <p:cNvPr id="439299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54832" y="839953"/>
            <a:ext cx="9504362" cy="5334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 why are dead people “stiffs”?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 life, no breathing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 breathing, no O</a:t>
            </a:r>
            <a:r>
              <a:rPr kumimoji="0" lang="en-US" altLang="en-US" sz="2600" b="1" i="0" u="none" strike="noStrike" kern="1200" cap="none" spc="0" normalizeH="0" baseline="-2500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  <a:endParaRPr kumimoji="0" lang="en-US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 O</a:t>
            </a:r>
            <a:r>
              <a:rPr kumimoji="0" lang="en-US" altLang="en-US" sz="2600" b="1" i="0" u="none" strike="noStrike" kern="1200" cap="none" spc="0" normalizeH="0" baseline="-2500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no aerobic respiration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 aerobic respiration, no ATP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 ATP, no Ca</a:t>
            </a:r>
            <a:r>
              <a:rPr kumimoji="0" lang="en-US" altLang="en-US" sz="2600" b="1" i="0" u="none" strike="noStrike" kern="1200" cap="none" spc="0" normalizeH="0" baseline="3000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2+</a:t>
            </a: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pumps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</a:t>
            </a:r>
            <a:r>
              <a:rPr kumimoji="0" lang="en-US" altLang="en-US" sz="2600" b="1" i="0" u="none" strike="noStrike" kern="1200" cap="none" spc="0" normalizeH="0" baseline="3000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2+</a:t>
            </a: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stays in muscle cytoplasm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muscle fibers continually </a:t>
            </a:r>
            <a:b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contract</a:t>
            </a:r>
          </a:p>
          <a:p>
            <a:pPr marL="108585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200" b="1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tetany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or </a:t>
            </a:r>
            <a:r>
              <a:rPr kumimoji="0" lang="en-US" altLang="en-US" sz="2200" b="1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rigor mortis</a:t>
            </a:r>
            <a:endParaRPr kumimoji="0" lang="en-US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0F11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eventually tissues </a:t>
            </a:r>
            <a:r>
              <a:rPr kumimoji="0" lang="en-US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breakdown &amp; </a:t>
            </a: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relax</a:t>
            </a:r>
          </a:p>
          <a:p>
            <a:pPr marL="108585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F11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measure of time of death</a:t>
            </a:r>
          </a:p>
        </p:txBody>
      </p:sp>
      <p:pic>
        <p:nvPicPr>
          <p:cNvPr id="50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12" y="671844"/>
            <a:ext cx="3656647" cy="5670219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456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9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9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9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9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9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9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9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9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9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9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9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9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9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9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9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9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9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9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9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9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299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3429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07280" y="3954265"/>
            <a:ext cx="57607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For your support, caring and love</a:t>
            </a:r>
            <a:endParaRPr kumimoji="0" lang="zh-TW" altLang="zh-TW" sz="2800" b="1" i="0" u="none" strike="noStrike" kern="1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icrosoft Sans Serif" panose="020B0604020202020204" pitchFamily="34" charset="0"/>
              <a:ea typeface="新細明體" panose="02020500000000000000" pitchFamily="18" charset="-120"/>
              <a:cs typeface="Microsoft Sans Serif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During these challenging years</a:t>
            </a:r>
            <a:endParaRPr kumimoji="0" lang="zh-TW" altLang="zh-TW" sz="2800" b="1" i="0" u="none" strike="noStrike" kern="1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icrosoft Sans Serif" panose="020B0604020202020204" pitchFamily="34" charset="0"/>
              <a:ea typeface="新細明體" panose="02020500000000000000" pitchFamily="18" charset="-120"/>
              <a:cs typeface="Microsoft Sans Serif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 always.</a:t>
            </a:r>
            <a:endParaRPr kumimoji="0" lang="zh-TW" altLang="zh-TW" sz="2800" b="1" i="0" u="none" strike="noStrike" kern="1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icrosoft Sans Serif" panose="020B0604020202020204" pitchFamily="34" charset="0"/>
              <a:ea typeface="新細明體" panose="02020500000000000000" pitchFamily="18" charset="-120"/>
              <a:cs typeface="Microsoft Sans Serif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07280" y="857252"/>
            <a:ext cx="576072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t>To my teachers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t>      For inspiring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t>To my students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t>      For constantly challenging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t>To my family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t>      For unconditional support me</a:t>
            </a:r>
            <a:endParaRPr kumimoji="0" lang="zh-TW" alt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12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6"/>
          <a:stretch>
            <a:fillRect/>
          </a:stretch>
        </p:blipFill>
        <p:spPr bwMode="auto">
          <a:xfrm>
            <a:off x="0" y="1588"/>
            <a:ext cx="12192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842963" y="804863"/>
            <a:ext cx="9972675" cy="1671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能有猶豫</a:t>
            </a:r>
            <a: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,</a:t>
            </a: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也是一種幸福</a:t>
            </a:r>
            <a: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/>
            </a:r>
            <a:b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</a:b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       猶豫是獲得了“選擇的自由”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273412" name="矩形 3"/>
          <p:cNvSpPr>
            <a:spLocks noChangeArrowheads="1"/>
          </p:cNvSpPr>
          <p:nvPr/>
        </p:nvSpPr>
        <p:spPr bwMode="auto">
          <a:xfrm>
            <a:off x="9215438" y="4919663"/>
            <a:ext cx="32004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in Time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for 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Enough</a:t>
            </a:r>
            <a:endParaRPr kumimoji="0" lang="zh-TW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43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85520" y="264160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Sliding Filament theory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Boat = Myosin (thick filament)</a:t>
            </a:r>
          </a:p>
          <a:p>
            <a:pPr eaLnBrk="1" hangingPunct="1"/>
            <a:r>
              <a:rPr lang="en-US" smtClean="0"/>
              <a:t>Oar = Myosin side arm</a:t>
            </a:r>
          </a:p>
          <a:p>
            <a:pPr eaLnBrk="1" hangingPunct="1"/>
            <a:r>
              <a:rPr lang="en-US" smtClean="0"/>
              <a:t>Water = Actin (thin filament)</a:t>
            </a:r>
          </a:p>
          <a:p>
            <a:pPr eaLnBrk="1" hangingPunct="1"/>
            <a:r>
              <a:rPr lang="en-US" smtClean="0"/>
              <a:t>Life ring = Calcium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2077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1120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Resting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980440"/>
            <a:ext cx="8229600" cy="16764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u="sng" dirty="0" smtClean="0"/>
              <a:t>ATP</a:t>
            </a:r>
            <a:r>
              <a:rPr lang="en-US" dirty="0" smtClean="0"/>
              <a:t> is bound to myosin side arm.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 smtClean="0"/>
              <a:t>ATP </a:t>
            </a:r>
            <a:r>
              <a:rPr lang="en-US" u="sng" dirty="0" smtClean="0"/>
              <a:t>cleaves</a:t>
            </a:r>
            <a:r>
              <a:rPr lang="en-US" dirty="0" smtClean="0"/>
              <a:t> into ADP + P (high energy)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760" y="2362200"/>
            <a:ext cx="9960540" cy="401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294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01918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 smtClean="0"/>
              <a:t>Step 1 Action potential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1280" y="1021398"/>
            <a:ext cx="9730728" cy="20574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Tx/>
              <a:buAutoNum type="arabicPeriod"/>
            </a:pPr>
            <a:r>
              <a:rPr lang="en-US" sz="2800" dirty="0"/>
              <a:t>A nerve </a:t>
            </a:r>
            <a:r>
              <a:rPr lang="en-US" sz="2800" u="sng" dirty="0"/>
              <a:t>action potential </a:t>
            </a:r>
            <a:r>
              <a:rPr lang="en-US" sz="2800" dirty="0"/>
              <a:t>releases </a:t>
            </a:r>
            <a:r>
              <a:rPr lang="en-US" sz="2800" u="sng" dirty="0"/>
              <a:t>acetylcholine</a:t>
            </a:r>
            <a:r>
              <a:rPr lang="en-US" sz="2800" dirty="0"/>
              <a:t> into the synaptic cleft opening the </a:t>
            </a:r>
            <a:r>
              <a:rPr lang="en-US" sz="2800" u="sng" dirty="0"/>
              <a:t>Na+</a:t>
            </a:r>
            <a:r>
              <a:rPr lang="en-US" sz="2800" dirty="0"/>
              <a:t> channels.</a:t>
            </a:r>
          </a:p>
          <a:p>
            <a:pPr marL="609600" indent="-609600" eaLnBrk="1" hangingPunct="1">
              <a:lnSpc>
                <a:spcPct val="80000"/>
              </a:lnSpc>
              <a:buFontTx/>
              <a:buAutoNum type="arabicPeriod"/>
            </a:pPr>
            <a:r>
              <a:rPr lang="en-US" sz="2800" u="sng" dirty="0"/>
              <a:t>Action potential </a:t>
            </a:r>
            <a:r>
              <a:rPr lang="en-US" sz="2800" dirty="0"/>
              <a:t>spreads across sarcolemma releasing </a:t>
            </a:r>
            <a:r>
              <a:rPr lang="en-US" sz="2800" u="sng" dirty="0"/>
              <a:t>Ca</a:t>
            </a:r>
            <a:r>
              <a:rPr lang="en-US" sz="2800" dirty="0"/>
              <a:t> into sarcoplasma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1280" y="2651760"/>
            <a:ext cx="9730728" cy="398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15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868362"/>
          </a:xfrm>
        </p:spPr>
        <p:txBody>
          <a:bodyPr/>
          <a:lstStyle/>
          <a:p>
            <a:pPr eaLnBrk="1" hangingPunct="1"/>
            <a:r>
              <a:rPr lang="en-US" smtClean="0"/>
              <a:t>Step 2 Myosin-actin binding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373" y="1010285"/>
            <a:ext cx="9682480" cy="21336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Tx/>
              <a:buAutoNum type="arabicPeriod"/>
            </a:pPr>
            <a:r>
              <a:rPr lang="en-US" sz="2800" u="sng" dirty="0"/>
              <a:t>Ca</a:t>
            </a:r>
            <a:r>
              <a:rPr lang="en-US" sz="2800" dirty="0"/>
              <a:t> binds to </a:t>
            </a:r>
            <a:r>
              <a:rPr lang="en-US" sz="2800" u="sng" dirty="0"/>
              <a:t>troponin.</a:t>
            </a:r>
          </a:p>
          <a:p>
            <a:pPr marL="609600" indent="-609600" eaLnBrk="1" hangingPunct="1">
              <a:lnSpc>
                <a:spcPct val="80000"/>
              </a:lnSpc>
              <a:buFontTx/>
              <a:buAutoNum type="arabicPeriod"/>
            </a:pPr>
            <a:r>
              <a:rPr lang="en-US" sz="2800" dirty="0"/>
              <a:t>A shape change in </a:t>
            </a:r>
            <a:r>
              <a:rPr lang="en-US" sz="2800" u="sng" dirty="0"/>
              <a:t>troponin</a:t>
            </a:r>
            <a:r>
              <a:rPr lang="en-US" sz="2800" dirty="0"/>
              <a:t> moves </a:t>
            </a:r>
            <a:r>
              <a:rPr lang="en-US" sz="2800" u="sng" dirty="0"/>
              <a:t>tropomyocin</a:t>
            </a:r>
            <a:r>
              <a:rPr lang="en-US" sz="2800" dirty="0"/>
              <a:t> out of the way of actin </a:t>
            </a:r>
            <a:r>
              <a:rPr lang="en-US" sz="2800" u="sng" dirty="0"/>
              <a:t>binding site.</a:t>
            </a:r>
          </a:p>
          <a:p>
            <a:pPr marL="609600" indent="-609600" eaLnBrk="1" hangingPunct="1">
              <a:lnSpc>
                <a:spcPct val="80000"/>
              </a:lnSpc>
              <a:buFontTx/>
              <a:buAutoNum type="arabicPeriod"/>
            </a:pPr>
            <a:r>
              <a:rPr lang="en-US" sz="2800" u="sng" dirty="0"/>
              <a:t>Actin</a:t>
            </a:r>
            <a:r>
              <a:rPr lang="en-US" sz="2800" dirty="0"/>
              <a:t> and </a:t>
            </a:r>
            <a:r>
              <a:rPr lang="en-US" sz="2800" u="sng" dirty="0"/>
              <a:t>myosin</a:t>
            </a:r>
            <a:r>
              <a:rPr lang="en-US" sz="2800" dirty="0"/>
              <a:t> bind using energy from </a:t>
            </a:r>
            <a:r>
              <a:rPr lang="en-US" sz="2800" u="sng" dirty="0"/>
              <a:t>cleaved ATP</a:t>
            </a:r>
            <a:r>
              <a:rPr lang="en-US" sz="2800" dirty="0"/>
              <a:t>.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6373" y="2783840"/>
            <a:ext cx="9868987" cy="387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831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159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/>
              <a:t>Step 3 Power Stroke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45920" y="919480"/>
            <a:ext cx="9540240" cy="18288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sz="2800" u="sng"/>
              <a:t>Side arm </a:t>
            </a:r>
            <a:r>
              <a:rPr lang="en-US" sz="2800"/>
              <a:t>pivots so </a:t>
            </a:r>
            <a:r>
              <a:rPr lang="en-US" sz="2800" u="sng"/>
              <a:t>myosin</a:t>
            </a:r>
            <a:r>
              <a:rPr lang="en-US" sz="2800"/>
              <a:t> and </a:t>
            </a:r>
            <a:r>
              <a:rPr lang="en-US" sz="2800" u="sng"/>
              <a:t>actin</a:t>
            </a:r>
            <a:r>
              <a:rPr lang="en-US" sz="2800"/>
              <a:t> slide by each other shortening the </a:t>
            </a:r>
            <a:r>
              <a:rPr lang="en-US" sz="2800" u="sng"/>
              <a:t>sarcomere</a:t>
            </a:r>
            <a:r>
              <a:rPr lang="en-US" sz="2800"/>
              <a:t>.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 u="sng"/>
              <a:t>ADP</a:t>
            </a:r>
            <a:r>
              <a:rPr lang="en-US" sz="2800"/>
              <a:t> and </a:t>
            </a:r>
            <a:r>
              <a:rPr lang="en-US" sz="2800" u="sng"/>
              <a:t>P</a:t>
            </a:r>
            <a:r>
              <a:rPr lang="en-US" sz="2800"/>
              <a:t> released (</a:t>
            </a:r>
            <a:r>
              <a:rPr lang="en-US" sz="2800" u="sng"/>
              <a:t>low energy</a:t>
            </a:r>
            <a:r>
              <a:rPr lang="en-US" sz="2800"/>
              <a:t>)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5920" y="2626360"/>
            <a:ext cx="9243805" cy="400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748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sz="4000"/>
              <a:t>Step 4 ATP Binding</a:t>
            </a:r>
            <a:br>
              <a:rPr lang="en-US" sz="4000"/>
            </a:br>
            <a:r>
              <a:rPr lang="en-US" sz="4000"/>
              <a:t>Actin-myosin release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5279" y="1295400"/>
            <a:ext cx="8229600" cy="12954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sz="2800" dirty="0"/>
              <a:t>A different </a:t>
            </a:r>
            <a:r>
              <a:rPr lang="en-US" sz="2800" u="sng" dirty="0"/>
              <a:t>ATP</a:t>
            </a:r>
            <a:r>
              <a:rPr lang="en-US" sz="2800" dirty="0"/>
              <a:t> molecule binds to </a:t>
            </a:r>
            <a:r>
              <a:rPr lang="en-US" sz="2800" u="sng" dirty="0"/>
              <a:t>active site</a:t>
            </a:r>
            <a:r>
              <a:rPr lang="en-US" sz="2800" dirty="0"/>
              <a:t>.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 u="sng" dirty="0"/>
              <a:t>Actin</a:t>
            </a:r>
            <a:r>
              <a:rPr lang="en-US" sz="2800" dirty="0"/>
              <a:t> released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5279" y="2590800"/>
            <a:ext cx="9494131" cy="409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845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10363200" cy="1143000"/>
          </a:xfrm>
        </p:spPr>
        <p:txBody>
          <a:bodyPr/>
          <a:lstStyle/>
          <a:p>
            <a:pPr eaLnBrk="1" hangingPunct="1"/>
            <a:r>
              <a:rPr lang="en-US" smtClean="0"/>
              <a:t>Step 5 ATP cleavage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970280"/>
            <a:ext cx="8229600" cy="12954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dirty="0" smtClean="0"/>
              <a:t>Return to high </a:t>
            </a:r>
            <a:r>
              <a:rPr lang="en-US" u="sng" dirty="0" smtClean="0"/>
              <a:t>energy</a:t>
            </a:r>
            <a:r>
              <a:rPr lang="en-US" dirty="0" smtClean="0"/>
              <a:t> state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 smtClean="0"/>
              <a:t>Cycle will repeat if </a:t>
            </a:r>
            <a:r>
              <a:rPr lang="en-US" u="sng" dirty="0" smtClean="0"/>
              <a:t>Ca</a:t>
            </a:r>
            <a:r>
              <a:rPr lang="en-US" dirty="0" smtClean="0"/>
              <a:t> still available.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279" y="2265680"/>
            <a:ext cx="10040041" cy="4445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25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868362"/>
          </a:xfrm>
        </p:spPr>
        <p:txBody>
          <a:bodyPr/>
          <a:lstStyle/>
          <a:p>
            <a:pPr eaLnBrk="1" hangingPunct="1"/>
            <a:r>
              <a:rPr lang="en-US" b="1" dirty="0" smtClean="0"/>
              <a:t>Think it over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838200"/>
            <a:ext cx="11602720" cy="582676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solidFill>
                  <a:srgbClr val="0070C0"/>
                </a:solidFill>
              </a:rPr>
              <a:t>The boat (myosin) does not move far in one cycle, can a muscle contraction occur with one cycle?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solidFill>
                  <a:srgbClr val="00B050"/>
                </a:solidFill>
              </a:rPr>
              <a:t>No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solidFill>
                  <a:srgbClr val="0070C0"/>
                </a:solidFill>
              </a:rPr>
              <a:t>If a muscle is contracted what happens if a new molecule of ATP is not available?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solidFill>
                  <a:srgbClr val="00B050"/>
                </a:solidFill>
              </a:rPr>
              <a:t>Muscle stays contracted- cramps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800" dirty="0">
              <a:solidFill>
                <a:srgbClr val="00B050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solidFill>
                  <a:srgbClr val="0070C0"/>
                </a:solidFill>
              </a:rPr>
              <a:t>Why does rigor mortis occur? (Hint:  What chemical is no longer available to the body?)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solidFill>
                  <a:srgbClr val="00B050"/>
                </a:solidFill>
              </a:rPr>
              <a:t>ATP is not available to control Ca release so contractions are continuous 6-8 hours after death.  Body relaxes 16-24 hours as enzymes break down contractile structures.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solidFill>
                  <a:srgbClr val="00B0F0"/>
                </a:solidFill>
                <a:hlinkClick r:id="rId2"/>
              </a:rPr>
              <a:t>Myofilament Contraction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8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8229600" cy="635001"/>
          </a:xfrm>
        </p:spPr>
        <p:txBody>
          <a:bodyPr/>
          <a:lstStyle/>
          <a:p>
            <a:pPr eaLnBrk="1" hangingPunct="1"/>
            <a:r>
              <a:rPr lang="en-US" sz="4000"/>
              <a:t>Sarcomere summary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6400" y="635001"/>
            <a:ext cx="6710680" cy="6119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565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461582"/>
            <a:ext cx="12192000" cy="5222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1797"/>
            <a:ext cx="12191996" cy="754815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/>
            </a:r>
            <a:br>
              <a:rPr lang="en-US" sz="4000" b="1" dirty="0" smtClean="0">
                <a:solidFill>
                  <a:srgbClr val="00B050"/>
                </a:solidFill>
                <a:latin typeface="+mn-lt"/>
              </a:rPr>
            </a:br>
            <a:r>
              <a:rPr lang="en-US" sz="4000" b="1" dirty="0">
                <a:solidFill>
                  <a:srgbClr val="00B050"/>
                </a:solidFill>
                <a:latin typeface="+mn-lt"/>
              </a:rPr>
              <a:t/>
            </a:r>
            <a:br>
              <a:rPr lang="en-US" sz="4000" b="1" dirty="0">
                <a:solidFill>
                  <a:srgbClr val="00B050"/>
                </a:solidFill>
                <a:latin typeface="+mn-lt"/>
              </a:rPr>
            </a:b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/>
            </a:r>
            <a:br>
              <a:rPr lang="en-US" sz="4000" b="1" dirty="0" smtClean="0">
                <a:solidFill>
                  <a:srgbClr val="00B050"/>
                </a:solidFill>
                <a:latin typeface="+mn-lt"/>
              </a:rPr>
            </a:b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Learning at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the University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Level</a:t>
            </a:r>
            <a:endParaRPr lang="en-US" sz="40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971" y="2142260"/>
            <a:ext cx="3646031" cy="3686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0712" r="20188"/>
          <a:stretch/>
        </p:blipFill>
        <p:spPr>
          <a:xfrm>
            <a:off x="3" y="2173910"/>
            <a:ext cx="3185903" cy="40448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4421" y="3062991"/>
            <a:ext cx="4305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t>We are shaped by our experiences</a:t>
            </a:r>
          </a:p>
        </p:txBody>
      </p:sp>
      <p:sp>
        <p:nvSpPr>
          <p:cNvPr id="7" name="矩形 6"/>
          <p:cNvSpPr/>
          <p:nvPr/>
        </p:nvSpPr>
        <p:spPr>
          <a:xfrm>
            <a:off x="2" y="5987838"/>
            <a:ext cx="12191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We don</a:t>
            </a: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t just learn with our brain, but also with our intuition and heart. </a:t>
            </a:r>
          </a:p>
        </p:txBody>
      </p:sp>
    </p:spTree>
    <p:extLst>
      <p:ext uri="{BB962C8B-B14F-4D97-AF65-F5344CB8AC3E}">
        <p14:creationId xmlns:p14="http://schemas.microsoft.com/office/powerpoint/2010/main" val="27814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10363200" cy="1143000"/>
          </a:xfrm>
        </p:spPr>
        <p:txBody>
          <a:bodyPr/>
          <a:lstStyle/>
          <a:p>
            <a:r>
              <a:rPr lang="en-US" dirty="0" smtClean="0"/>
              <a:t>Sliding Filament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480" y="1503680"/>
            <a:ext cx="11277600" cy="4114800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rgbClr val="FF0000"/>
                </a:solidFill>
              </a:rPr>
              <a:t>Focus questions:</a:t>
            </a:r>
          </a:p>
          <a:p>
            <a:pPr marL="0" indent="0">
              <a:buNone/>
            </a:pPr>
            <a:r>
              <a:rPr lang="en-US" smtClean="0">
                <a:solidFill>
                  <a:srgbClr val="0070C0"/>
                </a:solidFill>
              </a:rPr>
              <a:t>What happens to the length of the sarcomere during a contraction?</a:t>
            </a:r>
          </a:p>
          <a:p>
            <a:pPr marL="0" indent="0">
              <a:buNone/>
            </a:pPr>
            <a:r>
              <a:rPr lang="en-US" smtClean="0">
                <a:solidFill>
                  <a:srgbClr val="00B050"/>
                </a:solidFill>
              </a:rPr>
              <a:t>The sarcomere shortens.</a:t>
            </a:r>
          </a:p>
          <a:p>
            <a:pPr marL="0" indent="0">
              <a:buNone/>
            </a:pPr>
            <a:endParaRPr lang="en-US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0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6"/>
          <a:stretch>
            <a:fillRect/>
          </a:stretch>
        </p:blipFill>
        <p:spPr bwMode="auto">
          <a:xfrm>
            <a:off x="0" y="1588"/>
            <a:ext cx="12192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842963" y="804863"/>
            <a:ext cx="9972675" cy="1671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能有猶豫</a:t>
            </a:r>
            <a: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,</a:t>
            </a: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也是一種幸福</a:t>
            </a:r>
            <a: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/>
            </a:r>
            <a:b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</a:b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       猶豫是獲得了“選擇的自由”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273412" name="矩形 3"/>
          <p:cNvSpPr>
            <a:spLocks noChangeArrowheads="1"/>
          </p:cNvSpPr>
          <p:nvPr/>
        </p:nvSpPr>
        <p:spPr bwMode="auto">
          <a:xfrm>
            <a:off x="9215438" y="4919663"/>
            <a:ext cx="32004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in Time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for 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Enough</a:t>
            </a:r>
            <a:endParaRPr kumimoji="0" lang="zh-TW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351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smtClean="0">
                <a:solidFill>
                  <a:schemeClr val="tx1"/>
                </a:solidFill>
              </a:rPr>
              <a:t>THE MUSCULAR SYSTEM</a:t>
            </a:r>
          </a:p>
        </p:txBody>
      </p:sp>
    </p:spTree>
    <p:extLst>
      <p:ext uri="{BB962C8B-B14F-4D97-AF65-F5344CB8AC3E}">
        <p14:creationId xmlns:p14="http://schemas.microsoft.com/office/powerpoint/2010/main" val="2051214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smtClean="0">
                <a:solidFill>
                  <a:schemeClr val="tx1"/>
                </a:solidFill>
              </a:rPr>
              <a:t>Interactions of </a:t>
            </a:r>
            <a:br>
              <a:rPr lang="en-US" b="1" smtClean="0">
                <a:solidFill>
                  <a:schemeClr val="tx1"/>
                </a:solidFill>
              </a:rPr>
            </a:br>
            <a:r>
              <a:rPr lang="en-US" b="1" smtClean="0">
                <a:solidFill>
                  <a:schemeClr val="tx1"/>
                </a:solidFill>
              </a:rPr>
              <a:t>Skeletal Muscle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2133600"/>
            <a:ext cx="82296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Agonist=prime mover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Antagonist=opposes the agonist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Synergist=helpers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Fixators=immobilizers</a:t>
            </a:r>
          </a:p>
        </p:txBody>
      </p:sp>
    </p:spTree>
    <p:extLst>
      <p:ext uri="{BB962C8B-B14F-4D97-AF65-F5344CB8AC3E}">
        <p14:creationId xmlns:p14="http://schemas.microsoft.com/office/powerpoint/2010/main" val="3005860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782320"/>
          </a:xfrm>
        </p:spPr>
        <p:txBody>
          <a:bodyPr/>
          <a:lstStyle/>
          <a:p>
            <a:pPr eaLnBrk="1" hangingPunct="1">
              <a:defRPr/>
            </a:pPr>
            <a:r>
              <a:rPr lang="en-US" b="1" smtClean="0">
                <a:solidFill>
                  <a:schemeClr val="tx1"/>
                </a:solidFill>
              </a:rPr>
              <a:t>Fascicle Arrangement</a:t>
            </a:r>
          </a:p>
        </p:txBody>
      </p:sp>
      <p:pic>
        <p:nvPicPr>
          <p:cNvPr id="47107" name="Picture 5" descr="10-01_Fasicle-Arr_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4"/>
          <a:stretch/>
        </p:blipFill>
        <p:spPr>
          <a:xfrm>
            <a:off x="3088640" y="782319"/>
            <a:ext cx="6065520" cy="5955185"/>
          </a:xfrm>
        </p:spPr>
      </p:pic>
    </p:spTree>
    <p:extLst>
      <p:ext uri="{BB962C8B-B14F-4D97-AF65-F5344CB8AC3E}">
        <p14:creationId xmlns:p14="http://schemas.microsoft.com/office/powerpoint/2010/main" val="2154993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Muscle Mechanics</a:t>
            </a:r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Lever Systems</a:t>
            </a:r>
          </a:p>
        </p:txBody>
      </p:sp>
    </p:spTree>
    <p:extLst>
      <p:ext uri="{BB962C8B-B14F-4D97-AF65-F5344CB8AC3E}">
        <p14:creationId xmlns:p14="http://schemas.microsoft.com/office/powerpoint/2010/main" val="141849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1040" y="0"/>
            <a:ext cx="10972800" cy="1046480"/>
          </a:xfrm>
        </p:spPr>
        <p:txBody>
          <a:bodyPr/>
          <a:lstStyle/>
          <a:p>
            <a:r>
              <a:rPr lang="en-US" altLang="zh-TW" sz="3600" b="1">
                <a:ea typeface="新細明體" panose="02020500000000000000" pitchFamily="18" charset="-120"/>
              </a:rPr>
              <a:t>Types of Muscle Contraction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75360" y="1181100"/>
            <a:ext cx="9398000" cy="10668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altLang="zh-TW" sz="2800" b="1">
                <a:ea typeface="新細明體" panose="02020500000000000000" pitchFamily="18" charset="-120"/>
              </a:rPr>
              <a:t>There are two types of muscle contraction.</a:t>
            </a:r>
          </a:p>
          <a:p>
            <a:pPr marL="609600" indent="-609600">
              <a:lnSpc>
                <a:spcPct val="90000"/>
              </a:lnSpc>
              <a:buNone/>
            </a:pPr>
            <a:endParaRPr lang="en-US" altLang="zh-TW" sz="2800" b="1">
              <a:ea typeface="新細明體" panose="02020500000000000000" pitchFamily="18" charset="-120"/>
            </a:endParaRP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zh-TW" sz="2800" b="1">
                <a:ea typeface="新細明體" panose="02020500000000000000" pitchFamily="18" charset="-120"/>
              </a:rPr>
              <a:t>Isotonic</a:t>
            </a:r>
          </a:p>
          <a:p>
            <a:pPr marL="609600" indent="-609600">
              <a:lnSpc>
                <a:spcPct val="90000"/>
              </a:lnSpc>
              <a:buNone/>
            </a:pPr>
            <a:endParaRPr lang="en-US" altLang="zh-TW" sz="2800" b="1">
              <a:ea typeface="新細明體" panose="02020500000000000000" pitchFamily="18" charset="-120"/>
            </a:endParaRPr>
          </a:p>
        </p:txBody>
      </p:sp>
      <p:pic>
        <p:nvPicPr>
          <p:cNvPr id="56325" name="Picture 5" descr="Untitled-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2840" y="1789069"/>
            <a:ext cx="6802120" cy="49546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14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6520"/>
            <a:ext cx="10972800" cy="1371600"/>
          </a:xfrm>
        </p:spPr>
        <p:txBody>
          <a:bodyPr/>
          <a:lstStyle/>
          <a:p>
            <a:pPr marL="838200" indent="-838200"/>
            <a:r>
              <a:rPr lang="en-US" altLang="zh-TW" sz="3600" b="1">
                <a:ea typeface="新細明體" panose="02020500000000000000" pitchFamily="18" charset="-120"/>
              </a:rPr>
              <a:t>ii. Isometric</a:t>
            </a:r>
            <a:r>
              <a:rPr lang="en-US" altLang="zh-TW" b="1">
                <a:ea typeface="新細明體" panose="02020500000000000000" pitchFamily="18" charset="-120"/>
              </a:rPr>
              <a:t/>
            </a:r>
            <a:br>
              <a:rPr lang="en-US" altLang="zh-TW" b="1">
                <a:ea typeface="新細明體" panose="02020500000000000000" pitchFamily="18" charset="-120"/>
              </a:rPr>
            </a:br>
            <a:endParaRPr lang="en-US" altLang="zh-TW" b="1">
              <a:ea typeface="新細明體" panose="02020500000000000000" pitchFamily="18" charset="-120"/>
            </a:endParaRPr>
          </a:p>
        </p:txBody>
      </p:sp>
      <p:pic>
        <p:nvPicPr>
          <p:cNvPr id="61445" name="Picture 5" descr="Untitled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9408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6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 is a Lever?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240" y="2021840"/>
            <a:ext cx="11704320" cy="3505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mtClean="0"/>
              <a:t>	A </a:t>
            </a:r>
            <a:r>
              <a:rPr lang="en-US" b="1" u="sng" smtClean="0"/>
              <a:t>lever</a:t>
            </a:r>
            <a:r>
              <a:rPr lang="en-US" smtClean="0"/>
              <a:t> is a rigid bar that moves on a fixed point, or </a:t>
            </a:r>
            <a:r>
              <a:rPr lang="en-US" b="1" u="sng" smtClean="0"/>
              <a:t>fulcrum</a:t>
            </a:r>
            <a:r>
              <a:rPr lang="en-US" smtClean="0"/>
              <a:t>, when a force is applied to it.  The applied force, or </a:t>
            </a:r>
            <a:r>
              <a:rPr lang="en-US" b="1" u="sng" smtClean="0"/>
              <a:t>effort</a:t>
            </a:r>
            <a:r>
              <a:rPr lang="en-US" smtClean="0"/>
              <a:t>, is used to move a resistance, or </a:t>
            </a:r>
            <a:r>
              <a:rPr lang="en-US" b="1" u="sng" smtClean="0"/>
              <a:t>load</a:t>
            </a:r>
            <a:r>
              <a:rPr lang="en-US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3881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89280" y="76200"/>
            <a:ext cx="109728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Mechanical Advantage</a:t>
            </a:r>
          </a:p>
        </p:txBody>
      </p:sp>
      <p:pic>
        <p:nvPicPr>
          <p:cNvPr id="50179" name="Picture 5" descr="10-02ab_LeverAdDis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2"/>
          <a:stretch>
            <a:fillRect/>
          </a:stretch>
        </p:blipFill>
        <p:spPr>
          <a:xfrm>
            <a:off x="251272" y="1447800"/>
            <a:ext cx="11648815" cy="4729479"/>
          </a:xfrm>
        </p:spPr>
      </p:pic>
    </p:spTree>
    <p:extLst>
      <p:ext uri="{BB962C8B-B14F-4D97-AF65-F5344CB8AC3E}">
        <p14:creationId xmlns:p14="http://schemas.microsoft.com/office/powerpoint/2010/main" val="318004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8016" y="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Play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運用冒險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Passion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發揮熱情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Purpose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懷有抱負</a:t>
            </a:r>
          </a:p>
        </p:txBody>
      </p:sp>
      <p:sp>
        <p:nvSpPr>
          <p:cNvPr id="4" name="矩形 3"/>
          <p:cNvSpPr/>
          <p:nvPr/>
        </p:nvSpPr>
        <p:spPr>
          <a:xfrm>
            <a:off x="5598160" y="4318377"/>
            <a:ext cx="6152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Communication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Critical thinking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Collaboration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Creativity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5373" y="4884838"/>
            <a:ext cx="711124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不該浪費時間害怕，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恐懼讓人白白浪費時間。</a:t>
            </a:r>
          </a:p>
        </p:txBody>
      </p:sp>
    </p:spTree>
    <p:extLst>
      <p:ext uri="{BB962C8B-B14F-4D97-AF65-F5344CB8AC3E}">
        <p14:creationId xmlns:p14="http://schemas.microsoft.com/office/powerpoint/2010/main" val="3067503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50240" y="0"/>
            <a:ext cx="109728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Mechanical Disadvantage</a:t>
            </a:r>
          </a:p>
        </p:txBody>
      </p:sp>
      <p:pic>
        <p:nvPicPr>
          <p:cNvPr id="51203" name="Picture 4" descr="10-02ab_LeverAdDis_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" t="48846" r="357" b="3773"/>
          <a:stretch/>
        </p:blipFill>
        <p:spPr>
          <a:xfrm>
            <a:off x="262452" y="1219200"/>
            <a:ext cx="11748375" cy="4876800"/>
          </a:xfrm>
        </p:spPr>
      </p:pic>
    </p:spTree>
    <p:extLst>
      <p:ext uri="{BB962C8B-B14F-4D97-AF65-F5344CB8AC3E}">
        <p14:creationId xmlns:p14="http://schemas.microsoft.com/office/powerpoint/2010/main" val="2407474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0"/>
            <a:ext cx="109728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Three Classes of Levers</a:t>
            </a:r>
          </a:p>
        </p:txBody>
      </p:sp>
      <p:pic>
        <p:nvPicPr>
          <p:cNvPr id="52227" name="Picture 5" descr="10-03abc_Levers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0"/>
          <a:stretch>
            <a:fillRect/>
          </a:stretch>
        </p:blipFill>
        <p:spPr>
          <a:xfrm>
            <a:off x="1" y="1107440"/>
            <a:ext cx="12132166" cy="4714240"/>
          </a:xfrm>
        </p:spPr>
      </p:pic>
    </p:spTree>
    <p:extLst>
      <p:ext uri="{BB962C8B-B14F-4D97-AF65-F5344CB8AC3E}">
        <p14:creationId xmlns:p14="http://schemas.microsoft.com/office/powerpoint/2010/main" val="744108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99440" y="0"/>
            <a:ext cx="10972800" cy="97536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Three Classes of Levers</a:t>
            </a:r>
          </a:p>
        </p:txBody>
      </p:sp>
      <p:pic>
        <p:nvPicPr>
          <p:cNvPr id="53251" name="Picture 4" descr="10-03abc_Levers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7" b="29630"/>
          <a:stretch>
            <a:fillRect/>
          </a:stretch>
        </p:blipFill>
        <p:spPr>
          <a:xfrm>
            <a:off x="314960" y="900355"/>
            <a:ext cx="11582399" cy="5764605"/>
          </a:xfrm>
        </p:spPr>
      </p:pic>
    </p:spTree>
    <p:extLst>
      <p:ext uri="{BB962C8B-B14F-4D97-AF65-F5344CB8AC3E}">
        <p14:creationId xmlns:p14="http://schemas.microsoft.com/office/powerpoint/2010/main" val="894670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90880" y="0"/>
            <a:ext cx="10972800" cy="100584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Three Classes of Levers</a:t>
            </a:r>
          </a:p>
        </p:txBody>
      </p:sp>
      <p:pic>
        <p:nvPicPr>
          <p:cNvPr id="54275" name="Picture 4" descr="10-03abc_Levers_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0" b="3833"/>
          <a:stretch/>
        </p:blipFill>
        <p:spPr>
          <a:xfrm>
            <a:off x="152400" y="1005840"/>
            <a:ext cx="11970226" cy="4307840"/>
          </a:xfrm>
        </p:spPr>
      </p:pic>
    </p:spTree>
    <p:extLst>
      <p:ext uri="{BB962C8B-B14F-4D97-AF65-F5344CB8AC3E}">
        <p14:creationId xmlns:p14="http://schemas.microsoft.com/office/powerpoint/2010/main" val="3645519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6"/>
          <a:stretch>
            <a:fillRect/>
          </a:stretch>
        </p:blipFill>
        <p:spPr bwMode="auto">
          <a:xfrm>
            <a:off x="0" y="1588"/>
            <a:ext cx="12192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842963" y="804863"/>
            <a:ext cx="9972675" cy="1671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能有猶豫</a:t>
            </a:r>
            <a: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,</a:t>
            </a: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也是一種幸福</a:t>
            </a:r>
            <a: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/>
            </a:r>
            <a:b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</a:b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       猶豫是獲得了“選擇的自由”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273412" name="矩形 3"/>
          <p:cNvSpPr>
            <a:spLocks noChangeArrowheads="1"/>
          </p:cNvSpPr>
          <p:nvPr/>
        </p:nvSpPr>
        <p:spPr bwMode="auto">
          <a:xfrm>
            <a:off x="9215438" y="4919663"/>
            <a:ext cx="32004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in Time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for 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Enough</a:t>
            </a:r>
            <a:endParaRPr kumimoji="0" lang="zh-TW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150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538F8-8241-42BE-8896-73330BBD279E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99858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TW" smtClean="0">
                <a:latin typeface="Arial Rounded MT Bold" panose="020F0704030504030204" pitchFamily="34" charset="0"/>
                <a:ea typeface="新細明體" panose="02020500000000000000" pitchFamily="18" charset="-120"/>
              </a:rPr>
              <a:t>Muscle Mechanics</a:t>
            </a:r>
          </a:p>
        </p:txBody>
      </p:sp>
      <p:pic>
        <p:nvPicPr>
          <p:cNvPr id="20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/>
          <a:stretch>
            <a:fillRect/>
          </a:stretch>
        </p:blipFill>
        <p:spPr bwMode="auto">
          <a:xfrm>
            <a:off x="3315321" y="1082040"/>
            <a:ext cx="5803279" cy="549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3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4723C-8660-42F6-983A-A767487EA01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077" name="Picture 2" descr="D:\HPL General\Images\TIFs\Processed\muscles spread out of leg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4" y="2"/>
            <a:ext cx="9075736" cy="686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Text Box 3"/>
          <p:cNvSpPr txBox="1">
            <a:spLocks noChangeArrowheads="1"/>
          </p:cNvSpPr>
          <p:nvPr/>
        </p:nvSpPr>
        <p:spPr bwMode="auto">
          <a:xfrm>
            <a:off x="1592264" y="2097089"/>
            <a:ext cx="2250617" cy="39754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peroneus longus</a:t>
            </a:r>
            <a:endParaRPr kumimoji="0" lang="en-US" altLang="zh-TW" sz="2800" b="1" i="0" u="none" strike="noStrike" kern="1200" cap="none" spc="0" normalizeH="0" baseline="0" noProof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9" name="Text Box 4"/>
          <p:cNvSpPr txBox="1">
            <a:spLocks noChangeArrowheads="1"/>
          </p:cNvSpPr>
          <p:nvPr/>
        </p:nvSpPr>
        <p:spPr bwMode="auto">
          <a:xfrm>
            <a:off x="3081338" y="1676400"/>
            <a:ext cx="2252662" cy="3937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peroneus brevis</a:t>
            </a:r>
          </a:p>
        </p:txBody>
      </p:sp>
      <p:sp>
        <p:nvSpPr>
          <p:cNvPr id="3080" name="Text Box 5"/>
          <p:cNvSpPr txBox="1">
            <a:spLocks noChangeArrowheads="1"/>
          </p:cNvSpPr>
          <p:nvPr/>
        </p:nvSpPr>
        <p:spPr bwMode="auto">
          <a:xfrm>
            <a:off x="3556000" y="673100"/>
            <a:ext cx="2844800" cy="3937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flexor halucis longus</a:t>
            </a:r>
          </a:p>
        </p:txBody>
      </p:sp>
      <p:sp>
        <p:nvSpPr>
          <p:cNvPr id="3081" name="Text Box 6"/>
          <p:cNvSpPr txBox="1">
            <a:spLocks noChangeArrowheads="1"/>
          </p:cNvSpPr>
          <p:nvPr/>
        </p:nvSpPr>
        <p:spPr bwMode="auto">
          <a:xfrm>
            <a:off x="3848101" y="196850"/>
            <a:ext cx="3090862" cy="3937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flexor digiturum longus</a:t>
            </a:r>
          </a:p>
        </p:txBody>
      </p:sp>
      <p:sp>
        <p:nvSpPr>
          <p:cNvPr id="3082" name="Text Box 7"/>
          <p:cNvSpPr txBox="1">
            <a:spLocks noChangeArrowheads="1"/>
          </p:cNvSpPr>
          <p:nvPr/>
        </p:nvSpPr>
        <p:spPr bwMode="auto">
          <a:xfrm>
            <a:off x="1818819" y="5573888"/>
            <a:ext cx="2024062" cy="406400"/>
          </a:xfrm>
          <a:prstGeom prst="rect">
            <a:avLst/>
          </a:prstGeom>
          <a:solidFill>
            <a:srgbClr val="000000"/>
          </a:solidFill>
          <a:ln w="12700">
            <a:solidFill>
              <a:srgbClr val="FFCCFF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triceps surea</a:t>
            </a:r>
          </a:p>
        </p:txBody>
      </p:sp>
      <p:sp>
        <p:nvSpPr>
          <p:cNvPr id="3083" name="Text Box 8"/>
          <p:cNvSpPr txBox="1">
            <a:spLocks noChangeArrowheads="1"/>
          </p:cNvSpPr>
          <p:nvPr/>
        </p:nvSpPr>
        <p:spPr bwMode="auto">
          <a:xfrm>
            <a:off x="8534400" y="2425700"/>
            <a:ext cx="2090738" cy="406400"/>
          </a:xfrm>
          <a:prstGeom prst="rect">
            <a:avLst/>
          </a:prstGeom>
          <a:solidFill>
            <a:srgbClr val="000000"/>
          </a:solidFill>
          <a:ln w="12700">
            <a:solidFill>
              <a:srgbClr val="FFCCFF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tibialis anterior</a:t>
            </a:r>
          </a:p>
        </p:txBody>
      </p:sp>
      <p:sp>
        <p:nvSpPr>
          <p:cNvPr id="3084" name="Text Box 9"/>
          <p:cNvSpPr txBox="1">
            <a:spLocks noChangeArrowheads="1"/>
          </p:cNvSpPr>
          <p:nvPr/>
        </p:nvSpPr>
        <p:spPr bwMode="auto">
          <a:xfrm>
            <a:off x="8364538" y="977900"/>
            <a:ext cx="2303462" cy="3937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tibialis posterior</a:t>
            </a:r>
          </a:p>
        </p:txBody>
      </p:sp>
      <p:sp>
        <p:nvSpPr>
          <p:cNvPr id="3085" name="Text Box 10"/>
          <p:cNvSpPr txBox="1">
            <a:spLocks noChangeArrowheads="1"/>
          </p:cNvSpPr>
          <p:nvPr/>
        </p:nvSpPr>
        <p:spPr bwMode="auto">
          <a:xfrm>
            <a:off x="8077201" y="3568701"/>
            <a:ext cx="2559997" cy="39754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ext. hallucis longus</a:t>
            </a:r>
            <a:endParaRPr kumimoji="0" lang="en-US" altLang="zh-TW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86" name="Text Box 11"/>
          <p:cNvSpPr txBox="1">
            <a:spLocks noChangeArrowheads="1"/>
          </p:cNvSpPr>
          <p:nvPr/>
        </p:nvSpPr>
        <p:spPr bwMode="auto">
          <a:xfrm>
            <a:off x="7200900" y="4876800"/>
            <a:ext cx="2781300" cy="3937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ext. digitorum longus</a:t>
            </a:r>
          </a:p>
        </p:txBody>
      </p:sp>
      <p:sp>
        <p:nvSpPr>
          <p:cNvPr id="3087" name="Text Box 12"/>
          <p:cNvSpPr txBox="1">
            <a:spLocks noChangeArrowheads="1"/>
          </p:cNvSpPr>
          <p:nvPr/>
        </p:nvSpPr>
        <p:spPr bwMode="auto">
          <a:xfrm>
            <a:off x="1714820" y="44450"/>
            <a:ext cx="1685925" cy="6985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Preparation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Hintermann</a:t>
            </a:r>
          </a:p>
        </p:txBody>
      </p:sp>
      <p:sp>
        <p:nvSpPr>
          <p:cNvPr id="3088" name="Text Box 13"/>
          <p:cNvSpPr txBox="1">
            <a:spLocks noChangeArrowheads="1"/>
          </p:cNvSpPr>
          <p:nvPr/>
        </p:nvSpPr>
        <p:spPr bwMode="auto">
          <a:xfrm>
            <a:off x="1563687" y="6145388"/>
            <a:ext cx="7540625" cy="70788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137160" rIns="182880" bIns="13716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Muscles crossing the ankle joint complex</a:t>
            </a:r>
          </a:p>
        </p:txBody>
      </p:sp>
    </p:spTree>
    <p:extLst>
      <p:ext uri="{BB962C8B-B14F-4D97-AF65-F5344CB8AC3E}">
        <p14:creationId xmlns:p14="http://schemas.microsoft.com/office/powerpoint/2010/main" val="23748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78F8DF-4C75-408B-9113-AF767386B55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01" name="Freeform 2"/>
          <p:cNvSpPr>
            <a:spLocks/>
          </p:cNvSpPr>
          <p:nvPr/>
        </p:nvSpPr>
        <p:spPr bwMode="auto">
          <a:xfrm>
            <a:off x="3409950" y="863600"/>
            <a:ext cx="3835400" cy="3328988"/>
          </a:xfrm>
          <a:custGeom>
            <a:avLst/>
            <a:gdLst>
              <a:gd name="T0" fmla="*/ 247 w 247"/>
              <a:gd name="T1" fmla="*/ 51 h 216"/>
              <a:gd name="T2" fmla="*/ 175 w 247"/>
              <a:gd name="T3" fmla="*/ 19 h 216"/>
              <a:gd name="T4" fmla="*/ 75 w 247"/>
              <a:gd name="T5" fmla="*/ 52 h 216"/>
              <a:gd name="T6" fmla="*/ 23 w 247"/>
              <a:gd name="T7" fmla="*/ 187 h 216"/>
              <a:gd name="T8" fmla="*/ 66 w 247"/>
              <a:gd name="T9" fmla="*/ 216 h 2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7"/>
              <a:gd name="T16" fmla="*/ 0 h 216"/>
              <a:gd name="T17" fmla="*/ 247 w 247"/>
              <a:gd name="T18" fmla="*/ 216 h 2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7" h="216">
                <a:moveTo>
                  <a:pt x="247" y="51"/>
                </a:moveTo>
                <a:cubicBezTo>
                  <a:pt x="234" y="36"/>
                  <a:pt x="203" y="27"/>
                  <a:pt x="175" y="19"/>
                </a:cubicBezTo>
                <a:cubicBezTo>
                  <a:pt x="148" y="12"/>
                  <a:pt x="133" y="0"/>
                  <a:pt x="75" y="52"/>
                </a:cubicBezTo>
                <a:cubicBezTo>
                  <a:pt x="0" y="119"/>
                  <a:pt x="5" y="173"/>
                  <a:pt x="23" y="187"/>
                </a:cubicBezTo>
                <a:cubicBezTo>
                  <a:pt x="42" y="201"/>
                  <a:pt x="50" y="197"/>
                  <a:pt x="66" y="216"/>
                </a:cubicBezTo>
              </a:path>
            </a:pathLst>
          </a:custGeom>
          <a:noFill/>
          <a:ln w="1111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02" name="Freeform 3"/>
          <p:cNvSpPr>
            <a:spLocks/>
          </p:cNvSpPr>
          <p:nvPr/>
        </p:nvSpPr>
        <p:spPr bwMode="auto">
          <a:xfrm>
            <a:off x="4170363" y="1095375"/>
            <a:ext cx="3338512" cy="3805238"/>
          </a:xfrm>
          <a:custGeom>
            <a:avLst/>
            <a:gdLst>
              <a:gd name="T0" fmla="*/ 130 w 215"/>
              <a:gd name="T1" fmla="*/ 142 h 245"/>
              <a:gd name="T2" fmla="*/ 201 w 215"/>
              <a:gd name="T3" fmla="*/ 46 h 245"/>
              <a:gd name="T4" fmla="*/ 75 w 215"/>
              <a:gd name="T5" fmla="*/ 63 h 245"/>
              <a:gd name="T6" fmla="*/ 24 w 215"/>
              <a:gd name="T7" fmla="*/ 198 h 245"/>
              <a:gd name="T8" fmla="*/ 130 w 215"/>
              <a:gd name="T9" fmla="*/ 142 h 2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"/>
              <a:gd name="T16" fmla="*/ 0 h 245"/>
              <a:gd name="T17" fmla="*/ 215 w 215"/>
              <a:gd name="T18" fmla="*/ 245 h 2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" h="245">
                <a:moveTo>
                  <a:pt x="130" y="142"/>
                </a:moveTo>
                <a:cubicBezTo>
                  <a:pt x="153" y="115"/>
                  <a:pt x="215" y="87"/>
                  <a:pt x="201" y="46"/>
                </a:cubicBezTo>
                <a:cubicBezTo>
                  <a:pt x="196" y="32"/>
                  <a:pt x="146" y="0"/>
                  <a:pt x="75" y="63"/>
                </a:cubicBezTo>
                <a:cubicBezTo>
                  <a:pt x="0" y="130"/>
                  <a:pt x="5" y="184"/>
                  <a:pt x="24" y="198"/>
                </a:cubicBezTo>
                <a:cubicBezTo>
                  <a:pt x="89" y="245"/>
                  <a:pt x="106" y="172"/>
                  <a:pt x="130" y="142"/>
                </a:cubicBezTo>
                <a:close/>
              </a:path>
            </a:pathLst>
          </a:custGeom>
          <a:solidFill>
            <a:srgbClr val="1F3D88"/>
          </a:solidFill>
          <a:ln w="139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03" name="Freeform 4"/>
          <p:cNvSpPr>
            <a:spLocks/>
          </p:cNvSpPr>
          <p:nvPr/>
        </p:nvSpPr>
        <p:spPr bwMode="auto">
          <a:xfrm>
            <a:off x="4170363" y="1095375"/>
            <a:ext cx="3338512" cy="3805238"/>
          </a:xfrm>
          <a:custGeom>
            <a:avLst/>
            <a:gdLst>
              <a:gd name="T0" fmla="*/ 130 w 215"/>
              <a:gd name="T1" fmla="*/ 142 h 245"/>
              <a:gd name="T2" fmla="*/ 201 w 215"/>
              <a:gd name="T3" fmla="*/ 46 h 245"/>
              <a:gd name="T4" fmla="*/ 75 w 215"/>
              <a:gd name="T5" fmla="*/ 63 h 245"/>
              <a:gd name="T6" fmla="*/ 24 w 215"/>
              <a:gd name="T7" fmla="*/ 198 h 245"/>
              <a:gd name="T8" fmla="*/ 130 w 215"/>
              <a:gd name="T9" fmla="*/ 142 h 2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"/>
              <a:gd name="T16" fmla="*/ 0 h 245"/>
              <a:gd name="T17" fmla="*/ 215 w 215"/>
              <a:gd name="T18" fmla="*/ 245 h 2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" h="245">
                <a:moveTo>
                  <a:pt x="130" y="142"/>
                </a:moveTo>
                <a:cubicBezTo>
                  <a:pt x="153" y="115"/>
                  <a:pt x="215" y="87"/>
                  <a:pt x="201" y="46"/>
                </a:cubicBezTo>
                <a:cubicBezTo>
                  <a:pt x="196" y="32"/>
                  <a:pt x="146" y="0"/>
                  <a:pt x="75" y="63"/>
                </a:cubicBezTo>
                <a:cubicBezTo>
                  <a:pt x="0" y="130"/>
                  <a:pt x="5" y="184"/>
                  <a:pt x="24" y="198"/>
                </a:cubicBezTo>
                <a:cubicBezTo>
                  <a:pt x="89" y="245"/>
                  <a:pt x="106" y="172"/>
                  <a:pt x="130" y="142"/>
                </a:cubicBezTo>
                <a:close/>
              </a:path>
            </a:pathLst>
          </a:custGeom>
          <a:noFill/>
          <a:ln w="80963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04" name="Freeform 5"/>
          <p:cNvSpPr>
            <a:spLocks/>
          </p:cNvSpPr>
          <p:nvPr/>
        </p:nvSpPr>
        <p:spPr bwMode="auto">
          <a:xfrm>
            <a:off x="4170363" y="1095375"/>
            <a:ext cx="3338512" cy="3805238"/>
          </a:xfrm>
          <a:custGeom>
            <a:avLst/>
            <a:gdLst>
              <a:gd name="T0" fmla="*/ 130 w 215"/>
              <a:gd name="T1" fmla="*/ 142 h 245"/>
              <a:gd name="T2" fmla="*/ 201 w 215"/>
              <a:gd name="T3" fmla="*/ 46 h 245"/>
              <a:gd name="T4" fmla="*/ 75 w 215"/>
              <a:gd name="T5" fmla="*/ 63 h 245"/>
              <a:gd name="T6" fmla="*/ 24 w 215"/>
              <a:gd name="T7" fmla="*/ 198 h 245"/>
              <a:gd name="T8" fmla="*/ 130 w 215"/>
              <a:gd name="T9" fmla="*/ 142 h 2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"/>
              <a:gd name="T16" fmla="*/ 0 h 245"/>
              <a:gd name="T17" fmla="*/ 215 w 215"/>
              <a:gd name="T18" fmla="*/ 245 h 2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" h="245">
                <a:moveTo>
                  <a:pt x="130" y="142"/>
                </a:moveTo>
                <a:cubicBezTo>
                  <a:pt x="153" y="115"/>
                  <a:pt x="215" y="87"/>
                  <a:pt x="201" y="46"/>
                </a:cubicBezTo>
                <a:cubicBezTo>
                  <a:pt x="196" y="32"/>
                  <a:pt x="146" y="0"/>
                  <a:pt x="75" y="63"/>
                </a:cubicBezTo>
                <a:cubicBezTo>
                  <a:pt x="0" y="130"/>
                  <a:pt x="5" y="184"/>
                  <a:pt x="24" y="198"/>
                </a:cubicBezTo>
                <a:cubicBezTo>
                  <a:pt x="89" y="245"/>
                  <a:pt x="106" y="172"/>
                  <a:pt x="130" y="142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05" name="Freeform 6"/>
          <p:cNvSpPr>
            <a:spLocks/>
          </p:cNvSpPr>
          <p:nvPr/>
        </p:nvSpPr>
        <p:spPr bwMode="auto">
          <a:xfrm>
            <a:off x="4448176" y="3084514"/>
            <a:ext cx="544513" cy="1023937"/>
          </a:xfrm>
          <a:custGeom>
            <a:avLst/>
            <a:gdLst>
              <a:gd name="T0" fmla="*/ 16 w 35"/>
              <a:gd name="T1" fmla="*/ 63 h 66"/>
              <a:gd name="T2" fmla="*/ 32 w 35"/>
              <a:gd name="T3" fmla="*/ 48 h 66"/>
              <a:gd name="T4" fmla="*/ 16 w 35"/>
              <a:gd name="T5" fmla="*/ 8 h 66"/>
              <a:gd name="T6" fmla="*/ 10 w 35"/>
              <a:gd name="T7" fmla="*/ 7 h 66"/>
              <a:gd name="T8" fmla="*/ 0 w 35"/>
              <a:gd name="T9" fmla="*/ 39 h 66"/>
              <a:gd name="T10" fmla="*/ 8 w 35"/>
              <a:gd name="T11" fmla="*/ 63 h 66"/>
              <a:gd name="T12" fmla="*/ 16 w 35"/>
              <a:gd name="T13" fmla="*/ 63 h 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"/>
              <a:gd name="T22" fmla="*/ 0 h 66"/>
              <a:gd name="T23" fmla="*/ 35 w 35"/>
              <a:gd name="T24" fmla="*/ 66 h 6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" h="66">
                <a:moveTo>
                  <a:pt x="16" y="63"/>
                </a:moveTo>
                <a:cubicBezTo>
                  <a:pt x="21" y="59"/>
                  <a:pt x="29" y="54"/>
                  <a:pt x="32" y="48"/>
                </a:cubicBezTo>
                <a:cubicBezTo>
                  <a:pt x="35" y="42"/>
                  <a:pt x="19" y="9"/>
                  <a:pt x="16" y="8"/>
                </a:cubicBezTo>
                <a:cubicBezTo>
                  <a:pt x="14" y="7"/>
                  <a:pt x="12" y="0"/>
                  <a:pt x="10" y="7"/>
                </a:cubicBezTo>
                <a:cubicBezTo>
                  <a:pt x="6" y="16"/>
                  <a:pt x="1" y="30"/>
                  <a:pt x="0" y="39"/>
                </a:cubicBezTo>
                <a:cubicBezTo>
                  <a:pt x="0" y="49"/>
                  <a:pt x="1" y="57"/>
                  <a:pt x="8" y="63"/>
                </a:cubicBezTo>
                <a:cubicBezTo>
                  <a:pt x="11" y="66"/>
                  <a:pt x="12" y="65"/>
                  <a:pt x="16" y="63"/>
                </a:cubicBezTo>
                <a:close/>
              </a:path>
            </a:pathLst>
          </a:custGeom>
          <a:solidFill>
            <a:srgbClr val="1F3D88"/>
          </a:solidFill>
          <a:ln w="46038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06" name="Freeform 7"/>
          <p:cNvSpPr>
            <a:spLocks/>
          </p:cNvSpPr>
          <p:nvPr/>
        </p:nvSpPr>
        <p:spPr bwMode="auto">
          <a:xfrm>
            <a:off x="5302250" y="3160713"/>
            <a:ext cx="808038" cy="698500"/>
          </a:xfrm>
          <a:custGeom>
            <a:avLst/>
            <a:gdLst>
              <a:gd name="T0" fmla="*/ 19 w 52"/>
              <a:gd name="T1" fmla="*/ 38 h 45"/>
              <a:gd name="T2" fmla="*/ 3 w 52"/>
              <a:gd name="T3" fmla="*/ 29 h 45"/>
              <a:gd name="T4" fmla="*/ 5 w 52"/>
              <a:gd name="T5" fmla="*/ 20 h 45"/>
              <a:gd name="T6" fmla="*/ 19 w 52"/>
              <a:gd name="T7" fmla="*/ 4 h 45"/>
              <a:gd name="T8" fmla="*/ 33 w 52"/>
              <a:gd name="T9" fmla="*/ 0 h 45"/>
              <a:gd name="T10" fmla="*/ 48 w 52"/>
              <a:gd name="T11" fmla="*/ 1 h 45"/>
              <a:gd name="T12" fmla="*/ 49 w 52"/>
              <a:gd name="T13" fmla="*/ 8 h 45"/>
              <a:gd name="T14" fmla="*/ 39 w 52"/>
              <a:gd name="T15" fmla="*/ 25 h 45"/>
              <a:gd name="T16" fmla="*/ 30 w 52"/>
              <a:gd name="T17" fmla="*/ 41 h 45"/>
              <a:gd name="T18" fmla="*/ 19 w 52"/>
              <a:gd name="T19" fmla="*/ 38 h 4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"/>
              <a:gd name="T31" fmla="*/ 0 h 45"/>
              <a:gd name="T32" fmla="*/ 52 w 52"/>
              <a:gd name="T33" fmla="*/ 45 h 4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" h="45">
                <a:moveTo>
                  <a:pt x="19" y="38"/>
                </a:moveTo>
                <a:cubicBezTo>
                  <a:pt x="15" y="34"/>
                  <a:pt x="6" y="32"/>
                  <a:pt x="3" y="29"/>
                </a:cubicBezTo>
                <a:cubicBezTo>
                  <a:pt x="0" y="26"/>
                  <a:pt x="3" y="26"/>
                  <a:pt x="5" y="20"/>
                </a:cubicBezTo>
                <a:cubicBezTo>
                  <a:pt x="9" y="9"/>
                  <a:pt x="14" y="7"/>
                  <a:pt x="19" y="4"/>
                </a:cubicBezTo>
                <a:cubicBezTo>
                  <a:pt x="25" y="1"/>
                  <a:pt x="27" y="0"/>
                  <a:pt x="33" y="0"/>
                </a:cubicBezTo>
                <a:cubicBezTo>
                  <a:pt x="40" y="0"/>
                  <a:pt x="46" y="1"/>
                  <a:pt x="48" y="1"/>
                </a:cubicBezTo>
                <a:cubicBezTo>
                  <a:pt x="49" y="2"/>
                  <a:pt x="52" y="5"/>
                  <a:pt x="49" y="8"/>
                </a:cubicBezTo>
                <a:cubicBezTo>
                  <a:pt x="46" y="12"/>
                  <a:pt x="42" y="19"/>
                  <a:pt x="39" y="25"/>
                </a:cubicBezTo>
                <a:cubicBezTo>
                  <a:pt x="36" y="31"/>
                  <a:pt x="32" y="37"/>
                  <a:pt x="30" y="41"/>
                </a:cubicBezTo>
                <a:cubicBezTo>
                  <a:pt x="28" y="45"/>
                  <a:pt x="23" y="42"/>
                  <a:pt x="19" y="38"/>
                </a:cubicBezTo>
                <a:close/>
              </a:path>
            </a:pathLst>
          </a:custGeom>
          <a:solidFill>
            <a:srgbClr val="1F3D88"/>
          </a:solidFill>
          <a:ln w="46038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07" name="Freeform 8"/>
          <p:cNvSpPr>
            <a:spLocks/>
          </p:cNvSpPr>
          <p:nvPr/>
        </p:nvSpPr>
        <p:spPr bwMode="auto">
          <a:xfrm>
            <a:off x="4697413" y="2446338"/>
            <a:ext cx="728662" cy="806450"/>
          </a:xfrm>
          <a:custGeom>
            <a:avLst/>
            <a:gdLst>
              <a:gd name="T0" fmla="*/ 31 w 47"/>
              <a:gd name="T1" fmla="*/ 47 h 52"/>
              <a:gd name="T2" fmla="*/ 18 w 47"/>
              <a:gd name="T3" fmla="*/ 42 h 52"/>
              <a:gd name="T4" fmla="*/ 3 w 47"/>
              <a:gd name="T5" fmla="*/ 38 h 52"/>
              <a:gd name="T6" fmla="*/ 1 w 47"/>
              <a:gd name="T7" fmla="*/ 33 h 52"/>
              <a:gd name="T8" fmla="*/ 18 w 47"/>
              <a:gd name="T9" fmla="*/ 10 h 52"/>
              <a:gd name="T10" fmla="*/ 35 w 47"/>
              <a:gd name="T11" fmla="*/ 5 h 52"/>
              <a:gd name="T12" fmla="*/ 46 w 47"/>
              <a:gd name="T13" fmla="*/ 23 h 52"/>
              <a:gd name="T14" fmla="*/ 44 w 47"/>
              <a:gd name="T15" fmla="*/ 49 h 52"/>
              <a:gd name="T16" fmla="*/ 31 w 47"/>
              <a:gd name="T17" fmla="*/ 47 h 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7"/>
              <a:gd name="T28" fmla="*/ 0 h 52"/>
              <a:gd name="T29" fmla="*/ 47 w 47"/>
              <a:gd name="T30" fmla="*/ 52 h 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7" h="52">
                <a:moveTo>
                  <a:pt x="31" y="47"/>
                </a:moveTo>
                <a:cubicBezTo>
                  <a:pt x="26" y="45"/>
                  <a:pt x="23" y="44"/>
                  <a:pt x="18" y="42"/>
                </a:cubicBezTo>
                <a:cubicBezTo>
                  <a:pt x="12" y="41"/>
                  <a:pt x="5" y="38"/>
                  <a:pt x="3" y="38"/>
                </a:cubicBezTo>
                <a:cubicBezTo>
                  <a:pt x="2" y="37"/>
                  <a:pt x="0" y="35"/>
                  <a:pt x="1" y="33"/>
                </a:cubicBezTo>
                <a:cubicBezTo>
                  <a:pt x="5" y="25"/>
                  <a:pt x="13" y="15"/>
                  <a:pt x="18" y="10"/>
                </a:cubicBezTo>
                <a:cubicBezTo>
                  <a:pt x="22" y="4"/>
                  <a:pt x="26" y="0"/>
                  <a:pt x="35" y="5"/>
                </a:cubicBezTo>
                <a:cubicBezTo>
                  <a:pt x="43" y="10"/>
                  <a:pt x="47" y="11"/>
                  <a:pt x="46" y="23"/>
                </a:cubicBezTo>
                <a:cubicBezTo>
                  <a:pt x="46" y="36"/>
                  <a:pt x="44" y="46"/>
                  <a:pt x="44" y="49"/>
                </a:cubicBezTo>
                <a:cubicBezTo>
                  <a:pt x="43" y="52"/>
                  <a:pt x="38" y="50"/>
                  <a:pt x="31" y="47"/>
                </a:cubicBezTo>
                <a:close/>
              </a:path>
            </a:pathLst>
          </a:custGeom>
          <a:solidFill>
            <a:srgbClr val="1F3D88"/>
          </a:solidFill>
          <a:ln w="46038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08" name="Freeform 9"/>
          <p:cNvSpPr>
            <a:spLocks/>
          </p:cNvSpPr>
          <p:nvPr/>
        </p:nvSpPr>
        <p:spPr bwMode="auto">
          <a:xfrm>
            <a:off x="5194300" y="1855789"/>
            <a:ext cx="884238" cy="776287"/>
          </a:xfrm>
          <a:custGeom>
            <a:avLst/>
            <a:gdLst>
              <a:gd name="T0" fmla="*/ 11 w 57"/>
              <a:gd name="T1" fmla="*/ 37 h 50"/>
              <a:gd name="T2" fmla="*/ 22 w 57"/>
              <a:gd name="T3" fmla="*/ 46 h 50"/>
              <a:gd name="T4" fmla="*/ 36 w 57"/>
              <a:gd name="T5" fmla="*/ 49 h 50"/>
              <a:gd name="T6" fmla="*/ 53 w 57"/>
              <a:gd name="T7" fmla="*/ 36 h 50"/>
              <a:gd name="T8" fmla="*/ 53 w 57"/>
              <a:gd name="T9" fmla="*/ 18 h 50"/>
              <a:gd name="T10" fmla="*/ 44 w 57"/>
              <a:gd name="T11" fmla="*/ 8 h 50"/>
              <a:gd name="T12" fmla="*/ 31 w 57"/>
              <a:gd name="T13" fmla="*/ 6 h 50"/>
              <a:gd name="T14" fmla="*/ 5 w 57"/>
              <a:gd name="T15" fmla="*/ 29 h 50"/>
              <a:gd name="T16" fmla="*/ 11 w 57"/>
              <a:gd name="T17" fmla="*/ 37 h 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7"/>
              <a:gd name="T28" fmla="*/ 0 h 50"/>
              <a:gd name="T29" fmla="*/ 57 w 57"/>
              <a:gd name="T30" fmla="*/ 50 h 5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7" h="50">
                <a:moveTo>
                  <a:pt x="11" y="37"/>
                </a:moveTo>
                <a:cubicBezTo>
                  <a:pt x="18" y="42"/>
                  <a:pt x="16" y="43"/>
                  <a:pt x="22" y="46"/>
                </a:cubicBezTo>
                <a:cubicBezTo>
                  <a:pt x="26" y="49"/>
                  <a:pt x="29" y="50"/>
                  <a:pt x="36" y="49"/>
                </a:cubicBezTo>
                <a:cubicBezTo>
                  <a:pt x="46" y="47"/>
                  <a:pt x="51" y="49"/>
                  <a:pt x="53" y="36"/>
                </a:cubicBezTo>
                <a:cubicBezTo>
                  <a:pt x="54" y="24"/>
                  <a:pt x="57" y="21"/>
                  <a:pt x="53" y="18"/>
                </a:cubicBezTo>
                <a:cubicBezTo>
                  <a:pt x="49" y="14"/>
                  <a:pt x="47" y="11"/>
                  <a:pt x="44" y="8"/>
                </a:cubicBezTo>
                <a:cubicBezTo>
                  <a:pt x="41" y="5"/>
                  <a:pt x="39" y="0"/>
                  <a:pt x="31" y="6"/>
                </a:cubicBezTo>
                <a:cubicBezTo>
                  <a:pt x="23" y="11"/>
                  <a:pt x="9" y="24"/>
                  <a:pt x="5" y="29"/>
                </a:cubicBezTo>
                <a:cubicBezTo>
                  <a:pt x="0" y="34"/>
                  <a:pt x="5" y="34"/>
                  <a:pt x="11" y="37"/>
                </a:cubicBezTo>
                <a:close/>
              </a:path>
            </a:pathLst>
          </a:custGeom>
          <a:solidFill>
            <a:srgbClr val="1F3D88"/>
          </a:solidFill>
          <a:ln w="46038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09" name="Freeform 10"/>
          <p:cNvSpPr>
            <a:spLocks/>
          </p:cNvSpPr>
          <p:nvPr/>
        </p:nvSpPr>
        <p:spPr bwMode="auto">
          <a:xfrm>
            <a:off x="5505451" y="2711451"/>
            <a:ext cx="466725" cy="466725"/>
          </a:xfrm>
          <a:custGeom>
            <a:avLst/>
            <a:gdLst>
              <a:gd name="T0" fmla="*/ 28 w 30"/>
              <a:gd name="T1" fmla="*/ 20 h 30"/>
              <a:gd name="T2" fmla="*/ 28 w 30"/>
              <a:gd name="T3" fmla="*/ 7 h 30"/>
              <a:gd name="T4" fmla="*/ 24 w 30"/>
              <a:gd name="T5" fmla="*/ 1 h 30"/>
              <a:gd name="T6" fmla="*/ 9 w 30"/>
              <a:gd name="T7" fmla="*/ 2 h 30"/>
              <a:gd name="T8" fmla="*/ 2 w 30"/>
              <a:gd name="T9" fmla="*/ 5 h 30"/>
              <a:gd name="T10" fmla="*/ 1 w 30"/>
              <a:gd name="T11" fmla="*/ 23 h 30"/>
              <a:gd name="T12" fmla="*/ 7 w 30"/>
              <a:gd name="T13" fmla="*/ 24 h 30"/>
              <a:gd name="T14" fmla="*/ 21 w 30"/>
              <a:gd name="T15" fmla="*/ 21 h 30"/>
              <a:gd name="T16" fmla="*/ 28 w 30"/>
              <a:gd name="T17" fmla="*/ 20 h 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"/>
              <a:gd name="T28" fmla="*/ 0 h 30"/>
              <a:gd name="T29" fmla="*/ 30 w 30"/>
              <a:gd name="T30" fmla="*/ 30 h 3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" h="30">
                <a:moveTo>
                  <a:pt x="28" y="20"/>
                </a:moveTo>
                <a:cubicBezTo>
                  <a:pt x="30" y="14"/>
                  <a:pt x="29" y="13"/>
                  <a:pt x="28" y="7"/>
                </a:cubicBezTo>
                <a:cubicBezTo>
                  <a:pt x="27" y="2"/>
                  <a:pt x="27" y="0"/>
                  <a:pt x="24" y="1"/>
                </a:cubicBezTo>
                <a:cubicBezTo>
                  <a:pt x="20" y="3"/>
                  <a:pt x="12" y="2"/>
                  <a:pt x="9" y="2"/>
                </a:cubicBezTo>
                <a:cubicBezTo>
                  <a:pt x="5" y="2"/>
                  <a:pt x="2" y="0"/>
                  <a:pt x="2" y="5"/>
                </a:cubicBezTo>
                <a:cubicBezTo>
                  <a:pt x="2" y="12"/>
                  <a:pt x="2" y="15"/>
                  <a:pt x="1" y="23"/>
                </a:cubicBezTo>
                <a:cubicBezTo>
                  <a:pt x="0" y="30"/>
                  <a:pt x="3" y="26"/>
                  <a:pt x="7" y="24"/>
                </a:cubicBezTo>
                <a:cubicBezTo>
                  <a:pt x="13" y="21"/>
                  <a:pt x="17" y="21"/>
                  <a:pt x="21" y="21"/>
                </a:cubicBezTo>
                <a:cubicBezTo>
                  <a:pt x="25" y="21"/>
                  <a:pt x="28" y="22"/>
                  <a:pt x="28" y="20"/>
                </a:cubicBezTo>
                <a:close/>
              </a:path>
            </a:pathLst>
          </a:custGeom>
          <a:solidFill>
            <a:srgbClr val="1F3D88"/>
          </a:solidFill>
          <a:ln w="46038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10" name="Freeform 11"/>
          <p:cNvSpPr>
            <a:spLocks/>
          </p:cNvSpPr>
          <p:nvPr/>
        </p:nvSpPr>
        <p:spPr bwMode="auto">
          <a:xfrm>
            <a:off x="6030913" y="2260600"/>
            <a:ext cx="654050" cy="869950"/>
          </a:xfrm>
          <a:custGeom>
            <a:avLst/>
            <a:gdLst>
              <a:gd name="T0" fmla="*/ 31 w 42"/>
              <a:gd name="T1" fmla="*/ 39 h 56"/>
              <a:gd name="T2" fmla="*/ 19 w 42"/>
              <a:gd name="T3" fmla="*/ 49 h 56"/>
              <a:gd name="T4" fmla="*/ 11 w 42"/>
              <a:gd name="T5" fmla="*/ 56 h 56"/>
              <a:gd name="T6" fmla="*/ 3 w 42"/>
              <a:gd name="T7" fmla="*/ 49 h 56"/>
              <a:gd name="T8" fmla="*/ 2 w 42"/>
              <a:gd name="T9" fmla="*/ 34 h 56"/>
              <a:gd name="T10" fmla="*/ 6 w 42"/>
              <a:gd name="T11" fmla="*/ 14 h 56"/>
              <a:gd name="T12" fmla="*/ 14 w 42"/>
              <a:gd name="T13" fmla="*/ 5 h 56"/>
              <a:gd name="T14" fmla="*/ 29 w 42"/>
              <a:gd name="T15" fmla="*/ 18 h 56"/>
              <a:gd name="T16" fmla="*/ 39 w 42"/>
              <a:gd name="T17" fmla="*/ 24 h 56"/>
              <a:gd name="T18" fmla="*/ 31 w 42"/>
              <a:gd name="T19" fmla="*/ 39 h 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2"/>
              <a:gd name="T31" fmla="*/ 0 h 56"/>
              <a:gd name="T32" fmla="*/ 42 w 42"/>
              <a:gd name="T33" fmla="*/ 56 h 5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2" h="56">
                <a:moveTo>
                  <a:pt x="31" y="39"/>
                </a:moveTo>
                <a:cubicBezTo>
                  <a:pt x="27" y="42"/>
                  <a:pt x="22" y="46"/>
                  <a:pt x="19" y="49"/>
                </a:cubicBezTo>
                <a:cubicBezTo>
                  <a:pt x="15" y="52"/>
                  <a:pt x="13" y="54"/>
                  <a:pt x="11" y="56"/>
                </a:cubicBezTo>
                <a:cubicBezTo>
                  <a:pt x="11" y="56"/>
                  <a:pt x="1" y="53"/>
                  <a:pt x="3" y="49"/>
                </a:cubicBezTo>
                <a:cubicBezTo>
                  <a:pt x="4" y="47"/>
                  <a:pt x="3" y="41"/>
                  <a:pt x="2" y="34"/>
                </a:cubicBezTo>
                <a:cubicBezTo>
                  <a:pt x="0" y="28"/>
                  <a:pt x="5" y="17"/>
                  <a:pt x="6" y="14"/>
                </a:cubicBezTo>
                <a:cubicBezTo>
                  <a:pt x="7" y="11"/>
                  <a:pt x="6" y="0"/>
                  <a:pt x="14" y="5"/>
                </a:cubicBezTo>
                <a:cubicBezTo>
                  <a:pt x="21" y="10"/>
                  <a:pt x="24" y="17"/>
                  <a:pt x="29" y="18"/>
                </a:cubicBezTo>
                <a:cubicBezTo>
                  <a:pt x="36" y="19"/>
                  <a:pt x="38" y="21"/>
                  <a:pt x="39" y="24"/>
                </a:cubicBezTo>
                <a:cubicBezTo>
                  <a:pt x="42" y="29"/>
                  <a:pt x="42" y="31"/>
                  <a:pt x="31" y="39"/>
                </a:cubicBezTo>
                <a:close/>
              </a:path>
            </a:pathLst>
          </a:custGeom>
          <a:solidFill>
            <a:srgbClr val="1F3D88"/>
          </a:solidFill>
          <a:ln w="46038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11" name="Freeform 12"/>
          <p:cNvSpPr>
            <a:spLocks/>
          </p:cNvSpPr>
          <p:nvPr/>
        </p:nvSpPr>
        <p:spPr bwMode="auto">
          <a:xfrm>
            <a:off x="5892800" y="1592263"/>
            <a:ext cx="776288" cy="590550"/>
          </a:xfrm>
          <a:custGeom>
            <a:avLst/>
            <a:gdLst>
              <a:gd name="T0" fmla="*/ 5 w 50"/>
              <a:gd name="T1" fmla="*/ 19 h 38"/>
              <a:gd name="T2" fmla="*/ 6 w 50"/>
              <a:gd name="T3" fmla="*/ 10 h 38"/>
              <a:gd name="T4" fmla="*/ 40 w 50"/>
              <a:gd name="T5" fmla="*/ 0 h 38"/>
              <a:gd name="T6" fmla="*/ 45 w 50"/>
              <a:gd name="T7" fmla="*/ 5 h 38"/>
              <a:gd name="T8" fmla="*/ 35 w 50"/>
              <a:gd name="T9" fmla="*/ 17 h 38"/>
              <a:gd name="T10" fmla="*/ 27 w 50"/>
              <a:gd name="T11" fmla="*/ 32 h 38"/>
              <a:gd name="T12" fmla="*/ 19 w 50"/>
              <a:gd name="T13" fmla="*/ 36 h 38"/>
              <a:gd name="T14" fmla="*/ 5 w 50"/>
              <a:gd name="T15" fmla="*/ 19 h 3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"/>
              <a:gd name="T25" fmla="*/ 0 h 38"/>
              <a:gd name="T26" fmla="*/ 50 w 50"/>
              <a:gd name="T27" fmla="*/ 38 h 3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" h="38">
                <a:moveTo>
                  <a:pt x="5" y="19"/>
                </a:moveTo>
                <a:cubicBezTo>
                  <a:pt x="3" y="17"/>
                  <a:pt x="0" y="13"/>
                  <a:pt x="6" y="10"/>
                </a:cubicBezTo>
                <a:cubicBezTo>
                  <a:pt x="15" y="6"/>
                  <a:pt x="28" y="1"/>
                  <a:pt x="40" y="0"/>
                </a:cubicBezTo>
                <a:cubicBezTo>
                  <a:pt x="50" y="0"/>
                  <a:pt x="50" y="1"/>
                  <a:pt x="45" y="5"/>
                </a:cubicBezTo>
                <a:cubicBezTo>
                  <a:pt x="40" y="10"/>
                  <a:pt x="39" y="11"/>
                  <a:pt x="35" y="17"/>
                </a:cubicBezTo>
                <a:cubicBezTo>
                  <a:pt x="32" y="25"/>
                  <a:pt x="29" y="29"/>
                  <a:pt x="27" y="32"/>
                </a:cubicBezTo>
                <a:cubicBezTo>
                  <a:pt x="23" y="36"/>
                  <a:pt x="21" y="38"/>
                  <a:pt x="19" y="36"/>
                </a:cubicBezTo>
                <a:cubicBezTo>
                  <a:pt x="17" y="33"/>
                  <a:pt x="15" y="30"/>
                  <a:pt x="5" y="19"/>
                </a:cubicBezTo>
                <a:close/>
              </a:path>
            </a:pathLst>
          </a:custGeom>
          <a:solidFill>
            <a:srgbClr val="1F3D88"/>
          </a:solidFill>
          <a:ln w="46038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12" name="Freeform 13"/>
          <p:cNvSpPr>
            <a:spLocks/>
          </p:cNvSpPr>
          <p:nvPr/>
        </p:nvSpPr>
        <p:spPr bwMode="auto">
          <a:xfrm>
            <a:off x="6559550" y="1624013"/>
            <a:ext cx="636588" cy="527050"/>
          </a:xfrm>
          <a:custGeom>
            <a:avLst/>
            <a:gdLst>
              <a:gd name="T0" fmla="*/ 41 w 41"/>
              <a:gd name="T1" fmla="*/ 20 h 34"/>
              <a:gd name="T2" fmla="*/ 30 w 41"/>
              <a:gd name="T3" fmla="*/ 4 h 34"/>
              <a:gd name="T4" fmla="*/ 15 w 41"/>
              <a:gd name="T5" fmla="*/ 0 h 34"/>
              <a:gd name="T6" fmla="*/ 9 w 41"/>
              <a:gd name="T7" fmla="*/ 8 h 34"/>
              <a:gd name="T8" fmla="*/ 0 w 41"/>
              <a:gd name="T9" fmla="*/ 18 h 34"/>
              <a:gd name="T10" fmla="*/ 20 w 41"/>
              <a:gd name="T11" fmla="*/ 31 h 34"/>
              <a:gd name="T12" fmla="*/ 34 w 41"/>
              <a:gd name="T13" fmla="*/ 25 h 34"/>
              <a:gd name="T14" fmla="*/ 41 w 41"/>
              <a:gd name="T15" fmla="*/ 20 h 3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"/>
              <a:gd name="T25" fmla="*/ 0 h 34"/>
              <a:gd name="T26" fmla="*/ 41 w 41"/>
              <a:gd name="T27" fmla="*/ 34 h 3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" h="34">
                <a:moveTo>
                  <a:pt x="41" y="20"/>
                </a:moveTo>
                <a:cubicBezTo>
                  <a:pt x="40" y="14"/>
                  <a:pt x="39" y="9"/>
                  <a:pt x="30" y="4"/>
                </a:cubicBezTo>
                <a:cubicBezTo>
                  <a:pt x="23" y="0"/>
                  <a:pt x="15" y="0"/>
                  <a:pt x="15" y="0"/>
                </a:cubicBezTo>
                <a:cubicBezTo>
                  <a:pt x="12" y="2"/>
                  <a:pt x="12" y="5"/>
                  <a:pt x="9" y="8"/>
                </a:cubicBezTo>
                <a:cubicBezTo>
                  <a:pt x="6" y="11"/>
                  <a:pt x="2" y="12"/>
                  <a:pt x="0" y="18"/>
                </a:cubicBezTo>
                <a:cubicBezTo>
                  <a:pt x="0" y="20"/>
                  <a:pt x="14" y="34"/>
                  <a:pt x="20" y="31"/>
                </a:cubicBezTo>
                <a:cubicBezTo>
                  <a:pt x="27" y="27"/>
                  <a:pt x="32" y="25"/>
                  <a:pt x="34" y="25"/>
                </a:cubicBezTo>
                <a:cubicBezTo>
                  <a:pt x="35" y="24"/>
                  <a:pt x="41" y="22"/>
                  <a:pt x="41" y="20"/>
                </a:cubicBezTo>
                <a:close/>
              </a:path>
            </a:pathLst>
          </a:custGeom>
          <a:solidFill>
            <a:srgbClr val="1F3D88"/>
          </a:solidFill>
          <a:ln w="46038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13" name="Freeform 14"/>
          <p:cNvSpPr>
            <a:spLocks/>
          </p:cNvSpPr>
          <p:nvPr/>
        </p:nvSpPr>
        <p:spPr bwMode="auto">
          <a:xfrm>
            <a:off x="6637339" y="2090738"/>
            <a:ext cx="542925" cy="558800"/>
          </a:xfrm>
          <a:custGeom>
            <a:avLst/>
            <a:gdLst>
              <a:gd name="T0" fmla="*/ 33 w 35"/>
              <a:gd name="T1" fmla="*/ 7 h 36"/>
              <a:gd name="T2" fmla="*/ 35 w 35"/>
              <a:gd name="T3" fmla="*/ 2 h 36"/>
              <a:gd name="T4" fmla="*/ 28 w 35"/>
              <a:gd name="T5" fmla="*/ 3 h 36"/>
              <a:gd name="T6" fmla="*/ 11 w 35"/>
              <a:gd name="T7" fmla="*/ 10 h 36"/>
              <a:gd name="T8" fmla="*/ 4 w 35"/>
              <a:gd name="T9" fmla="*/ 26 h 36"/>
              <a:gd name="T10" fmla="*/ 13 w 35"/>
              <a:gd name="T11" fmla="*/ 32 h 36"/>
              <a:gd name="T12" fmla="*/ 33 w 35"/>
              <a:gd name="T13" fmla="*/ 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"/>
              <a:gd name="T22" fmla="*/ 0 h 36"/>
              <a:gd name="T23" fmla="*/ 35 w 35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" h="36">
                <a:moveTo>
                  <a:pt x="33" y="7"/>
                </a:moveTo>
                <a:cubicBezTo>
                  <a:pt x="34" y="5"/>
                  <a:pt x="34" y="5"/>
                  <a:pt x="35" y="2"/>
                </a:cubicBezTo>
                <a:cubicBezTo>
                  <a:pt x="35" y="0"/>
                  <a:pt x="34" y="0"/>
                  <a:pt x="28" y="3"/>
                </a:cubicBezTo>
                <a:cubicBezTo>
                  <a:pt x="22" y="5"/>
                  <a:pt x="16" y="9"/>
                  <a:pt x="11" y="10"/>
                </a:cubicBezTo>
                <a:cubicBezTo>
                  <a:pt x="6" y="11"/>
                  <a:pt x="0" y="21"/>
                  <a:pt x="4" y="26"/>
                </a:cubicBezTo>
                <a:cubicBezTo>
                  <a:pt x="9" y="33"/>
                  <a:pt x="8" y="36"/>
                  <a:pt x="13" y="32"/>
                </a:cubicBezTo>
                <a:cubicBezTo>
                  <a:pt x="19" y="28"/>
                  <a:pt x="28" y="18"/>
                  <a:pt x="33" y="7"/>
                </a:cubicBezTo>
                <a:close/>
              </a:path>
            </a:pathLst>
          </a:custGeom>
          <a:solidFill>
            <a:srgbClr val="1F3D88"/>
          </a:solidFill>
          <a:ln w="46038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14" name="Freeform 15"/>
          <p:cNvSpPr>
            <a:spLocks/>
          </p:cNvSpPr>
          <p:nvPr/>
        </p:nvSpPr>
        <p:spPr bwMode="auto">
          <a:xfrm>
            <a:off x="4791075" y="3160713"/>
            <a:ext cx="527050" cy="544512"/>
          </a:xfrm>
          <a:custGeom>
            <a:avLst/>
            <a:gdLst>
              <a:gd name="T0" fmla="*/ 20 w 34"/>
              <a:gd name="T1" fmla="*/ 31 h 35"/>
              <a:gd name="T2" fmla="*/ 31 w 34"/>
              <a:gd name="T3" fmla="*/ 17 h 35"/>
              <a:gd name="T4" fmla="*/ 12 w 34"/>
              <a:gd name="T5" fmla="*/ 5 h 35"/>
              <a:gd name="T6" fmla="*/ 11 w 34"/>
              <a:gd name="T7" fmla="*/ 15 h 35"/>
              <a:gd name="T8" fmla="*/ 20 w 34"/>
              <a:gd name="T9" fmla="*/ 31 h 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"/>
              <a:gd name="T16" fmla="*/ 0 h 35"/>
              <a:gd name="T17" fmla="*/ 34 w 34"/>
              <a:gd name="T18" fmla="*/ 35 h 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" h="35">
                <a:moveTo>
                  <a:pt x="20" y="31"/>
                </a:moveTo>
                <a:cubicBezTo>
                  <a:pt x="22" y="28"/>
                  <a:pt x="28" y="22"/>
                  <a:pt x="31" y="17"/>
                </a:cubicBezTo>
                <a:cubicBezTo>
                  <a:pt x="34" y="11"/>
                  <a:pt x="31" y="13"/>
                  <a:pt x="12" y="5"/>
                </a:cubicBezTo>
                <a:cubicBezTo>
                  <a:pt x="0" y="0"/>
                  <a:pt x="9" y="9"/>
                  <a:pt x="11" y="15"/>
                </a:cubicBezTo>
                <a:cubicBezTo>
                  <a:pt x="14" y="21"/>
                  <a:pt x="17" y="35"/>
                  <a:pt x="20" y="31"/>
                </a:cubicBezTo>
                <a:close/>
              </a:path>
            </a:pathLst>
          </a:custGeom>
          <a:solidFill>
            <a:srgbClr val="1F3D88"/>
          </a:solidFill>
          <a:ln w="46038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15" name="Freeform 16"/>
          <p:cNvSpPr>
            <a:spLocks/>
          </p:cNvSpPr>
          <p:nvPr/>
        </p:nvSpPr>
        <p:spPr bwMode="auto">
          <a:xfrm>
            <a:off x="6313489" y="1981201"/>
            <a:ext cx="371475" cy="481013"/>
          </a:xfrm>
          <a:custGeom>
            <a:avLst/>
            <a:gdLst>
              <a:gd name="T0" fmla="*/ 23 w 24"/>
              <a:gd name="T1" fmla="*/ 13 h 31"/>
              <a:gd name="T2" fmla="*/ 17 w 24"/>
              <a:gd name="T3" fmla="*/ 7 h 31"/>
              <a:gd name="T4" fmla="*/ 15 w 24"/>
              <a:gd name="T5" fmla="*/ 6 h 31"/>
              <a:gd name="T6" fmla="*/ 7 w 24"/>
              <a:gd name="T7" fmla="*/ 11 h 31"/>
              <a:gd name="T8" fmla="*/ 4 w 24"/>
              <a:gd name="T9" fmla="*/ 19 h 31"/>
              <a:gd name="T10" fmla="*/ 12 w 24"/>
              <a:gd name="T11" fmla="*/ 28 h 31"/>
              <a:gd name="T12" fmla="*/ 17 w 24"/>
              <a:gd name="T13" fmla="*/ 25 h 31"/>
              <a:gd name="T14" fmla="*/ 20 w 24"/>
              <a:gd name="T15" fmla="*/ 17 h 31"/>
              <a:gd name="T16" fmla="*/ 23 w 24"/>
              <a:gd name="T17" fmla="*/ 13 h 3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"/>
              <a:gd name="T28" fmla="*/ 0 h 31"/>
              <a:gd name="T29" fmla="*/ 24 w 24"/>
              <a:gd name="T30" fmla="*/ 31 h 3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" h="31">
                <a:moveTo>
                  <a:pt x="23" y="13"/>
                </a:moveTo>
                <a:cubicBezTo>
                  <a:pt x="22" y="11"/>
                  <a:pt x="19" y="9"/>
                  <a:pt x="17" y="7"/>
                </a:cubicBezTo>
                <a:cubicBezTo>
                  <a:pt x="16" y="7"/>
                  <a:pt x="15" y="6"/>
                  <a:pt x="15" y="6"/>
                </a:cubicBezTo>
                <a:cubicBezTo>
                  <a:pt x="9" y="0"/>
                  <a:pt x="11" y="7"/>
                  <a:pt x="7" y="11"/>
                </a:cubicBezTo>
                <a:cubicBezTo>
                  <a:pt x="4" y="14"/>
                  <a:pt x="0" y="15"/>
                  <a:pt x="4" y="19"/>
                </a:cubicBezTo>
                <a:cubicBezTo>
                  <a:pt x="7" y="23"/>
                  <a:pt x="10" y="27"/>
                  <a:pt x="12" y="28"/>
                </a:cubicBezTo>
                <a:cubicBezTo>
                  <a:pt x="14" y="30"/>
                  <a:pt x="16" y="31"/>
                  <a:pt x="17" y="25"/>
                </a:cubicBezTo>
                <a:cubicBezTo>
                  <a:pt x="17" y="22"/>
                  <a:pt x="19" y="18"/>
                  <a:pt x="20" y="17"/>
                </a:cubicBezTo>
                <a:cubicBezTo>
                  <a:pt x="22" y="15"/>
                  <a:pt x="24" y="14"/>
                  <a:pt x="23" y="13"/>
                </a:cubicBezTo>
                <a:close/>
              </a:path>
            </a:pathLst>
          </a:custGeom>
          <a:solidFill>
            <a:srgbClr val="1F3D88"/>
          </a:solidFill>
          <a:ln w="46038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16" name="Freeform 17"/>
          <p:cNvSpPr>
            <a:spLocks/>
          </p:cNvSpPr>
          <p:nvPr/>
        </p:nvSpPr>
        <p:spPr bwMode="auto">
          <a:xfrm>
            <a:off x="4448176" y="3084514"/>
            <a:ext cx="544513" cy="1023937"/>
          </a:xfrm>
          <a:custGeom>
            <a:avLst/>
            <a:gdLst>
              <a:gd name="T0" fmla="*/ 16 w 35"/>
              <a:gd name="T1" fmla="*/ 63 h 66"/>
              <a:gd name="T2" fmla="*/ 32 w 35"/>
              <a:gd name="T3" fmla="*/ 48 h 66"/>
              <a:gd name="T4" fmla="*/ 16 w 35"/>
              <a:gd name="T5" fmla="*/ 8 h 66"/>
              <a:gd name="T6" fmla="*/ 10 w 35"/>
              <a:gd name="T7" fmla="*/ 7 h 66"/>
              <a:gd name="T8" fmla="*/ 0 w 35"/>
              <a:gd name="T9" fmla="*/ 39 h 66"/>
              <a:gd name="T10" fmla="*/ 8 w 35"/>
              <a:gd name="T11" fmla="*/ 63 h 66"/>
              <a:gd name="T12" fmla="*/ 16 w 35"/>
              <a:gd name="T13" fmla="*/ 63 h 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"/>
              <a:gd name="T22" fmla="*/ 0 h 66"/>
              <a:gd name="T23" fmla="*/ 35 w 35"/>
              <a:gd name="T24" fmla="*/ 66 h 6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" h="66">
                <a:moveTo>
                  <a:pt x="16" y="63"/>
                </a:moveTo>
                <a:cubicBezTo>
                  <a:pt x="21" y="59"/>
                  <a:pt x="29" y="54"/>
                  <a:pt x="32" y="48"/>
                </a:cubicBezTo>
                <a:cubicBezTo>
                  <a:pt x="35" y="42"/>
                  <a:pt x="19" y="9"/>
                  <a:pt x="16" y="8"/>
                </a:cubicBezTo>
                <a:cubicBezTo>
                  <a:pt x="14" y="7"/>
                  <a:pt x="12" y="0"/>
                  <a:pt x="10" y="7"/>
                </a:cubicBezTo>
                <a:cubicBezTo>
                  <a:pt x="6" y="16"/>
                  <a:pt x="1" y="30"/>
                  <a:pt x="0" y="39"/>
                </a:cubicBezTo>
                <a:cubicBezTo>
                  <a:pt x="0" y="49"/>
                  <a:pt x="1" y="57"/>
                  <a:pt x="8" y="63"/>
                </a:cubicBezTo>
                <a:cubicBezTo>
                  <a:pt x="11" y="66"/>
                  <a:pt x="12" y="65"/>
                  <a:pt x="16" y="63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17" name="Freeform 18"/>
          <p:cNvSpPr>
            <a:spLocks/>
          </p:cNvSpPr>
          <p:nvPr/>
        </p:nvSpPr>
        <p:spPr bwMode="auto">
          <a:xfrm>
            <a:off x="5302250" y="3160713"/>
            <a:ext cx="808038" cy="698500"/>
          </a:xfrm>
          <a:custGeom>
            <a:avLst/>
            <a:gdLst>
              <a:gd name="T0" fmla="*/ 19 w 52"/>
              <a:gd name="T1" fmla="*/ 38 h 45"/>
              <a:gd name="T2" fmla="*/ 3 w 52"/>
              <a:gd name="T3" fmla="*/ 29 h 45"/>
              <a:gd name="T4" fmla="*/ 5 w 52"/>
              <a:gd name="T5" fmla="*/ 20 h 45"/>
              <a:gd name="T6" fmla="*/ 19 w 52"/>
              <a:gd name="T7" fmla="*/ 4 h 45"/>
              <a:gd name="T8" fmla="*/ 33 w 52"/>
              <a:gd name="T9" fmla="*/ 0 h 45"/>
              <a:gd name="T10" fmla="*/ 48 w 52"/>
              <a:gd name="T11" fmla="*/ 1 h 45"/>
              <a:gd name="T12" fmla="*/ 49 w 52"/>
              <a:gd name="T13" fmla="*/ 8 h 45"/>
              <a:gd name="T14" fmla="*/ 39 w 52"/>
              <a:gd name="T15" fmla="*/ 25 h 45"/>
              <a:gd name="T16" fmla="*/ 30 w 52"/>
              <a:gd name="T17" fmla="*/ 41 h 45"/>
              <a:gd name="T18" fmla="*/ 19 w 52"/>
              <a:gd name="T19" fmla="*/ 38 h 4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"/>
              <a:gd name="T31" fmla="*/ 0 h 45"/>
              <a:gd name="T32" fmla="*/ 52 w 52"/>
              <a:gd name="T33" fmla="*/ 45 h 4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" h="45">
                <a:moveTo>
                  <a:pt x="19" y="38"/>
                </a:moveTo>
                <a:cubicBezTo>
                  <a:pt x="15" y="34"/>
                  <a:pt x="6" y="32"/>
                  <a:pt x="3" y="29"/>
                </a:cubicBezTo>
                <a:cubicBezTo>
                  <a:pt x="0" y="26"/>
                  <a:pt x="3" y="26"/>
                  <a:pt x="5" y="20"/>
                </a:cubicBezTo>
                <a:cubicBezTo>
                  <a:pt x="9" y="9"/>
                  <a:pt x="14" y="7"/>
                  <a:pt x="19" y="4"/>
                </a:cubicBezTo>
                <a:cubicBezTo>
                  <a:pt x="25" y="1"/>
                  <a:pt x="27" y="0"/>
                  <a:pt x="33" y="0"/>
                </a:cubicBezTo>
                <a:cubicBezTo>
                  <a:pt x="40" y="0"/>
                  <a:pt x="46" y="1"/>
                  <a:pt x="48" y="1"/>
                </a:cubicBezTo>
                <a:cubicBezTo>
                  <a:pt x="49" y="2"/>
                  <a:pt x="52" y="5"/>
                  <a:pt x="49" y="8"/>
                </a:cubicBezTo>
                <a:cubicBezTo>
                  <a:pt x="46" y="12"/>
                  <a:pt x="42" y="19"/>
                  <a:pt x="39" y="25"/>
                </a:cubicBezTo>
                <a:cubicBezTo>
                  <a:pt x="36" y="31"/>
                  <a:pt x="32" y="37"/>
                  <a:pt x="30" y="41"/>
                </a:cubicBezTo>
                <a:cubicBezTo>
                  <a:pt x="28" y="45"/>
                  <a:pt x="23" y="42"/>
                  <a:pt x="19" y="38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18" name="Freeform 19"/>
          <p:cNvSpPr>
            <a:spLocks/>
          </p:cNvSpPr>
          <p:nvPr/>
        </p:nvSpPr>
        <p:spPr bwMode="auto">
          <a:xfrm>
            <a:off x="4697413" y="2446338"/>
            <a:ext cx="728662" cy="806450"/>
          </a:xfrm>
          <a:custGeom>
            <a:avLst/>
            <a:gdLst>
              <a:gd name="T0" fmla="*/ 31 w 47"/>
              <a:gd name="T1" fmla="*/ 47 h 52"/>
              <a:gd name="T2" fmla="*/ 18 w 47"/>
              <a:gd name="T3" fmla="*/ 42 h 52"/>
              <a:gd name="T4" fmla="*/ 3 w 47"/>
              <a:gd name="T5" fmla="*/ 38 h 52"/>
              <a:gd name="T6" fmla="*/ 1 w 47"/>
              <a:gd name="T7" fmla="*/ 33 h 52"/>
              <a:gd name="T8" fmla="*/ 18 w 47"/>
              <a:gd name="T9" fmla="*/ 10 h 52"/>
              <a:gd name="T10" fmla="*/ 35 w 47"/>
              <a:gd name="T11" fmla="*/ 5 h 52"/>
              <a:gd name="T12" fmla="*/ 46 w 47"/>
              <a:gd name="T13" fmla="*/ 23 h 52"/>
              <a:gd name="T14" fmla="*/ 44 w 47"/>
              <a:gd name="T15" fmla="*/ 49 h 52"/>
              <a:gd name="T16" fmla="*/ 31 w 47"/>
              <a:gd name="T17" fmla="*/ 47 h 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7"/>
              <a:gd name="T28" fmla="*/ 0 h 52"/>
              <a:gd name="T29" fmla="*/ 47 w 47"/>
              <a:gd name="T30" fmla="*/ 52 h 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7" h="52">
                <a:moveTo>
                  <a:pt x="31" y="47"/>
                </a:moveTo>
                <a:cubicBezTo>
                  <a:pt x="26" y="45"/>
                  <a:pt x="23" y="44"/>
                  <a:pt x="18" y="42"/>
                </a:cubicBezTo>
                <a:cubicBezTo>
                  <a:pt x="12" y="41"/>
                  <a:pt x="5" y="38"/>
                  <a:pt x="3" y="38"/>
                </a:cubicBezTo>
                <a:cubicBezTo>
                  <a:pt x="2" y="37"/>
                  <a:pt x="0" y="35"/>
                  <a:pt x="1" y="33"/>
                </a:cubicBezTo>
                <a:cubicBezTo>
                  <a:pt x="5" y="25"/>
                  <a:pt x="13" y="15"/>
                  <a:pt x="18" y="10"/>
                </a:cubicBezTo>
                <a:cubicBezTo>
                  <a:pt x="22" y="4"/>
                  <a:pt x="26" y="0"/>
                  <a:pt x="35" y="5"/>
                </a:cubicBezTo>
                <a:cubicBezTo>
                  <a:pt x="43" y="10"/>
                  <a:pt x="47" y="11"/>
                  <a:pt x="46" y="23"/>
                </a:cubicBezTo>
                <a:cubicBezTo>
                  <a:pt x="46" y="36"/>
                  <a:pt x="44" y="46"/>
                  <a:pt x="44" y="49"/>
                </a:cubicBezTo>
                <a:cubicBezTo>
                  <a:pt x="43" y="52"/>
                  <a:pt x="38" y="50"/>
                  <a:pt x="31" y="47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19" name="Freeform 20"/>
          <p:cNvSpPr>
            <a:spLocks/>
          </p:cNvSpPr>
          <p:nvPr/>
        </p:nvSpPr>
        <p:spPr bwMode="auto">
          <a:xfrm>
            <a:off x="5194300" y="1855789"/>
            <a:ext cx="884238" cy="776287"/>
          </a:xfrm>
          <a:custGeom>
            <a:avLst/>
            <a:gdLst>
              <a:gd name="T0" fmla="*/ 11 w 57"/>
              <a:gd name="T1" fmla="*/ 37 h 50"/>
              <a:gd name="T2" fmla="*/ 22 w 57"/>
              <a:gd name="T3" fmla="*/ 46 h 50"/>
              <a:gd name="T4" fmla="*/ 36 w 57"/>
              <a:gd name="T5" fmla="*/ 49 h 50"/>
              <a:gd name="T6" fmla="*/ 53 w 57"/>
              <a:gd name="T7" fmla="*/ 36 h 50"/>
              <a:gd name="T8" fmla="*/ 53 w 57"/>
              <a:gd name="T9" fmla="*/ 18 h 50"/>
              <a:gd name="T10" fmla="*/ 44 w 57"/>
              <a:gd name="T11" fmla="*/ 8 h 50"/>
              <a:gd name="T12" fmla="*/ 31 w 57"/>
              <a:gd name="T13" fmla="*/ 6 h 50"/>
              <a:gd name="T14" fmla="*/ 5 w 57"/>
              <a:gd name="T15" fmla="*/ 29 h 50"/>
              <a:gd name="T16" fmla="*/ 11 w 57"/>
              <a:gd name="T17" fmla="*/ 37 h 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7"/>
              <a:gd name="T28" fmla="*/ 0 h 50"/>
              <a:gd name="T29" fmla="*/ 57 w 57"/>
              <a:gd name="T30" fmla="*/ 50 h 5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7" h="50">
                <a:moveTo>
                  <a:pt x="11" y="37"/>
                </a:moveTo>
                <a:cubicBezTo>
                  <a:pt x="18" y="42"/>
                  <a:pt x="16" y="43"/>
                  <a:pt x="22" y="46"/>
                </a:cubicBezTo>
                <a:cubicBezTo>
                  <a:pt x="26" y="49"/>
                  <a:pt x="29" y="50"/>
                  <a:pt x="36" y="49"/>
                </a:cubicBezTo>
                <a:cubicBezTo>
                  <a:pt x="46" y="47"/>
                  <a:pt x="51" y="49"/>
                  <a:pt x="53" y="36"/>
                </a:cubicBezTo>
                <a:cubicBezTo>
                  <a:pt x="54" y="24"/>
                  <a:pt x="57" y="21"/>
                  <a:pt x="53" y="18"/>
                </a:cubicBezTo>
                <a:cubicBezTo>
                  <a:pt x="49" y="14"/>
                  <a:pt x="47" y="11"/>
                  <a:pt x="44" y="8"/>
                </a:cubicBezTo>
                <a:cubicBezTo>
                  <a:pt x="41" y="5"/>
                  <a:pt x="39" y="0"/>
                  <a:pt x="31" y="6"/>
                </a:cubicBezTo>
                <a:cubicBezTo>
                  <a:pt x="23" y="11"/>
                  <a:pt x="9" y="24"/>
                  <a:pt x="5" y="29"/>
                </a:cubicBezTo>
                <a:cubicBezTo>
                  <a:pt x="0" y="34"/>
                  <a:pt x="5" y="34"/>
                  <a:pt x="11" y="37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20" name="Freeform 21"/>
          <p:cNvSpPr>
            <a:spLocks/>
          </p:cNvSpPr>
          <p:nvPr/>
        </p:nvSpPr>
        <p:spPr bwMode="auto">
          <a:xfrm>
            <a:off x="5505451" y="2711451"/>
            <a:ext cx="466725" cy="466725"/>
          </a:xfrm>
          <a:custGeom>
            <a:avLst/>
            <a:gdLst>
              <a:gd name="T0" fmla="*/ 28 w 30"/>
              <a:gd name="T1" fmla="*/ 20 h 30"/>
              <a:gd name="T2" fmla="*/ 28 w 30"/>
              <a:gd name="T3" fmla="*/ 7 h 30"/>
              <a:gd name="T4" fmla="*/ 24 w 30"/>
              <a:gd name="T5" fmla="*/ 1 h 30"/>
              <a:gd name="T6" fmla="*/ 9 w 30"/>
              <a:gd name="T7" fmla="*/ 2 h 30"/>
              <a:gd name="T8" fmla="*/ 2 w 30"/>
              <a:gd name="T9" fmla="*/ 5 h 30"/>
              <a:gd name="T10" fmla="*/ 1 w 30"/>
              <a:gd name="T11" fmla="*/ 23 h 30"/>
              <a:gd name="T12" fmla="*/ 7 w 30"/>
              <a:gd name="T13" fmla="*/ 24 h 30"/>
              <a:gd name="T14" fmla="*/ 21 w 30"/>
              <a:gd name="T15" fmla="*/ 21 h 30"/>
              <a:gd name="T16" fmla="*/ 28 w 30"/>
              <a:gd name="T17" fmla="*/ 20 h 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"/>
              <a:gd name="T28" fmla="*/ 0 h 30"/>
              <a:gd name="T29" fmla="*/ 30 w 30"/>
              <a:gd name="T30" fmla="*/ 30 h 3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" h="30">
                <a:moveTo>
                  <a:pt x="28" y="20"/>
                </a:moveTo>
                <a:cubicBezTo>
                  <a:pt x="30" y="14"/>
                  <a:pt x="29" y="13"/>
                  <a:pt x="28" y="7"/>
                </a:cubicBezTo>
                <a:cubicBezTo>
                  <a:pt x="27" y="2"/>
                  <a:pt x="27" y="0"/>
                  <a:pt x="24" y="1"/>
                </a:cubicBezTo>
                <a:cubicBezTo>
                  <a:pt x="20" y="3"/>
                  <a:pt x="12" y="2"/>
                  <a:pt x="9" y="2"/>
                </a:cubicBezTo>
                <a:cubicBezTo>
                  <a:pt x="5" y="2"/>
                  <a:pt x="2" y="0"/>
                  <a:pt x="2" y="5"/>
                </a:cubicBezTo>
                <a:cubicBezTo>
                  <a:pt x="2" y="12"/>
                  <a:pt x="2" y="15"/>
                  <a:pt x="1" y="23"/>
                </a:cubicBezTo>
                <a:cubicBezTo>
                  <a:pt x="0" y="30"/>
                  <a:pt x="3" y="26"/>
                  <a:pt x="7" y="24"/>
                </a:cubicBezTo>
                <a:cubicBezTo>
                  <a:pt x="13" y="21"/>
                  <a:pt x="17" y="21"/>
                  <a:pt x="21" y="21"/>
                </a:cubicBezTo>
                <a:cubicBezTo>
                  <a:pt x="25" y="21"/>
                  <a:pt x="28" y="22"/>
                  <a:pt x="28" y="20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21" name="Freeform 22"/>
          <p:cNvSpPr>
            <a:spLocks/>
          </p:cNvSpPr>
          <p:nvPr/>
        </p:nvSpPr>
        <p:spPr bwMode="auto">
          <a:xfrm>
            <a:off x="6030913" y="2260600"/>
            <a:ext cx="654050" cy="869950"/>
          </a:xfrm>
          <a:custGeom>
            <a:avLst/>
            <a:gdLst>
              <a:gd name="T0" fmla="*/ 31 w 42"/>
              <a:gd name="T1" fmla="*/ 39 h 56"/>
              <a:gd name="T2" fmla="*/ 19 w 42"/>
              <a:gd name="T3" fmla="*/ 49 h 56"/>
              <a:gd name="T4" fmla="*/ 11 w 42"/>
              <a:gd name="T5" fmla="*/ 56 h 56"/>
              <a:gd name="T6" fmla="*/ 3 w 42"/>
              <a:gd name="T7" fmla="*/ 49 h 56"/>
              <a:gd name="T8" fmla="*/ 2 w 42"/>
              <a:gd name="T9" fmla="*/ 34 h 56"/>
              <a:gd name="T10" fmla="*/ 6 w 42"/>
              <a:gd name="T11" fmla="*/ 14 h 56"/>
              <a:gd name="T12" fmla="*/ 14 w 42"/>
              <a:gd name="T13" fmla="*/ 5 h 56"/>
              <a:gd name="T14" fmla="*/ 29 w 42"/>
              <a:gd name="T15" fmla="*/ 18 h 56"/>
              <a:gd name="T16" fmla="*/ 39 w 42"/>
              <a:gd name="T17" fmla="*/ 24 h 56"/>
              <a:gd name="T18" fmla="*/ 31 w 42"/>
              <a:gd name="T19" fmla="*/ 39 h 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2"/>
              <a:gd name="T31" fmla="*/ 0 h 56"/>
              <a:gd name="T32" fmla="*/ 42 w 42"/>
              <a:gd name="T33" fmla="*/ 56 h 5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2" h="56">
                <a:moveTo>
                  <a:pt x="31" y="39"/>
                </a:moveTo>
                <a:cubicBezTo>
                  <a:pt x="27" y="42"/>
                  <a:pt x="22" y="46"/>
                  <a:pt x="19" y="49"/>
                </a:cubicBezTo>
                <a:cubicBezTo>
                  <a:pt x="15" y="52"/>
                  <a:pt x="13" y="54"/>
                  <a:pt x="11" y="56"/>
                </a:cubicBezTo>
                <a:cubicBezTo>
                  <a:pt x="11" y="56"/>
                  <a:pt x="1" y="53"/>
                  <a:pt x="3" y="49"/>
                </a:cubicBezTo>
                <a:cubicBezTo>
                  <a:pt x="4" y="47"/>
                  <a:pt x="3" y="41"/>
                  <a:pt x="2" y="34"/>
                </a:cubicBezTo>
                <a:cubicBezTo>
                  <a:pt x="0" y="28"/>
                  <a:pt x="5" y="17"/>
                  <a:pt x="6" y="14"/>
                </a:cubicBezTo>
                <a:cubicBezTo>
                  <a:pt x="7" y="11"/>
                  <a:pt x="6" y="0"/>
                  <a:pt x="14" y="5"/>
                </a:cubicBezTo>
                <a:cubicBezTo>
                  <a:pt x="21" y="10"/>
                  <a:pt x="24" y="17"/>
                  <a:pt x="29" y="18"/>
                </a:cubicBezTo>
                <a:cubicBezTo>
                  <a:pt x="36" y="19"/>
                  <a:pt x="38" y="21"/>
                  <a:pt x="39" y="24"/>
                </a:cubicBezTo>
                <a:cubicBezTo>
                  <a:pt x="42" y="29"/>
                  <a:pt x="42" y="31"/>
                  <a:pt x="31" y="39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22" name="Freeform 23"/>
          <p:cNvSpPr>
            <a:spLocks/>
          </p:cNvSpPr>
          <p:nvPr/>
        </p:nvSpPr>
        <p:spPr bwMode="auto">
          <a:xfrm>
            <a:off x="5892800" y="1592263"/>
            <a:ext cx="776288" cy="590550"/>
          </a:xfrm>
          <a:custGeom>
            <a:avLst/>
            <a:gdLst>
              <a:gd name="T0" fmla="*/ 5 w 50"/>
              <a:gd name="T1" fmla="*/ 19 h 38"/>
              <a:gd name="T2" fmla="*/ 6 w 50"/>
              <a:gd name="T3" fmla="*/ 10 h 38"/>
              <a:gd name="T4" fmla="*/ 40 w 50"/>
              <a:gd name="T5" fmla="*/ 0 h 38"/>
              <a:gd name="T6" fmla="*/ 45 w 50"/>
              <a:gd name="T7" fmla="*/ 5 h 38"/>
              <a:gd name="T8" fmla="*/ 35 w 50"/>
              <a:gd name="T9" fmla="*/ 17 h 38"/>
              <a:gd name="T10" fmla="*/ 27 w 50"/>
              <a:gd name="T11" fmla="*/ 32 h 38"/>
              <a:gd name="T12" fmla="*/ 19 w 50"/>
              <a:gd name="T13" fmla="*/ 36 h 38"/>
              <a:gd name="T14" fmla="*/ 5 w 50"/>
              <a:gd name="T15" fmla="*/ 19 h 3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"/>
              <a:gd name="T25" fmla="*/ 0 h 38"/>
              <a:gd name="T26" fmla="*/ 50 w 50"/>
              <a:gd name="T27" fmla="*/ 38 h 3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" h="38">
                <a:moveTo>
                  <a:pt x="5" y="19"/>
                </a:moveTo>
                <a:cubicBezTo>
                  <a:pt x="3" y="17"/>
                  <a:pt x="0" y="13"/>
                  <a:pt x="6" y="10"/>
                </a:cubicBezTo>
                <a:cubicBezTo>
                  <a:pt x="15" y="6"/>
                  <a:pt x="28" y="1"/>
                  <a:pt x="40" y="0"/>
                </a:cubicBezTo>
                <a:cubicBezTo>
                  <a:pt x="50" y="0"/>
                  <a:pt x="50" y="1"/>
                  <a:pt x="45" y="5"/>
                </a:cubicBezTo>
                <a:cubicBezTo>
                  <a:pt x="40" y="10"/>
                  <a:pt x="39" y="11"/>
                  <a:pt x="35" y="17"/>
                </a:cubicBezTo>
                <a:cubicBezTo>
                  <a:pt x="32" y="25"/>
                  <a:pt x="29" y="29"/>
                  <a:pt x="27" y="32"/>
                </a:cubicBezTo>
                <a:cubicBezTo>
                  <a:pt x="23" y="36"/>
                  <a:pt x="21" y="38"/>
                  <a:pt x="19" y="36"/>
                </a:cubicBezTo>
                <a:cubicBezTo>
                  <a:pt x="17" y="33"/>
                  <a:pt x="15" y="30"/>
                  <a:pt x="5" y="19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23" name="Freeform 24"/>
          <p:cNvSpPr>
            <a:spLocks/>
          </p:cNvSpPr>
          <p:nvPr/>
        </p:nvSpPr>
        <p:spPr bwMode="auto">
          <a:xfrm>
            <a:off x="6559550" y="1624013"/>
            <a:ext cx="636588" cy="527050"/>
          </a:xfrm>
          <a:custGeom>
            <a:avLst/>
            <a:gdLst>
              <a:gd name="T0" fmla="*/ 41 w 41"/>
              <a:gd name="T1" fmla="*/ 20 h 34"/>
              <a:gd name="T2" fmla="*/ 30 w 41"/>
              <a:gd name="T3" fmla="*/ 4 h 34"/>
              <a:gd name="T4" fmla="*/ 15 w 41"/>
              <a:gd name="T5" fmla="*/ 0 h 34"/>
              <a:gd name="T6" fmla="*/ 9 w 41"/>
              <a:gd name="T7" fmla="*/ 8 h 34"/>
              <a:gd name="T8" fmla="*/ 0 w 41"/>
              <a:gd name="T9" fmla="*/ 18 h 34"/>
              <a:gd name="T10" fmla="*/ 20 w 41"/>
              <a:gd name="T11" fmla="*/ 31 h 34"/>
              <a:gd name="T12" fmla="*/ 34 w 41"/>
              <a:gd name="T13" fmla="*/ 25 h 34"/>
              <a:gd name="T14" fmla="*/ 41 w 41"/>
              <a:gd name="T15" fmla="*/ 20 h 3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"/>
              <a:gd name="T25" fmla="*/ 0 h 34"/>
              <a:gd name="T26" fmla="*/ 41 w 41"/>
              <a:gd name="T27" fmla="*/ 34 h 3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" h="34">
                <a:moveTo>
                  <a:pt x="41" y="20"/>
                </a:moveTo>
                <a:cubicBezTo>
                  <a:pt x="40" y="14"/>
                  <a:pt x="39" y="9"/>
                  <a:pt x="30" y="4"/>
                </a:cubicBezTo>
                <a:cubicBezTo>
                  <a:pt x="23" y="0"/>
                  <a:pt x="15" y="0"/>
                  <a:pt x="15" y="0"/>
                </a:cubicBezTo>
                <a:cubicBezTo>
                  <a:pt x="12" y="2"/>
                  <a:pt x="12" y="5"/>
                  <a:pt x="9" y="8"/>
                </a:cubicBezTo>
                <a:cubicBezTo>
                  <a:pt x="6" y="11"/>
                  <a:pt x="2" y="12"/>
                  <a:pt x="0" y="18"/>
                </a:cubicBezTo>
                <a:cubicBezTo>
                  <a:pt x="0" y="20"/>
                  <a:pt x="14" y="34"/>
                  <a:pt x="20" y="31"/>
                </a:cubicBezTo>
                <a:cubicBezTo>
                  <a:pt x="27" y="27"/>
                  <a:pt x="32" y="25"/>
                  <a:pt x="34" y="25"/>
                </a:cubicBezTo>
                <a:cubicBezTo>
                  <a:pt x="35" y="24"/>
                  <a:pt x="41" y="22"/>
                  <a:pt x="41" y="20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24" name="Freeform 25"/>
          <p:cNvSpPr>
            <a:spLocks/>
          </p:cNvSpPr>
          <p:nvPr/>
        </p:nvSpPr>
        <p:spPr bwMode="auto">
          <a:xfrm>
            <a:off x="6637339" y="2090738"/>
            <a:ext cx="542925" cy="558800"/>
          </a:xfrm>
          <a:custGeom>
            <a:avLst/>
            <a:gdLst>
              <a:gd name="T0" fmla="*/ 33 w 35"/>
              <a:gd name="T1" fmla="*/ 7 h 36"/>
              <a:gd name="T2" fmla="*/ 35 w 35"/>
              <a:gd name="T3" fmla="*/ 2 h 36"/>
              <a:gd name="T4" fmla="*/ 28 w 35"/>
              <a:gd name="T5" fmla="*/ 3 h 36"/>
              <a:gd name="T6" fmla="*/ 11 w 35"/>
              <a:gd name="T7" fmla="*/ 10 h 36"/>
              <a:gd name="T8" fmla="*/ 4 w 35"/>
              <a:gd name="T9" fmla="*/ 26 h 36"/>
              <a:gd name="T10" fmla="*/ 13 w 35"/>
              <a:gd name="T11" fmla="*/ 32 h 36"/>
              <a:gd name="T12" fmla="*/ 33 w 35"/>
              <a:gd name="T13" fmla="*/ 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"/>
              <a:gd name="T22" fmla="*/ 0 h 36"/>
              <a:gd name="T23" fmla="*/ 35 w 35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" h="36">
                <a:moveTo>
                  <a:pt x="33" y="7"/>
                </a:moveTo>
                <a:cubicBezTo>
                  <a:pt x="34" y="5"/>
                  <a:pt x="34" y="5"/>
                  <a:pt x="35" y="2"/>
                </a:cubicBezTo>
                <a:cubicBezTo>
                  <a:pt x="35" y="0"/>
                  <a:pt x="34" y="0"/>
                  <a:pt x="28" y="3"/>
                </a:cubicBezTo>
                <a:cubicBezTo>
                  <a:pt x="22" y="5"/>
                  <a:pt x="16" y="9"/>
                  <a:pt x="11" y="10"/>
                </a:cubicBezTo>
                <a:cubicBezTo>
                  <a:pt x="6" y="11"/>
                  <a:pt x="0" y="21"/>
                  <a:pt x="4" y="26"/>
                </a:cubicBezTo>
                <a:cubicBezTo>
                  <a:pt x="9" y="33"/>
                  <a:pt x="8" y="36"/>
                  <a:pt x="13" y="32"/>
                </a:cubicBezTo>
                <a:cubicBezTo>
                  <a:pt x="19" y="28"/>
                  <a:pt x="28" y="18"/>
                  <a:pt x="33" y="7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25" name="Freeform 26"/>
          <p:cNvSpPr>
            <a:spLocks/>
          </p:cNvSpPr>
          <p:nvPr/>
        </p:nvSpPr>
        <p:spPr bwMode="auto">
          <a:xfrm>
            <a:off x="4791075" y="3160713"/>
            <a:ext cx="527050" cy="544512"/>
          </a:xfrm>
          <a:custGeom>
            <a:avLst/>
            <a:gdLst>
              <a:gd name="T0" fmla="*/ 20 w 34"/>
              <a:gd name="T1" fmla="*/ 31 h 35"/>
              <a:gd name="T2" fmla="*/ 31 w 34"/>
              <a:gd name="T3" fmla="*/ 17 h 35"/>
              <a:gd name="T4" fmla="*/ 12 w 34"/>
              <a:gd name="T5" fmla="*/ 5 h 35"/>
              <a:gd name="T6" fmla="*/ 11 w 34"/>
              <a:gd name="T7" fmla="*/ 15 h 35"/>
              <a:gd name="T8" fmla="*/ 20 w 34"/>
              <a:gd name="T9" fmla="*/ 31 h 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"/>
              <a:gd name="T16" fmla="*/ 0 h 35"/>
              <a:gd name="T17" fmla="*/ 34 w 34"/>
              <a:gd name="T18" fmla="*/ 35 h 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" h="35">
                <a:moveTo>
                  <a:pt x="20" y="31"/>
                </a:moveTo>
                <a:cubicBezTo>
                  <a:pt x="22" y="28"/>
                  <a:pt x="28" y="22"/>
                  <a:pt x="31" y="17"/>
                </a:cubicBezTo>
                <a:cubicBezTo>
                  <a:pt x="34" y="11"/>
                  <a:pt x="31" y="13"/>
                  <a:pt x="12" y="5"/>
                </a:cubicBezTo>
                <a:cubicBezTo>
                  <a:pt x="0" y="0"/>
                  <a:pt x="9" y="9"/>
                  <a:pt x="11" y="15"/>
                </a:cubicBezTo>
                <a:cubicBezTo>
                  <a:pt x="14" y="21"/>
                  <a:pt x="17" y="35"/>
                  <a:pt x="20" y="31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26" name="Freeform 27"/>
          <p:cNvSpPr>
            <a:spLocks/>
          </p:cNvSpPr>
          <p:nvPr/>
        </p:nvSpPr>
        <p:spPr bwMode="auto">
          <a:xfrm>
            <a:off x="6313489" y="1981201"/>
            <a:ext cx="371475" cy="481013"/>
          </a:xfrm>
          <a:custGeom>
            <a:avLst/>
            <a:gdLst>
              <a:gd name="T0" fmla="*/ 23 w 24"/>
              <a:gd name="T1" fmla="*/ 13 h 31"/>
              <a:gd name="T2" fmla="*/ 17 w 24"/>
              <a:gd name="T3" fmla="*/ 7 h 31"/>
              <a:gd name="T4" fmla="*/ 15 w 24"/>
              <a:gd name="T5" fmla="*/ 6 h 31"/>
              <a:gd name="T6" fmla="*/ 7 w 24"/>
              <a:gd name="T7" fmla="*/ 11 h 31"/>
              <a:gd name="T8" fmla="*/ 4 w 24"/>
              <a:gd name="T9" fmla="*/ 19 h 31"/>
              <a:gd name="T10" fmla="*/ 12 w 24"/>
              <a:gd name="T11" fmla="*/ 28 h 31"/>
              <a:gd name="T12" fmla="*/ 17 w 24"/>
              <a:gd name="T13" fmla="*/ 25 h 31"/>
              <a:gd name="T14" fmla="*/ 20 w 24"/>
              <a:gd name="T15" fmla="*/ 17 h 31"/>
              <a:gd name="T16" fmla="*/ 23 w 24"/>
              <a:gd name="T17" fmla="*/ 13 h 3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"/>
              <a:gd name="T28" fmla="*/ 0 h 31"/>
              <a:gd name="T29" fmla="*/ 24 w 24"/>
              <a:gd name="T30" fmla="*/ 31 h 3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" h="31">
                <a:moveTo>
                  <a:pt x="23" y="13"/>
                </a:moveTo>
                <a:cubicBezTo>
                  <a:pt x="22" y="11"/>
                  <a:pt x="19" y="9"/>
                  <a:pt x="17" y="7"/>
                </a:cubicBezTo>
                <a:cubicBezTo>
                  <a:pt x="16" y="7"/>
                  <a:pt x="15" y="6"/>
                  <a:pt x="15" y="6"/>
                </a:cubicBezTo>
                <a:cubicBezTo>
                  <a:pt x="9" y="0"/>
                  <a:pt x="11" y="7"/>
                  <a:pt x="7" y="11"/>
                </a:cubicBezTo>
                <a:cubicBezTo>
                  <a:pt x="4" y="14"/>
                  <a:pt x="0" y="15"/>
                  <a:pt x="4" y="19"/>
                </a:cubicBezTo>
                <a:cubicBezTo>
                  <a:pt x="7" y="23"/>
                  <a:pt x="10" y="27"/>
                  <a:pt x="12" y="28"/>
                </a:cubicBezTo>
                <a:cubicBezTo>
                  <a:pt x="14" y="30"/>
                  <a:pt x="16" y="31"/>
                  <a:pt x="17" y="25"/>
                </a:cubicBezTo>
                <a:cubicBezTo>
                  <a:pt x="17" y="22"/>
                  <a:pt x="19" y="18"/>
                  <a:pt x="20" y="17"/>
                </a:cubicBezTo>
                <a:cubicBezTo>
                  <a:pt x="22" y="15"/>
                  <a:pt x="24" y="14"/>
                  <a:pt x="23" y="13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27" name="Freeform 28"/>
          <p:cNvSpPr>
            <a:spLocks/>
          </p:cNvSpPr>
          <p:nvPr/>
        </p:nvSpPr>
        <p:spPr bwMode="auto">
          <a:xfrm>
            <a:off x="6434139" y="2525713"/>
            <a:ext cx="250825" cy="292100"/>
          </a:xfrm>
          <a:custGeom>
            <a:avLst/>
            <a:gdLst>
              <a:gd name="T0" fmla="*/ 15 w 16"/>
              <a:gd name="T1" fmla="*/ 10 h 19"/>
              <a:gd name="T2" fmla="*/ 10 w 16"/>
              <a:gd name="T3" fmla="*/ 3 h 19"/>
              <a:gd name="T4" fmla="*/ 3 w 16"/>
              <a:gd name="T5" fmla="*/ 3 h 19"/>
              <a:gd name="T6" fmla="*/ 2 w 16"/>
              <a:gd name="T7" fmla="*/ 10 h 19"/>
              <a:gd name="T8" fmla="*/ 4 w 16"/>
              <a:gd name="T9" fmla="*/ 18 h 19"/>
              <a:gd name="T10" fmla="*/ 11 w 16"/>
              <a:gd name="T11" fmla="*/ 17 h 19"/>
              <a:gd name="T12" fmla="*/ 15 w 16"/>
              <a:gd name="T13" fmla="*/ 10 h 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"/>
              <a:gd name="T22" fmla="*/ 0 h 19"/>
              <a:gd name="T23" fmla="*/ 16 w 16"/>
              <a:gd name="T24" fmla="*/ 19 h 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" h="19">
                <a:moveTo>
                  <a:pt x="15" y="10"/>
                </a:moveTo>
                <a:cubicBezTo>
                  <a:pt x="14" y="8"/>
                  <a:pt x="13" y="4"/>
                  <a:pt x="10" y="3"/>
                </a:cubicBezTo>
                <a:cubicBezTo>
                  <a:pt x="8" y="2"/>
                  <a:pt x="5" y="0"/>
                  <a:pt x="3" y="3"/>
                </a:cubicBezTo>
                <a:cubicBezTo>
                  <a:pt x="2" y="7"/>
                  <a:pt x="1" y="7"/>
                  <a:pt x="2" y="10"/>
                </a:cubicBezTo>
                <a:cubicBezTo>
                  <a:pt x="2" y="13"/>
                  <a:pt x="0" y="18"/>
                  <a:pt x="4" y="18"/>
                </a:cubicBezTo>
                <a:cubicBezTo>
                  <a:pt x="7" y="17"/>
                  <a:pt x="9" y="19"/>
                  <a:pt x="11" y="17"/>
                </a:cubicBezTo>
                <a:cubicBezTo>
                  <a:pt x="13" y="15"/>
                  <a:pt x="16" y="13"/>
                  <a:pt x="15" y="10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28" name="Freeform 29"/>
          <p:cNvSpPr>
            <a:spLocks/>
          </p:cNvSpPr>
          <p:nvPr/>
        </p:nvSpPr>
        <p:spPr bwMode="auto">
          <a:xfrm>
            <a:off x="6249988" y="2432050"/>
            <a:ext cx="201612" cy="247650"/>
          </a:xfrm>
          <a:custGeom>
            <a:avLst/>
            <a:gdLst>
              <a:gd name="T0" fmla="*/ 12 w 13"/>
              <a:gd name="T1" fmla="*/ 6 h 16"/>
              <a:gd name="T2" fmla="*/ 10 w 13"/>
              <a:gd name="T3" fmla="*/ 4 h 16"/>
              <a:gd name="T4" fmla="*/ 6 w 13"/>
              <a:gd name="T5" fmla="*/ 2 h 16"/>
              <a:gd name="T6" fmla="*/ 3 w 13"/>
              <a:gd name="T7" fmla="*/ 7 h 16"/>
              <a:gd name="T8" fmla="*/ 1 w 13"/>
              <a:gd name="T9" fmla="*/ 12 h 16"/>
              <a:gd name="T10" fmla="*/ 7 w 13"/>
              <a:gd name="T11" fmla="*/ 16 h 16"/>
              <a:gd name="T12" fmla="*/ 10 w 13"/>
              <a:gd name="T13" fmla="*/ 13 h 16"/>
              <a:gd name="T14" fmla="*/ 12 w 13"/>
              <a:gd name="T15" fmla="*/ 6 h 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"/>
              <a:gd name="T25" fmla="*/ 0 h 16"/>
              <a:gd name="T26" fmla="*/ 13 w 13"/>
              <a:gd name="T27" fmla="*/ 16 h 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" h="16">
                <a:moveTo>
                  <a:pt x="12" y="6"/>
                </a:moveTo>
                <a:cubicBezTo>
                  <a:pt x="10" y="4"/>
                  <a:pt x="12" y="6"/>
                  <a:pt x="10" y="4"/>
                </a:cubicBezTo>
                <a:cubicBezTo>
                  <a:pt x="8" y="2"/>
                  <a:pt x="8" y="0"/>
                  <a:pt x="6" y="2"/>
                </a:cubicBezTo>
                <a:cubicBezTo>
                  <a:pt x="5" y="3"/>
                  <a:pt x="4" y="6"/>
                  <a:pt x="3" y="7"/>
                </a:cubicBezTo>
                <a:cubicBezTo>
                  <a:pt x="1" y="9"/>
                  <a:pt x="0" y="11"/>
                  <a:pt x="1" y="12"/>
                </a:cubicBezTo>
                <a:cubicBezTo>
                  <a:pt x="3" y="14"/>
                  <a:pt x="5" y="16"/>
                  <a:pt x="7" y="16"/>
                </a:cubicBezTo>
                <a:cubicBezTo>
                  <a:pt x="10" y="16"/>
                  <a:pt x="10" y="15"/>
                  <a:pt x="10" y="13"/>
                </a:cubicBezTo>
                <a:cubicBezTo>
                  <a:pt x="10" y="11"/>
                  <a:pt x="13" y="7"/>
                  <a:pt x="12" y="6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29" name="Freeform 30"/>
          <p:cNvSpPr>
            <a:spLocks/>
          </p:cNvSpPr>
          <p:nvPr/>
        </p:nvSpPr>
        <p:spPr bwMode="auto">
          <a:xfrm>
            <a:off x="6110289" y="2308226"/>
            <a:ext cx="217487" cy="246063"/>
          </a:xfrm>
          <a:custGeom>
            <a:avLst/>
            <a:gdLst>
              <a:gd name="T0" fmla="*/ 13 w 14"/>
              <a:gd name="T1" fmla="*/ 8 h 16"/>
              <a:gd name="T2" fmla="*/ 10 w 14"/>
              <a:gd name="T3" fmla="*/ 12 h 16"/>
              <a:gd name="T4" fmla="*/ 7 w 14"/>
              <a:gd name="T5" fmla="*/ 15 h 16"/>
              <a:gd name="T6" fmla="*/ 4 w 14"/>
              <a:gd name="T7" fmla="*/ 15 h 16"/>
              <a:gd name="T8" fmla="*/ 1 w 14"/>
              <a:gd name="T9" fmla="*/ 12 h 16"/>
              <a:gd name="T10" fmla="*/ 2 w 14"/>
              <a:gd name="T11" fmla="*/ 5 h 16"/>
              <a:gd name="T12" fmla="*/ 7 w 14"/>
              <a:gd name="T13" fmla="*/ 1 h 16"/>
              <a:gd name="T14" fmla="*/ 12 w 14"/>
              <a:gd name="T15" fmla="*/ 5 h 16"/>
              <a:gd name="T16" fmla="*/ 13 w 14"/>
              <a:gd name="T17" fmla="*/ 8 h 1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"/>
              <a:gd name="T28" fmla="*/ 0 h 16"/>
              <a:gd name="T29" fmla="*/ 14 w 14"/>
              <a:gd name="T30" fmla="*/ 16 h 1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" h="16">
                <a:moveTo>
                  <a:pt x="13" y="8"/>
                </a:moveTo>
                <a:cubicBezTo>
                  <a:pt x="12" y="9"/>
                  <a:pt x="11" y="10"/>
                  <a:pt x="10" y="12"/>
                </a:cubicBezTo>
                <a:cubicBezTo>
                  <a:pt x="8" y="13"/>
                  <a:pt x="8" y="14"/>
                  <a:pt x="7" y="15"/>
                </a:cubicBezTo>
                <a:cubicBezTo>
                  <a:pt x="6" y="16"/>
                  <a:pt x="7" y="16"/>
                  <a:pt x="4" y="15"/>
                </a:cubicBezTo>
                <a:cubicBezTo>
                  <a:pt x="2" y="14"/>
                  <a:pt x="0" y="14"/>
                  <a:pt x="1" y="12"/>
                </a:cubicBezTo>
                <a:cubicBezTo>
                  <a:pt x="1" y="9"/>
                  <a:pt x="1" y="7"/>
                  <a:pt x="2" y="5"/>
                </a:cubicBezTo>
                <a:cubicBezTo>
                  <a:pt x="3" y="3"/>
                  <a:pt x="3" y="0"/>
                  <a:pt x="7" y="1"/>
                </a:cubicBezTo>
                <a:cubicBezTo>
                  <a:pt x="9" y="1"/>
                  <a:pt x="11" y="4"/>
                  <a:pt x="12" y="5"/>
                </a:cubicBezTo>
                <a:cubicBezTo>
                  <a:pt x="14" y="6"/>
                  <a:pt x="14" y="7"/>
                  <a:pt x="13" y="8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30" name="Freeform 31"/>
          <p:cNvSpPr>
            <a:spLocks/>
          </p:cNvSpPr>
          <p:nvPr/>
        </p:nvSpPr>
        <p:spPr bwMode="auto">
          <a:xfrm>
            <a:off x="6280150" y="2695575"/>
            <a:ext cx="139700" cy="139700"/>
          </a:xfrm>
          <a:custGeom>
            <a:avLst/>
            <a:gdLst>
              <a:gd name="T0" fmla="*/ 8 w 9"/>
              <a:gd name="T1" fmla="*/ 4 h 9"/>
              <a:gd name="T2" fmla="*/ 6 w 9"/>
              <a:gd name="T3" fmla="*/ 2 h 9"/>
              <a:gd name="T4" fmla="*/ 0 w 9"/>
              <a:gd name="T5" fmla="*/ 2 h 9"/>
              <a:gd name="T6" fmla="*/ 1 w 9"/>
              <a:gd name="T7" fmla="*/ 8 h 9"/>
              <a:gd name="T8" fmla="*/ 6 w 9"/>
              <a:gd name="T9" fmla="*/ 8 h 9"/>
              <a:gd name="T10" fmla="*/ 8 w 9"/>
              <a:gd name="T11" fmla="*/ 4 h 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9"/>
              <a:gd name="T20" fmla="*/ 9 w 9"/>
              <a:gd name="T21" fmla="*/ 9 h 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9">
                <a:moveTo>
                  <a:pt x="8" y="4"/>
                </a:moveTo>
                <a:cubicBezTo>
                  <a:pt x="8" y="3"/>
                  <a:pt x="9" y="1"/>
                  <a:pt x="6" y="2"/>
                </a:cubicBezTo>
                <a:cubicBezTo>
                  <a:pt x="3" y="3"/>
                  <a:pt x="1" y="0"/>
                  <a:pt x="0" y="2"/>
                </a:cubicBezTo>
                <a:cubicBezTo>
                  <a:pt x="0" y="4"/>
                  <a:pt x="0" y="6"/>
                  <a:pt x="1" y="8"/>
                </a:cubicBezTo>
                <a:cubicBezTo>
                  <a:pt x="3" y="9"/>
                  <a:pt x="4" y="9"/>
                  <a:pt x="6" y="8"/>
                </a:cubicBezTo>
                <a:cubicBezTo>
                  <a:pt x="7" y="6"/>
                  <a:pt x="9" y="6"/>
                  <a:pt x="8" y="4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31" name="Freeform 32"/>
          <p:cNvSpPr>
            <a:spLocks/>
          </p:cNvSpPr>
          <p:nvPr/>
        </p:nvSpPr>
        <p:spPr bwMode="auto">
          <a:xfrm>
            <a:off x="6064250" y="2554288"/>
            <a:ext cx="203200" cy="188912"/>
          </a:xfrm>
          <a:custGeom>
            <a:avLst/>
            <a:gdLst>
              <a:gd name="T0" fmla="*/ 11 w 13"/>
              <a:gd name="T1" fmla="*/ 9 h 12"/>
              <a:gd name="T2" fmla="*/ 11 w 13"/>
              <a:gd name="T3" fmla="*/ 5 h 12"/>
              <a:gd name="T4" fmla="*/ 7 w 13"/>
              <a:gd name="T5" fmla="*/ 2 h 12"/>
              <a:gd name="T6" fmla="*/ 2 w 13"/>
              <a:gd name="T7" fmla="*/ 2 h 12"/>
              <a:gd name="T8" fmla="*/ 0 w 13"/>
              <a:gd name="T9" fmla="*/ 9 h 12"/>
              <a:gd name="T10" fmla="*/ 4 w 13"/>
              <a:gd name="T11" fmla="*/ 11 h 12"/>
              <a:gd name="T12" fmla="*/ 11 w 13"/>
              <a:gd name="T13" fmla="*/ 9 h 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"/>
              <a:gd name="T22" fmla="*/ 0 h 12"/>
              <a:gd name="T23" fmla="*/ 13 w 13"/>
              <a:gd name="T24" fmla="*/ 12 h 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" h="12">
                <a:moveTo>
                  <a:pt x="11" y="9"/>
                </a:moveTo>
                <a:cubicBezTo>
                  <a:pt x="12" y="7"/>
                  <a:pt x="13" y="7"/>
                  <a:pt x="11" y="5"/>
                </a:cubicBezTo>
                <a:cubicBezTo>
                  <a:pt x="9" y="4"/>
                  <a:pt x="9" y="2"/>
                  <a:pt x="7" y="2"/>
                </a:cubicBezTo>
                <a:cubicBezTo>
                  <a:pt x="5" y="1"/>
                  <a:pt x="2" y="0"/>
                  <a:pt x="2" y="2"/>
                </a:cubicBezTo>
                <a:cubicBezTo>
                  <a:pt x="1" y="4"/>
                  <a:pt x="0" y="7"/>
                  <a:pt x="0" y="9"/>
                </a:cubicBezTo>
                <a:cubicBezTo>
                  <a:pt x="0" y="10"/>
                  <a:pt x="1" y="11"/>
                  <a:pt x="4" y="11"/>
                </a:cubicBezTo>
                <a:cubicBezTo>
                  <a:pt x="7" y="11"/>
                  <a:pt x="9" y="12"/>
                  <a:pt x="11" y="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32" name="Freeform 33"/>
          <p:cNvSpPr>
            <a:spLocks/>
          </p:cNvSpPr>
          <p:nvPr/>
        </p:nvSpPr>
        <p:spPr bwMode="auto">
          <a:xfrm>
            <a:off x="6064251" y="2771776"/>
            <a:ext cx="231775" cy="125413"/>
          </a:xfrm>
          <a:custGeom>
            <a:avLst/>
            <a:gdLst>
              <a:gd name="T0" fmla="*/ 11 w 15"/>
              <a:gd name="T1" fmla="*/ 3 h 8"/>
              <a:gd name="T2" fmla="*/ 8 w 15"/>
              <a:gd name="T3" fmla="*/ 1 h 8"/>
              <a:gd name="T4" fmla="*/ 0 w 15"/>
              <a:gd name="T5" fmla="*/ 4 h 8"/>
              <a:gd name="T6" fmla="*/ 3 w 15"/>
              <a:gd name="T7" fmla="*/ 8 h 8"/>
              <a:gd name="T8" fmla="*/ 11 w 15"/>
              <a:gd name="T9" fmla="*/ 7 h 8"/>
              <a:gd name="T10" fmla="*/ 13 w 15"/>
              <a:gd name="T11" fmla="*/ 5 h 8"/>
              <a:gd name="T12" fmla="*/ 11 w 15"/>
              <a:gd name="T13" fmla="*/ 3 h 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"/>
              <a:gd name="T22" fmla="*/ 0 h 8"/>
              <a:gd name="T23" fmla="*/ 15 w 15"/>
              <a:gd name="T24" fmla="*/ 8 h 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" h="8">
                <a:moveTo>
                  <a:pt x="11" y="3"/>
                </a:moveTo>
                <a:cubicBezTo>
                  <a:pt x="10" y="1"/>
                  <a:pt x="10" y="1"/>
                  <a:pt x="8" y="1"/>
                </a:cubicBezTo>
                <a:cubicBezTo>
                  <a:pt x="2" y="1"/>
                  <a:pt x="0" y="0"/>
                  <a:pt x="0" y="4"/>
                </a:cubicBezTo>
                <a:cubicBezTo>
                  <a:pt x="1" y="8"/>
                  <a:pt x="1" y="8"/>
                  <a:pt x="3" y="8"/>
                </a:cubicBezTo>
                <a:cubicBezTo>
                  <a:pt x="6" y="8"/>
                  <a:pt x="9" y="7"/>
                  <a:pt x="11" y="7"/>
                </a:cubicBezTo>
                <a:cubicBezTo>
                  <a:pt x="12" y="7"/>
                  <a:pt x="15" y="7"/>
                  <a:pt x="13" y="5"/>
                </a:cubicBezTo>
                <a:cubicBezTo>
                  <a:pt x="12" y="4"/>
                  <a:pt x="11" y="4"/>
                  <a:pt x="11" y="3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33" name="Freeform 34"/>
          <p:cNvSpPr>
            <a:spLocks/>
          </p:cNvSpPr>
          <p:nvPr/>
        </p:nvSpPr>
        <p:spPr bwMode="auto">
          <a:xfrm>
            <a:off x="6327775" y="2835275"/>
            <a:ext cx="203200" cy="171450"/>
          </a:xfrm>
          <a:custGeom>
            <a:avLst/>
            <a:gdLst>
              <a:gd name="T0" fmla="*/ 11 w 13"/>
              <a:gd name="T1" fmla="*/ 1 h 11"/>
              <a:gd name="T2" fmla="*/ 6 w 13"/>
              <a:gd name="T3" fmla="*/ 1 h 11"/>
              <a:gd name="T4" fmla="*/ 1 w 13"/>
              <a:gd name="T5" fmla="*/ 3 h 11"/>
              <a:gd name="T6" fmla="*/ 1 w 13"/>
              <a:gd name="T7" fmla="*/ 8 h 11"/>
              <a:gd name="T8" fmla="*/ 4 w 13"/>
              <a:gd name="T9" fmla="*/ 9 h 11"/>
              <a:gd name="T10" fmla="*/ 11 w 13"/>
              <a:gd name="T11" fmla="*/ 3 h 11"/>
              <a:gd name="T12" fmla="*/ 11 w 13"/>
              <a:gd name="T13" fmla="*/ 1 h 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"/>
              <a:gd name="T22" fmla="*/ 0 h 11"/>
              <a:gd name="T23" fmla="*/ 13 w 13"/>
              <a:gd name="T24" fmla="*/ 11 h 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" h="11">
                <a:moveTo>
                  <a:pt x="11" y="1"/>
                </a:moveTo>
                <a:cubicBezTo>
                  <a:pt x="9" y="1"/>
                  <a:pt x="8" y="0"/>
                  <a:pt x="6" y="1"/>
                </a:cubicBezTo>
                <a:cubicBezTo>
                  <a:pt x="4" y="2"/>
                  <a:pt x="3" y="2"/>
                  <a:pt x="1" y="3"/>
                </a:cubicBezTo>
                <a:cubicBezTo>
                  <a:pt x="0" y="4"/>
                  <a:pt x="0" y="6"/>
                  <a:pt x="1" y="8"/>
                </a:cubicBezTo>
                <a:cubicBezTo>
                  <a:pt x="2" y="9"/>
                  <a:pt x="2" y="11"/>
                  <a:pt x="4" y="9"/>
                </a:cubicBezTo>
                <a:cubicBezTo>
                  <a:pt x="6" y="7"/>
                  <a:pt x="9" y="5"/>
                  <a:pt x="11" y="3"/>
                </a:cubicBezTo>
                <a:cubicBezTo>
                  <a:pt x="12" y="2"/>
                  <a:pt x="13" y="1"/>
                  <a:pt x="11" y="1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34" name="Freeform 35"/>
          <p:cNvSpPr>
            <a:spLocks/>
          </p:cNvSpPr>
          <p:nvPr/>
        </p:nvSpPr>
        <p:spPr bwMode="auto">
          <a:xfrm>
            <a:off x="6064250" y="2913063"/>
            <a:ext cx="279400" cy="233362"/>
          </a:xfrm>
          <a:custGeom>
            <a:avLst/>
            <a:gdLst>
              <a:gd name="T0" fmla="*/ 17 w 18"/>
              <a:gd name="T1" fmla="*/ 7 h 15"/>
              <a:gd name="T2" fmla="*/ 16 w 18"/>
              <a:gd name="T3" fmla="*/ 5 h 15"/>
              <a:gd name="T4" fmla="*/ 12 w 18"/>
              <a:gd name="T5" fmla="*/ 1 h 15"/>
              <a:gd name="T6" fmla="*/ 6 w 18"/>
              <a:gd name="T7" fmla="*/ 2 h 15"/>
              <a:gd name="T8" fmla="*/ 1 w 18"/>
              <a:gd name="T9" fmla="*/ 8 h 15"/>
              <a:gd name="T10" fmla="*/ 7 w 18"/>
              <a:gd name="T11" fmla="*/ 13 h 15"/>
              <a:gd name="T12" fmla="*/ 11 w 18"/>
              <a:gd name="T13" fmla="*/ 12 h 15"/>
              <a:gd name="T14" fmla="*/ 17 w 18"/>
              <a:gd name="T15" fmla="*/ 7 h 1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8"/>
              <a:gd name="T25" fmla="*/ 0 h 15"/>
              <a:gd name="T26" fmla="*/ 18 w 18"/>
              <a:gd name="T27" fmla="*/ 15 h 1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" h="15">
                <a:moveTo>
                  <a:pt x="17" y="7"/>
                </a:moveTo>
                <a:cubicBezTo>
                  <a:pt x="18" y="7"/>
                  <a:pt x="17" y="6"/>
                  <a:pt x="16" y="5"/>
                </a:cubicBezTo>
                <a:cubicBezTo>
                  <a:pt x="15" y="3"/>
                  <a:pt x="14" y="0"/>
                  <a:pt x="12" y="1"/>
                </a:cubicBezTo>
                <a:cubicBezTo>
                  <a:pt x="8" y="2"/>
                  <a:pt x="7" y="2"/>
                  <a:pt x="6" y="2"/>
                </a:cubicBezTo>
                <a:cubicBezTo>
                  <a:pt x="1" y="3"/>
                  <a:pt x="1" y="6"/>
                  <a:pt x="1" y="8"/>
                </a:cubicBezTo>
                <a:cubicBezTo>
                  <a:pt x="0" y="10"/>
                  <a:pt x="6" y="13"/>
                  <a:pt x="7" y="13"/>
                </a:cubicBezTo>
                <a:cubicBezTo>
                  <a:pt x="9" y="14"/>
                  <a:pt x="9" y="15"/>
                  <a:pt x="11" y="12"/>
                </a:cubicBezTo>
                <a:cubicBezTo>
                  <a:pt x="13" y="10"/>
                  <a:pt x="15" y="9"/>
                  <a:pt x="17" y="7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35" name="Freeform 36"/>
          <p:cNvSpPr>
            <a:spLocks/>
          </p:cNvSpPr>
          <p:nvPr/>
        </p:nvSpPr>
        <p:spPr bwMode="auto">
          <a:xfrm>
            <a:off x="6716714" y="2432050"/>
            <a:ext cx="230187" cy="217488"/>
          </a:xfrm>
          <a:custGeom>
            <a:avLst/>
            <a:gdLst>
              <a:gd name="T0" fmla="*/ 11 w 15"/>
              <a:gd name="T1" fmla="*/ 8 h 14"/>
              <a:gd name="T2" fmla="*/ 3 w 15"/>
              <a:gd name="T3" fmla="*/ 12 h 14"/>
              <a:gd name="T4" fmla="*/ 0 w 15"/>
              <a:gd name="T5" fmla="*/ 7 h 14"/>
              <a:gd name="T6" fmla="*/ 4 w 15"/>
              <a:gd name="T7" fmla="*/ 5 h 14"/>
              <a:gd name="T8" fmla="*/ 9 w 15"/>
              <a:gd name="T9" fmla="*/ 0 h 14"/>
              <a:gd name="T10" fmla="*/ 12 w 15"/>
              <a:gd name="T11" fmla="*/ 2 h 14"/>
              <a:gd name="T12" fmla="*/ 11 w 15"/>
              <a:gd name="T13" fmla="*/ 8 h 1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"/>
              <a:gd name="T22" fmla="*/ 0 h 14"/>
              <a:gd name="T23" fmla="*/ 15 w 15"/>
              <a:gd name="T24" fmla="*/ 14 h 1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" h="14">
                <a:moveTo>
                  <a:pt x="11" y="8"/>
                </a:moveTo>
                <a:cubicBezTo>
                  <a:pt x="9" y="9"/>
                  <a:pt x="5" y="14"/>
                  <a:pt x="3" y="12"/>
                </a:cubicBezTo>
                <a:cubicBezTo>
                  <a:pt x="2" y="9"/>
                  <a:pt x="1" y="7"/>
                  <a:pt x="0" y="7"/>
                </a:cubicBezTo>
                <a:cubicBezTo>
                  <a:pt x="0" y="6"/>
                  <a:pt x="3" y="6"/>
                  <a:pt x="4" y="5"/>
                </a:cubicBezTo>
                <a:cubicBezTo>
                  <a:pt x="6" y="3"/>
                  <a:pt x="8" y="0"/>
                  <a:pt x="9" y="0"/>
                </a:cubicBezTo>
                <a:cubicBezTo>
                  <a:pt x="11" y="0"/>
                  <a:pt x="11" y="1"/>
                  <a:pt x="12" y="2"/>
                </a:cubicBezTo>
                <a:cubicBezTo>
                  <a:pt x="13" y="4"/>
                  <a:pt x="15" y="5"/>
                  <a:pt x="11" y="8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36" name="Freeform 37"/>
          <p:cNvSpPr>
            <a:spLocks/>
          </p:cNvSpPr>
          <p:nvPr/>
        </p:nvSpPr>
        <p:spPr bwMode="auto">
          <a:xfrm>
            <a:off x="6669088" y="2322514"/>
            <a:ext cx="139700" cy="155575"/>
          </a:xfrm>
          <a:custGeom>
            <a:avLst/>
            <a:gdLst>
              <a:gd name="T0" fmla="*/ 2 w 9"/>
              <a:gd name="T1" fmla="*/ 9 h 10"/>
              <a:gd name="T2" fmla="*/ 1 w 9"/>
              <a:gd name="T3" fmla="*/ 4 h 10"/>
              <a:gd name="T4" fmla="*/ 6 w 9"/>
              <a:gd name="T5" fmla="*/ 2 h 10"/>
              <a:gd name="T6" fmla="*/ 8 w 9"/>
              <a:gd name="T7" fmla="*/ 5 h 10"/>
              <a:gd name="T8" fmla="*/ 2 w 9"/>
              <a:gd name="T9" fmla="*/ 9 h 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10"/>
              <a:gd name="T17" fmla="*/ 9 w 9"/>
              <a:gd name="T18" fmla="*/ 10 h 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10">
                <a:moveTo>
                  <a:pt x="2" y="9"/>
                </a:moveTo>
                <a:cubicBezTo>
                  <a:pt x="1" y="10"/>
                  <a:pt x="0" y="8"/>
                  <a:pt x="1" y="4"/>
                </a:cubicBezTo>
                <a:cubicBezTo>
                  <a:pt x="3" y="0"/>
                  <a:pt x="3" y="0"/>
                  <a:pt x="6" y="2"/>
                </a:cubicBezTo>
                <a:cubicBezTo>
                  <a:pt x="8" y="4"/>
                  <a:pt x="9" y="4"/>
                  <a:pt x="8" y="5"/>
                </a:cubicBezTo>
                <a:cubicBezTo>
                  <a:pt x="7" y="7"/>
                  <a:pt x="4" y="9"/>
                  <a:pt x="2" y="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37" name="Freeform 38"/>
          <p:cNvSpPr>
            <a:spLocks/>
          </p:cNvSpPr>
          <p:nvPr/>
        </p:nvSpPr>
        <p:spPr bwMode="auto">
          <a:xfrm>
            <a:off x="6731000" y="2182814"/>
            <a:ext cx="279400" cy="185737"/>
          </a:xfrm>
          <a:custGeom>
            <a:avLst/>
            <a:gdLst>
              <a:gd name="T0" fmla="*/ 7 w 18"/>
              <a:gd name="T1" fmla="*/ 10 h 12"/>
              <a:gd name="T2" fmla="*/ 3 w 18"/>
              <a:gd name="T3" fmla="*/ 5 h 12"/>
              <a:gd name="T4" fmla="*/ 12 w 18"/>
              <a:gd name="T5" fmla="*/ 2 h 12"/>
              <a:gd name="T6" fmla="*/ 16 w 18"/>
              <a:gd name="T7" fmla="*/ 2 h 12"/>
              <a:gd name="T8" fmla="*/ 15 w 18"/>
              <a:gd name="T9" fmla="*/ 7 h 12"/>
              <a:gd name="T10" fmla="*/ 7 w 18"/>
              <a:gd name="T11" fmla="*/ 10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"/>
              <a:gd name="T19" fmla="*/ 0 h 12"/>
              <a:gd name="T20" fmla="*/ 18 w 18"/>
              <a:gd name="T21" fmla="*/ 12 h 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" h="12">
                <a:moveTo>
                  <a:pt x="7" y="10"/>
                </a:moveTo>
                <a:cubicBezTo>
                  <a:pt x="6" y="8"/>
                  <a:pt x="0" y="7"/>
                  <a:pt x="3" y="5"/>
                </a:cubicBezTo>
                <a:cubicBezTo>
                  <a:pt x="5" y="4"/>
                  <a:pt x="10" y="3"/>
                  <a:pt x="12" y="2"/>
                </a:cubicBezTo>
                <a:cubicBezTo>
                  <a:pt x="14" y="1"/>
                  <a:pt x="15" y="0"/>
                  <a:pt x="16" y="2"/>
                </a:cubicBezTo>
                <a:cubicBezTo>
                  <a:pt x="17" y="3"/>
                  <a:pt x="18" y="4"/>
                  <a:pt x="15" y="7"/>
                </a:cubicBezTo>
                <a:cubicBezTo>
                  <a:pt x="12" y="9"/>
                  <a:pt x="10" y="12"/>
                  <a:pt x="7" y="10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38" name="Freeform 39"/>
          <p:cNvSpPr>
            <a:spLocks/>
          </p:cNvSpPr>
          <p:nvPr/>
        </p:nvSpPr>
        <p:spPr bwMode="auto">
          <a:xfrm>
            <a:off x="6934200" y="2276475"/>
            <a:ext cx="185738" cy="185738"/>
          </a:xfrm>
          <a:custGeom>
            <a:avLst/>
            <a:gdLst>
              <a:gd name="T0" fmla="*/ 3 w 12"/>
              <a:gd name="T1" fmla="*/ 11 h 12"/>
              <a:gd name="T2" fmla="*/ 1 w 12"/>
              <a:gd name="T3" fmla="*/ 6 h 12"/>
              <a:gd name="T4" fmla="*/ 6 w 12"/>
              <a:gd name="T5" fmla="*/ 2 h 12"/>
              <a:gd name="T6" fmla="*/ 9 w 12"/>
              <a:gd name="T7" fmla="*/ 4 h 12"/>
              <a:gd name="T8" fmla="*/ 3 w 12"/>
              <a:gd name="T9" fmla="*/ 11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3" y="11"/>
                </a:moveTo>
                <a:cubicBezTo>
                  <a:pt x="1" y="9"/>
                  <a:pt x="0" y="7"/>
                  <a:pt x="1" y="6"/>
                </a:cubicBezTo>
                <a:cubicBezTo>
                  <a:pt x="4" y="5"/>
                  <a:pt x="5" y="4"/>
                  <a:pt x="6" y="2"/>
                </a:cubicBezTo>
                <a:cubicBezTo>
                  <a:pt x="7" y="0"/>
                  <a:pt x="12" y="1"/>
                  <a:pt x="9" y="4"/>
                </a:cubicBezTo>
                <a:cubicBezTo>
                  <a:pt x="7" y="7"/>
                  <a:pt x="4" y="12"/>
                  <a:pt x="3" y="11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39" name="Freeform 40"/>
          <p:cNvSpPr>
            <a:spLocks/>
          </p:cNvSpPr>
          <p:nvPr/>
        </p:nvSpPr>
        <p:spPr bwMode="auto">
          <a:xfrm>
            <a:off x="7010401" y="2090739"/>
            <a:ext cx="169863" cy="185737"/>
          </a:xfrm>
          <a:custGeom>
            <a:avLst/>
            <a:gdLst>
              <a:gd name="T0" fmla="*/ 9 w 11"/>
              <a:gd name="T1" fmla="*/ 9 h 12"/>
              <a:gd name="T2" fmla="*/ 11 w 11"/>
              <a:gd name="T3" fmla="*/ 2 h 12"/>
              <a:gd name="T4" fmla="*/ 8 w 11"/>
              <a:gd name="T5" fmla="*/ 1 h 12"/>
              <a:gd name="T6" fmla="*/ 1 w 11"/>
              <a:gd name="T7" fmla="*/ 4 h 12"/>
              <a:gd name="T8" fmla="*/ 2 w 11"/>
              <a:gd name="T9" fmla="*/ 7 h 12"/>
              <a:gd name="T10" fmla="*/ 4 w 11"/>
              <a:gd name="T11" fmla="*/ 10 h 12"/>
              <a:gd name="T12" fmla="*/ 9 w 11"/>
              <a:gd name="T13" fmla="*/ 9 h 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"/>
              <a:gd name="T22" fmla="*/ 0 h 12"/>
              <a:gd name="T23" fmla="*/ 11 w 11"/>
              <a:gd name="T24" fmla="*/ 12 h 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" h="12">
                <a:moveTo>
                  <a:pt x="9" y="9"/>
                </a:moveTo>
                <a:cubicBezTo>
                  <a:pt x="10" y="7"/>
                  <a:pt x="11" y="4"/>
                  <a:pt x="11" y="2"/>
                </a:cubicBezTo>
                <a:cubicBezTo>
                  <a:pt x="11" y="1"/>
                  <a:pt x="10" y="0"/>
                  <a:pt x="8" y="1"/>
                </a:cubicBezTo>
                <a:cubicBezTo>
                  <a:pt x="5" y="2"/>
                  <a:pt x="2" y="4"/>
                  <a:pt x="1" y="4"/>
                </a:cubicBezTo>
                <a:cubicBezTo>
                  <a:pt x="0" y="5"/>
                  <a:pt x="1" y="6"/>
                  <a:pt x="2" y="7"/>
                </a:cubicBezTo>
                <a:cubicBezTo>
                  <a:pt x="2" y="8"/>
                  <a:pt x="3" y="9"/>
                  <a:pt x="4" y="10"/>
                </a:cubicBezTo>
                <a:cubicBezTo>
                  <a:pt x="5" y="10"/>
                  <a:pt x="7" y="12"/>
                  <a:pt x="9" y="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40" name="Freeform 41"/>
          <p:cNvSpPr>
            <a:spLocks/>
          </p:cNvSpPr>
          <p:nvPr/>
        </p:nvSpPr>
        <p:spPr bwMode="auto">
          <a:xfrm>
            <a:off x="6419850" y="2260600"/>
            <a:ext cx="171450" cy="185738"/>
          </a:xfrm>
          <a:custGeom>
            <a:avLst/>
            <a:gdLst>
              <a:gd name="T0" fmla="*/ 7 w 11"/>
              <a:gd name="T1" fmla="*/ 11 h 12"/>
              <a:gd name="T2" fmla="*/ 10 w 11"/>
              <a:gd name="T3" fmla="*/ 8 h 12"/>
              <a:gd name="T4" fmla="*/ 9 w 11"/>
              <a:gd name="T5" fmla="*/ 2 h 12"/>
              <a:gd name="T6" fmla="*/ 4 w 11"/>
              <a:gd name="T7" fmla="*/ 2 h 12"/>
              <a:gd name="T8" fmla="*/ 3 w 11"/>
              <a:gd name="T9" fmla="*/ 8 h 12"/>
              <a:gd name="T10" fmla="*/ 7 w 11"/>
              <a:gd name="T11" fmla="*/ 11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12"/>
              <a:gd name="T20" fmla="*/ 11 w 11"/>
              <a:gd name="T21" fmla="*/ 12 h 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12">
                <a:moveTo>
                  <a:pt x="7" y="11"/>
                </a:moveTo>
                <a:cubicBezTo>
                  <a:pt x="9" y="12"/>
                  <a:pt x="9" y="11"/>
                  <a:pt x="10" y="8"/>
                </a:cubicBezTo>
                <a:cubicBezTo>
                  <a:pt x="10" y="6"/>
                  <a:pt x="11" y="3"/>
                  <a:pt x="9" y="2"/>
                </a:cubicBezTo>
                <a:cubicBezTo>
                  <a:pt x="7" y="1"/>
                  <a:pt x="6" y="0"/>
                  <a:pt x="4" y="2"/>
                </a:cubicBezTo>
                <a:cubicBezTo>
                  <a:pt x="3" y="3"/>
                  <a:pt x="0" y="5"/>
                  <a:pt x="3" y="8"/>
                </a:cubicBezTo>
                <a:cubicBezTo>
                  <a:pt x="4" y="10"/>
                  <a:pt x="6" y="11"/>
                  <a:pt x="7" y="11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41" name="Freeform 42"/>
          <p:cNvSpPr>
            <a:spLocks/>
          </p:cNvSpPr>
          <p:nvPr/>
        </p:nvSpPr>
        <p:spPr bwMode="auto">
          <a:xfrm>
            <a:off x="6467476" y="2027238"/>
            <a:ext cx="201613" cy="233362"/>
          </a:xfrm>
          <a:custGeom>
            <a:avLst/>
            <a:gdLst>
              <a:gd name="T0" fmla="*/ 12 w 13"/>
              <a:gd name="T1" fmla="*/ 9 h 15"/>
              <a:gd name="T2" fmla="*/ 7 w 13"/>
              <a:gd name="T3" fmla="*/ 4 h 15"/>
              <a:gd name="T4" fmla="*/ 1 w 13"/>
              <a:gd name="T5" fmla="*/ 1 h 15"/>
              <a:gd name="T6" fmla="*/ 4 w 13"/>
              <a:gd name="T7" fmla="*/ 10 h 15"/>
              <a:gd name="T8" fmla="*/ 10 w 13"/>
              <a:gd name="T9" fmla="*/ 14 h 15"/>
              <a:gd name="T10" fmla="*/ 13 w 13"/>
              <a:gd name="T11" fmla="*/ 10 h 15"/>
              <a:gd name="T12" fmla="*/ 12 w 13"/>
              <a:gd name="T13" fmla="*/ 9 h 1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"/>
              <a:gd name="T22" fmla="*/ 0 h 15"/>
              <a:gd name="T23" fmla="*/ 13 w 13"/>
              <a:gd name="T24" fmla="*/ 15 h 1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" h="15">
                <a:moveTo>
                  <a:pt x="12" y="9"/>
                </a:moveTo>
                <a:cubicBezTo>
                  <a:pt x="10" y="8"/>
                  <a:pt x="8" y="6"/>
                  <a:pt x="7" y="4"/>
                </a:cubicBezTo>
                <a:cubicBezTo>
                  <a:pt x="4" y="2"/>
                  <a:pt x="2" y="0"/>
                  <a:pt x="1" y="1"/>
                </a:cubicBezTo>
                <a:cubicBezTo>
                  <a:pt x="0" y="2"/>
                  <a:pt x="0" y="6"/>
                  <a:pt x="4" y="10"/>
                </a:cubicBezTo>
                <a:cubicBezTo>
                  <a:pt x="6" y="11"/>
                  <a:pt x="9" y="15"/>
                  <a:pt x="10" y="14"/>
                </a:cubicBezTo>
                <a:cubicBezTo>
                  <a:pt x="12" y="12"/>
                  <a:pt x="13" y="11"/>
                  <a:pt x="13" y="10"/>
                </a:cubicBezTo>
                <a:cubicBezTo>
                  <a:pt x="13" y="10"/>
                  <a:pt x="12" y="9"/>
                  <a:pt x="12" y="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42" name="Freeform 43"/>
          <p:cNvSpPr>
            <a:spLocks/>
          </p:cNvSpPr>
          <p:nvPr/>
        </p:nvSpPr>
        <p:spPr bwMode="auto">
          <a:xfrm>
            <a:off x="6327775" y="2151063"/>
            <a:ext cx="153988" cy="157162"/>
          </a:xfrm>
          <a:custGeom>
            <a:avLst/>
            <a:gdLst>
              <a:gd name="T0" fmla="*/ 4 w 10"/>
              <a:gd name="T1" fmla="*/ 10 h 10"/>
              <a:gd name="T2" fmla="*/ 3 w 10"/>
              <a:gd name="T3" fmla="*/ 3 h 10"/>
              <a:gd name="T4" fmla="*/ 9 w 10"/>
              <a:gd name="T5" fmla="*/ 2 h 10"/>
              <a:gd name="T6" fmla="*/ 7 w 10"/>
              <a:gd name="T7" fmla="*/ 7 h 10"/>
              <a:gd name="T8" fmla="*/ 4 w 10"/>
              <a:gd name="T9" fmla="*/ 10 h 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0"/>
              <a:gd name="T17" fmla="*/ 10 w 10"/>
              <a:gd name="T18" fmla="*/ 10 h 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0">
                <a:moveTo>
                  <a:pt x="4" y="10"/>
                </a:moveTo>
                <a:cubicBezTo>
                  <a:pt x="2" y="8"/>
                  <a:pt x="0" y="6"/>
                  <a:pt x="3" y="3"/>
                </a:cubicBezTo>
                <a:cubicBezTo>
                  <a:pt x="6" y="0"/>
                  <a:pt x="8" y="0"/>
                  <a:pt x="9" y="2"/>
                </a:cubicBezTo>
                <a:cubicBezTo>
                  <a:pt x="10" y="4"/>
                  <a:pt x="9" y="6"/>
                  <a:pt x="7" y="7"/>
                </a:cubicBezTo>
                <a:cubicBezTo>
                  <a:pt x="6" y="9"/>
                  <a:pt x="5" y="10"/>
                  <a:pt x="4" y="10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43" name="Freeform 44"/>
          <p:cNvSpPr>
            <a:spLocks/>
          </p:cNvSpPr>
          <p:nvPr/>
        </p:nvSpPr>
        <p:spPr bwMode="auto">
          <a:xfrm>
            <a:off x="6978650" y="1779589"/>
            <a:ext cx="217488" cy="263525"/>
          </a:xfrm>
          <a:custGeom>
            <a:avLst/>
            <a:gdLst>
              <a:gd name="T0" fmla="*/ 14 w 14"/>
              <a:gd name="T1" fmla="*/ 9 h 17"/>
              <a:gd name="T2" fmla="*/ 11 w 14"/>
              <a:gd name="T3" fmla="*/ 1 h 17"/>
              <a:gd name="T4" fmla="*/ 5 w 14"/>
              <a:gd name="T5" fmla="*/ 2 h 17"/>
              <a:gd name="T6" fmla="*/ 1 w 14"/>
              <a:gd name="T7" fmla="*/ 9 h 17"/>
              <a:gd name="T8" fmla="*/ 7 w 14"/>
              <a:gd name="T9" fmla="*/ 14 h 17"/>
              <a:gd name="T10" fmla="*/ 14 w 14"/>
              <a:gd name="T11" fmla="*/ 9 h 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"/>
              <a:gd name="T19" fmla="*/ 0 h 17"/>
              <a:gd name="T20" fmla="*/ 14 w 14"/>
              <a:gd name="T21" fmla="*/ 17 h 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" h="17">
                <a:moveTo>
                  <a:pt x="14" y="9"/>
                </a:moveTo>
                <a:cubicBezTo>
                  <a:pt x="14" y="7"/>
                  <a:pt x="13" y="3"/>
                  <a:pt x="11" y="1"/>
                </a:cubicBezTo>
                <a:cubicBezTo>
                  <a:pt x="10" y="0"/>
                  <a:pt x="8" y="0"/>
                  <a:pt x="5" y="2"/>
                </a:cubicBezTo>
                <a:cubicBezTo>
                  <a:pt x="3" y="5"/>
                  <a:pt x="0" y="6"/>
                  <a:pt x="1" y="9"/>
                </a:cubicBezTo>
                <a:cubicBezTo>
                  <a:pt x="2" y="12"/>
                  <a:pt x="3" y="17"/>
                  <a:pt x="7" y="14"/>
                </a:cubicBezTo>
                <a:cubicBezTo>
                  <a:pt x="12" y="12"/>
                  <a:pt x="14" y="11"/>
                  <a:pt x="14" y="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44" name="Freeform 45"/>
          <p:cNvSpPr>
            <a:spLocks/>
          </p:cNvSpPr>
          <p:nvPr/>
        </p:nvSpPr>
        <p:spPr bwMode="auto">
          <a:xfrm>
            <a:off x="6808789" y="1608138"/>
            <a:ext cx="249237" cy="201612"/>
          </a:xfrm>
          <a:custGeom>
            <a:avLst/>
            <a:gdLst>
              <a:gd name="T0" fmla="*/ 14 w 16"/>
              <a:gd name="T1" fmla="*/ 6 h 13"/>
              <a:gd name="T2" fmla="*/ 11 w 16"/>
              <a:gd name="T3" fmla="*/ 12 h 13"/>
              <a:gd name="T4" fmla="*/ 6 w 16"/>
              <a:gd name="T5" fmla="*/ 12 h 13"/>
              <a:gd name="T6" fmla="*/ 0 w 16"/>
              <a:gd name="T7" fmla="*/ 5 h 13"/>
              <a:gd name="T8" fmla="*/ 4 w 16"/>
              <a:gd name="T9" fmla="*/ 2 h 13"/>
              <a:gd name="T10" fmla="*/ 14 w 16"/>
              <a:gd name="T11" fmla="*/ 6 h 1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"/>
              <a:gd name="T19" fmla="*/ 0 h 13"/>
              <a:gd name="T20" fmla="*/ 16 w 16"/>
              <a:gd name="T21" fmla="*/ 13 h 1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" h="13">
                <a:moveTo>
                  <a:pt x="14" y="6"/>
                </a:moveTo>
                <a:cubicBezTo>
                  <a:pt x="16" y="7"/>
                  <a:pt x="13" y="10"/>
                  <a:pt x="11" y="12"/>
                </a:cubicBezTo>
                <a:cubicBezTo>
                  <a:pt x="8" y="13"/>
                  <a:pt x="9" y="13"/>
                  <a:pt x="6" y="12"/>
                </a:cubicBezTo>
                <a:cubicBezTo>
                  <a:pt x="2" y="10"/>
                  <a:pt x="1" y="8"/>
                  <a:pt x="0" y="5"/>
                </a:cubicBezTo>
                <a:cubicBezTo>
                  <a:pt x="0" y="2"/>
                  <a:pt x="0" y="0"/>
                  <a:pt x="4" y="2"/>
                </a:cubicBezTo>
                <a:cubicBezTo>
                  <a:pt x="8" y="3"/>
                  <a:pt x="12" y="4"/>
                  <a:pt x="14" y="6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45" name="Freeform 46"/>
          <p:cNvSpPr>
            <a:spLocks/>
          </p:cNvSpPr>
          <p:nvPr/>
        </p:nvSpPr>
        <p:spPr bwMode="auto">
          <a:xfrm>
            <a:off x="6559550" y="1701801"/>
            <a:ext cx="215900" cy="263525"/>
          </a:xfrm>
          <a:custGeom>
            <a:avLst/>
            <a:gdLst>
              <a:gd name="T0" fmla="*/ 13 w 14"/>
              <a:gd name="T1" fmla="*/ 5 h 17"/>
              <a:gd name="T2" fmla="*/ 10 w 14"/>
              <a:gd name="T3" fmla="*/ 2 h 17"/>
              <a:gd name="T4" fmla="*/ 2 w 14"/>
              <a:gd name="T5" fmla="*/ 9 h 17"/>
              <a:gd name="T6" fmla="*/ 1 w 14"/>
              <a:gd name="T7" fmla="*/ 15 h 17"/>
              <a:gd name="T8" fmla="*/ 7 w 14"/>
              <a:gd name="T9" fmla="*/ 14 h 17"/>
              <a:gd name="T10" fmla="*/ 13 w 14"/>
              <a:gd name="T11" fmla="*/ 5 h 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"/>
              <a:gd name="T19" fmla="*/ 0 h 17"/>
              <a:gd name="T20" fmla="*/ 14 w 14"/>
              <a:gd name="T21" fmla="*/ 17 h 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" h="17">
                <a:moveTo>
                  <a:pt x="13" y="5"/>
                </a:moveTo>
                <a:cubicBezTo>
                  <a:pt x="12" y="3"/>
                  <a:pt x="12" y="0"/>
                  <a:pt x="10" y="2"/>
                </a:cubicBezTo>
                <a:cubicBezTo>
                  <a:pt x="6" y="6"/>
                  <a:pt x="5" y="6"/>
                  <a:pt x="2" y="9"/>
                </a:cubicBezTo>
                <a:cubicBezTo>
                  <a:pt x="0" y="12"/>
                  <a:pt x="0" y="14"/>
                  <a:pt x="1" y="15"/>
                </a:cubicBezTo>
                <a:cubicBezTo>
                  <a:pt x="3" y="17"/>
                  <a:pt x="5" y="17"/>
                  <a:pt x="7" y="14"/>
                </a:cubicBezTo>
                <a:cubicBezTo>
                  <a:pt x="9" y="11"/>
                  <a:pt x="14" y="7"/>
                  <a:pt x="13" y="5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46" name="Freeform 47"/>
          <p:cNvSpPr>
            <a:spLocks/>
          </p:cNvSpPr>
          <p:nvPr/>
        </p:nvSpPr>
        <p:spPr bwMode="auto">
          <a:xfrm>
            <a:off x="6637338" y="1841500"/>
            <a:ext cx="279400" cy="249238"/>
          </a:xfrm>
          <a:custGeom>
            <a:avLst/>
            <a:gdLst>
              <a:gd name="T0" fmla="*/ 15 w 18"/>
              <a:gd name="T1" fmla="*/ 3 h 16"/>
              <a:gd name="T2" fmla="*/ 10 w 18"/>
              <a:gd name="T3" fmla="*/ 2 h 16"/>
              <a:gd name="T4" fmla="*/ 1 w 18"/>
              <a:gd name="T5" fmla="*/ 12 h 16"/>
              <a:gd name="T6" fmla="*/ 7 w 18"/>
              <a:gd name="T7" fmla="*/ 15 h 16"/>
              <a:gd name="T8" fmla="*/ 12 w 18"/>
              <a:gd name="T9" fmla="*/ 8 h 16"/>
              <a:gd name="T10" fmla="*/ 15 w 18"/>
              <a:gd name="T11" fmla="*/ 3 h 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"/>
              <a:gd name="T19" fmla="*/ 0 h 16"/>
              <a:gd name="T20" fmla="*/ 18 w 18"/>
              <a:gd name="T21" fmla="*/ 16 h 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" h="16">
                <a:moveTo>
                  <a:pt x="15" y="3"/>
                </a:moveTo>
                <a:cubicBezTo>
                  <a:pt x="12" y="1"/>
                  <a:pt x="12" y="0"/>
                  <a:pt x="10" y="2"/>
                </a:cubicBezTo>
                <a:cubicBezTo>
                  <a:pt x="6" y="8"/>
                  <a:pt x="0" y="11"/>
                  <a:pt x="1" y="12"/>
                </a:cubicBezTo>
                <a:cubicBezTo>
                  <a:pt x="3" y="13"/>
                  <a:pt x="6" y="16"/>
                  <a:pt x="7" y="15"/>
                </a:cubicBezTo>
                <a:cubicBezTo>
                  <a:pt x="8" y="14"/>
                  <a:pt x="11" y="9"/>
                  <a:pt x="12" y="8"/>
                </a:cubicBezTo>
                <a:cubicBezTo>
                  <a:pt x="13" y="7"/>
                  <a:pt x="18" y="4"/>
                  <a:pt x="15" y="3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47" name="Freeform 48"/>
          <p:cNvSpPr>
            <a:spLocks/>
          </p:cNvSpPr>
          <p:nvPr/>
        </p:nvSpPr>
        <p:spPr bwMode="auto">
          <a:xfrm>
            <a:off x="6808789" y="1965325"/>
            <a:ext cx="153987" cy="171450"/>
          </a:xfrm>
          <a:custGeom>
            <a:avLst/>
            <a:gdLst>
              <a:gd name="T0" fmla="*/ 9 w 10"/>
              <a:gd name="T1" fmla="*/ 5 h 11"/>
              <a:gd name="T2" fmla="*/ 9 w 10"/>
              <a:gd name="T3" fmla="*/ 3 h 11"/>
              <a:gd name="T4" fmla="*/ 6 w 10"/>
              <a:gd name="T5" fmla="*/ 1 h 11"/>
              <a:gd name="T6" fmla="*/ 2 w 10"/>
              <a:gd name="T7" fmla="*/ 6 h 11"/>
              <a:gd name="T8" fmla="*/ 5 w 10"/>
              <a:gd name="T9" fmla="*/ 8 h 11"/>
              <a:gd name="T10" fmla="*/ 9 w 10"/>
              <a:gd name="T11" fmla="*/ 5 h 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"/>
              <a:gd name="T19" fmla="*/ 0 h 11"/>
              <a:gd name="T20" fmla="*/ 10 w 10"/>
              <a:gd name="T21" fmla="*/ 11 h 1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" h="11">
                <a:moveTo>
                  <a:pt x="9" y="5"/>
                </a:moveTo>
                <a:cubicBezTo>
                  <a:pt x="9" y="3"/>
                  <a:pt x="9" y="4"/>
                  <a:pt x="9" y="3"/>
                </a:cubicBezTo>
                <a:cubicBezTo>
                  <a:pt x="8" y="1"/>
                  <a:pt x="8" y="0"/>
                  <a:pt x="6" y="1"/>
                </a:cubicBezTo>
                <a:cubicBezTo>
                  <a:pt x="3" y="2"/>
                  <a:pt x="3" y="4"/>
                  <a:pt x="2" y="6"/>
                </a:cubicBezTo>
                <a:cubicBezTo>
                  <a:pt x="0" y="8"/>
                  <a:pt x="0" y="11"/>
                  <a:pt x="5" y="8"/>
                </a:cubicBezTo>
                <a:cubicBezTo>
                  <a:pt x="9" y="6"/>
                  <a:pt x="10" y="6"/>
                  <a:pt x="9" y="5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48" name="Freeform 49"/>
          <p:cNvSpPr>
            <a:spLocks/>
          </p:cNvSpPr>
          <p:nvPr/>
        </p:nvSpPr>
        <p:spPr bwMode="auto">
          <a:xfrm>
            <a:off x="6048376" y="1841501"/>
            <a:ext cx="339725" cy="341313"/>
          </a:xfrm>
          <a:custGeom>
            <a:avLst/>
            <a:gdLst>
              <a:gd name="T0" fmla="*/ 13 w 22"/>
              <a:gd name="T1" fmla="*/ 20 h 22"/>
              <a:gd name="T2" fmla="*/ 20 w 22"/>
              <a:gd name="T3" fmla="*/ 11 h 22"/>
              <a:gd name="T4" fmla="*/ 19 w 22"/>
              <a:gd name="T5" fmla="*/ 3 h 22"/>
              <a:gd name="T6" fmla="*/ 10 w 22"/>
              <a:gd name="T7" fmla="*/ 3 h 22"/>
              <a:gd name="T8" fmla="*/ 4 w 22"/>
              <a:gd name="T9" fmla="*/ 13 h 22"/>
              <a:gd name="T10" fmla="*/ 13 w 22"/>
              <a:gd name="T11" fmla="*/ 20 h 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"/>
              <a:gd name="T19" fmla="*/ 0 h 22"/>
              <a:gd name="T20" fmla="*/ 22 w 22"/>
              <a:gd name="T21" fmla="*/ 22 h 2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" h="22">
                <a:moveTo>
                  <a:pt x="13" y="20"/>
                </a:moveTo>
                <a:cubicBezTo>
                  <a:pt x="16" y="18"/>
                  <a:pt x="18" y="15"/>
                  <a:pt x="20" y="11"/>
                </a:cubicBezTo>
                <a:cubicBezTo>
                  <a:pt x="22" y="8"/>
                  <a:pt x="22" y="6"/>
                  <a:pt x="19" y="3"/>
                </a:cubicBezTo>
                <a:cubicBezTo>
                  <a:pt x="17" y="1"/>
                  <a:pt x="14" y="0"/>
                  <a:pt x="10" y="3"/>
                </a:cubicBezTo>
                <a:cubicBezTo>
                  <a:pt x="5" y="6"/>
                  <a:pt x="0" y="8"/>
                  <a:pt x="4" y="13"/>
                </a:cubicBezTo>
                <a:cubicBezTo>
                  <a:pt x="8" y="18"/>
                  <a:pt x="10" y="22"/>
                  <a:pt x="13" y="20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49" name="Freeform 50"/>
          <p:cNvSpPr>
            <a:spLocks/>
          </p:cNvSpPr>
          <p:nvPr/>
        </p:nvSpPr>
        <p:spPr bwMode="auto">
          <a:xfrm>
            <a:off x="5876925" y="1684338"/>
            <a:ext cx="293688" cy="265112"/>
          </a:xfrm>
          <a:custGeom>
            <a:avLst/>
            <a:gdLst>
              <a:gd name="T0" fmla="*/ 17 w 19"/>
              <a:gd name="T1" fmla="*/ 10 h 17"/>
              <a:gd name="T2" fmla="*/ 7 w 19"/>
              <a:gd name="T3" fmla="*/ 15 h 17"/>
              <a:gd name="T4" fmla="*/ 8 w 19"/>
              <a:gd name="T5" fmla="*/ 4 h 17"/>
              <a:gd name="T6" fmla="*/ 16 w 19"/>
              <a:gd name="T7" fmla="*/ 5 h 17"/>
              <a:gd name="T8" fmla="*/ 17 w 19"/>
              <a:gd name="T9" fmla="*/ 10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"/>
              <a:gd name="T16" fmla="*/ 0 h 17"/>
              <a:gd name="T17" fmla="*/ 19 w 19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" h="17">
                <a:moveTo>
                  <a:pt x="17" y="10"/>
                </a:moveTo>
                <a:cubicBezTo>
                  <a:pt x="15" y="12"/>
                  <a:pt x="10" y="17"/>
                  <a:pt x="7" y="15"/>
                </a:cubicBezTo>
                <a:cubicBezTo>
                  <a:pt x="5" y="12"/>
                  <a:pt x="0" y="8"/>
                  <a:pt x="8" y="4"/>
                </a:cubicBezTo>
                <a:cubicBezTo>
                  <a:pt x="15" y="0"/>
                  <a:pt x="15" y="3"/>
                  <a:pt x="16" y="5"/>
                </a:cubicBezTo>
                <a:cubicBezTo>
                  <a:pt x="17" y="7"/>
                  <a:pt x="19" y="8"/>
                  <a:pt x="17" y="10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50" name="Freeform 51"/>
          <p:cNvSpPr>
            <a:spLocks/>
          </p:cNvSpPr>
          <p:nvPr/>
        </p:nvSpPr>
        <p:spPr bwMode="auto">
          <a:xfrm>
            <a:off x="6142039" y="1608138"/>
            <a:ext cx="325437" cy="247650"/>
          </a:xfrm>
          <a:custGeom>
            <a:avLst/>
            <a:gdLst>
              <a:gd name="T0" fmla="*/ 16 w 21"/>
              <a:gd name="T1" fmla="*/ 15 h 16"/>
              <a:gd name="T2" fmla="*/ 5 w 21"/>
              <a:gd name="T3" fmla="*/ 11 h 16"/>
              <a:gd name="T4" fmla="*/ 4 w 21"/>
              <a:gd name="T5" fmla="*/ 3 h 16"/>
              <a:gd name="T6" fmla="*/ 14 w 21"/>
              <a:gd name="T7" fmla="*/ 2 h 16"/>
              <a:gd name="T8" fmla="*/ 20 w 21"/>
              <a:gd name="T9" fmla="*/ 13 h 16"/>
              <a:gd name="T10" fmla="*/ 16 w 21"/>
              <a:gd name="T11" fmla="*/ 15 h 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"/>
              <a:gd name="T19" fmla="*/ 0 h 16"/>
              <a:gd name="T20" fmla="*/ 21 w 21"/>
              <a:gd name="T21" fmla="*/ 16 h 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" h="16">
                <a:moveTo>
                  <a:pt x="16" y="15"/>
                </a:moveTo>
                <a:cubicBezTo>
                  <a:pt x="8" y="9"/>
                  <a:pt x="7" y="14"/>
                  <a:pt x="5" y="11"/>
                </a:cubicBezTo>
                <a:cubicBezTo>
                  <a:pt x="3" y="9"/>
                  <a:pt x="0" y="4"/>
                  <a:pt x="4" y="3"/>
                </a:cubicBezTo>
                <a:cubicBezTo>
                  <a:pt x="8" y="2"/>
                  <a:pt x="11" y="0"/>
                  <a:pt x="14" y="2"/>
                </a:cubicBezTo>
                <a:cubicBezTo>
                  <a:pt x="16" y="4"/>
                  <a:pt x="21" y="11"/>
                  <a:pt x="20" y="13"/>
                </a:cubicBezTo>
                <a:cubicBezTo>
                  <a:pt x="19" y="16"/>
                  <a:pt x="18" y="16"/>
                  <a:pt x="16" y="15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51" name="Freeform 52"/>
          <p:cNvSpPr>
            <a:spLocks/>
          </p:cNvSpPr>
          <p:nvPr/>
        </p:nvSpPr>
        <p:spPr bwMode="auto">
          <a:xfrm>
            <a:off x="6405563" y="1592264"/>
            <a:ext cx="246062" cy="155575"/>
          </a:xfrm>
          <a:custGeom>
            <a:avLst/>
            <a:gdLst>
              <a:gd name="T0" fmla="*/ 12 w 16"/>
              <a:gd name="T1" fmla="*/ 5 h 10"/>
              <a:gd name="T2" fmla="*/ 10 w 16"/>
              <a:gd name="T3" fmla="*/ 0 h 10"/>
              <a:gd name="T4" fmla="*/ 3 w 16"/>
              <a:gd name="T5" fmla="*/ 4 h 10"/>
              <a:gd name="T6" fmla="*/ 9 w 16"/>
              <a:gd name="T7" fmla="*/ 8 h 10"/>
              <a:gd name="T8" fmla="*/ 12 w 16"/>
              <a:gd name="T9" fmla="*/ 5 h 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"/>
              <a:gd name="T16" fmla="*/ 0 h 10"/>
              <a:gd name="T17" fmla="*/ 16 w 16"/>
              <a:gd name="T18" fmla="*/ 10 h 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" h="10">
                <a:moveTo>
                  <a:pt x="12" y="5"/>
                </a:moveTo>
                <a:cubicBezTo>
                  <a:pt x="14" y="3"/>
                  <a:pt x="16" y="0"/>
                  <a:pt x="10" y="0"/>
                </a:cubicBezTo>
                <a:cubicBezTo>
                  <a:pt x="5" y="0"/>
                  <a:pt x="0" y="1"/>
                  <a:pt x="3" y="4"/>
                </a:cubicBezTo>
                <a:cubicBezTo>
                  <a:pt x="5" y="7"/>
                  <a:pt x="7" y="10"/>
                  <a:pt x="9" y="8"/>
                </a:cubicBezTo>
                <a:cubicBezTo>
                  <a:pt x="11" y="7"/>
                  <a:pt x="11" y="6"/>
                  <a:pt x="12" y="5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52" name="Freeform 53"/>
          <p:cNvSpPr>
            <a:spLocks/>
          </p:cNvSpPr>
          <p:nvPr/>
        </p:nvSpPr>
        <p:spPr bwMode="auto">
          <a:xfrm>
            <a:off x="5768975" y="2308226"/>
            <a:ext cx="261938" cy="309563"/>
          </a:xfrm>
          <a:custGeom>
            <a:avLst/>
            <a:gdLst>
              <a:gd name="T0" fmla="*/ 15 w 17"/>
              <a:gd name="T1" fmla="*/ 11 h 20"/>
              <a:gd name="T2" fmla="*/ 14 w 17"/>
              <a:gd name="T3" fmla="*/ 3 h 20"/>
              <a:gd name="T4" fmla="*/ 2 w 17"/>
              <a:gd name="T5" fmla="*/ 4 h 20"/>
              <a:gd name="T6" fmla="*/ 6 w 17"/>
              <a:gd name="T7" fmla="*/ 19 h 20"/>
              <a:gd name="T8" fmla="*/ 15 w 17"/>
              <a:gd name="T9" fmla="*/ 11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20"/>
              <a:gd name="T17" fmla="*/ 17 w 17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20">
                <a:moveTo>
                  <a:pt x="15" y="11"/>
                </a:moveTo>
                <a:cubicBezTo>
                  <a:pt x="16" y="7"/>
                  <a:pt x="17" y="4"/>
                  <a:pt x="14" y="3"/>
                </a:cubicBezTo>
                <a:cubicBezTo>
                  <a:pt x="11" y="2"/>
                  <a:pt x="1" y="0"/>
                  <a:pt x="2" y="4"/>
                </a:cubicBezTo>
                <a:cubicBezTo>
                  <a:pt x="2" y="8"/>
                  <a:pt x="0" y="20"/>
                  <a:pt x="6" y="19"/>
                </a:cubicBezTo>
                <a:cubicBezTo>
                  <a:pt x="11" y="18"/>
                  <a:pt x="13" y="16"/>
                  <a:pt x="15" y="11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53" name="Freeform 54"/>
          <p:cNvSpPr>
            <a:spLocks/>
          </p:cNvSpPr>
          <p:nvPr/>
        </p:nvSpPr>
        <p:spPr bwMode="auto">
          <a:xfrm>
            <a:off x="5797550" y="2090739"/>
            <a:ext cx="266700" cy="217487"/>
          </a:xfrm>
          <a:custGeom>
            <a:avLst/>
            <a:gdLst>
              <a:gd name="T0" fmla="*/ 15 w 17"/>
              <a:gd name="T1" fmla="*/ 11 h 14"/>
              <a:gd name="T2" fmla="*/ 14 w 17"/>
              <a:gd name="T3" fmla="*/ 3 h 14"/>
              <a:gd name="T4" fmla="*/ 6 w 17"/>
              <a:gd name="T5" fmla="*/ 4 h 14"/>
              <a:gd name="T6" fmla="*/ 6 w 17"/>
              <a:gd name="T7" fmla="*/ 12 h 14"/>
              <a:gd name="T8" fmla="*/ 15 w 17"/>
              <a:gd name="T9" fmla="*/ 11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14"/>
              <a:gd name="T17" fmla="*/ 17 w 17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14">
                <a:moveTo>
                  <a:pt x="15" y="11"/>
                </a:moveTo>
                <a:cubicBezTo>
                  <a:pt x="16" y="8"/>
                  <a:pt x="17" y="6"/>
                  <a:pt x="14" y="3"/>
                </a:cubicBezTo>
                <a:cubicBezTo>
                  <a:pt x="11" y="0"/>
                  <a:pt x="9" y="0"/>
                  <a:pt x="6" y="4"/>
                </a:cubicBezTo>
                <a:cubicBezTo>
                  <a:pt x="3" y="7"/>
                  <a:pt x="0" y="12"/>
                  <a:pt x="6" y="12"/>
                </a:cubicBezTo>
                <a:cubicBezTo>
                  <a:pt x="12" y="12"/>
                  <a:pt x="15" y="14"/>
                  <a:pt x="15" y="11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54" name="Freeform 55"/>
          <p:cNvSpPr>
            <a:spLocks/>
          </p:cNvSpPr>
          <p:nvPr/>
        </p:nvSpPr>
        <p:spPr bwMode="auto">
          <a:xfrm>
            <a:off x="5613400" y="1855789"/>
            <a:ext cx="325438" cy="280987"/>
          </a:xfrm>
          <a:custGeom>
            <a:avLst/>
            <a:gdLst>
              <a:gd name="T0" fmla="*/ 19 w 21"/>
              <a:gd name="T1" fmla="*/ 13 h 18"/>
              <a:gd name="T2" fmla="*/ 19 w 21"/>
              <a:gd name="T3" fmla="*/ 10 h 18"/>
              <a:gd name="T4" fmla="*/ 6 w 21"/>
              <a:gd name="T5" fmla="*/ 4 h 18"/>
              <a:gd name="T6" fmla="*/ 9 w 21"/>
              <a:gd name="T7" fmla="*/ 11 h 18"/>
              <a:gd name="T8" fmla="*/ 16 w 21"/>
              <a:gd name="T9" fmla="*/ 16 h 18"/>
              <a:gd name="T10" fmla="*/ 19 w 21"/>
              <a:gd name="T11" fmla="*/ 13 h 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"/>
              <a:gd name="T19" fmla="*/ 0 h 18"/>
              <a:gd name="T20" fmla="*/ 21 w 21"/>
              <a:gd name="T21" fmla="*/ 18 h 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" h="18">
                <a:moveTo>
                  <a:pt x="19" y="13"/>
                </a:moveTo>
                <a:cubicBezTo>
                  <a:pt x="20" y="12"/>
                  <a:pt x="21" y="12"/>
                  <a:pt x="19" y="10"/>
                </a:cubicBezTo>
                <a:cubicBezTo>
                  <a:pt x="17" y="8"/>
                  <a:pt x="12" y="0"/>
                  <a:pt x="6" y="4"/>
                </a:cubicBezTo>
                <a:cubicBezTo>
                  <a:pt x="0" y="9"/>
                  <a:pt x="7" y="8"/>
                  <a:pt x="9" y="11"/>
                </a:cubicBezTo>
                <a:cubicBezTo>
                  <a:pt x="12" y="14"/>
                  <a:pt x="14" y="18"/>
                  <a:pt x="16" y="16"/>
                </a:cubicBezTo>
                <a:cubicBezTo>
                  <a:pt x="17" y="15"/>
                  <a:pt x="17" y="15"/>
                  <a:pt x="19" y="13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55" name="Freeform 56"/>
          <p:cNvSpPr>
            <a:spLocks/>
          </p:cNvSpPr>
          <p:nvPr/>
        </p:nvSpPr>
        <p:spPr bwMode="auto">
          <a:xfrm>
            <a:off x="5456239" y="1965325"/>
            <a:ext cx="390525" cy="342900"/>
          </a:xfrm>
          <a:custGeom>
            <a:avLst/>
            <a:gdLst>
              <a:gd name="T0" fmla="*/ 20 w 25"/>
              <a:gd name="T1" fmla="*/ 19 h 22"/>
              <a:gd name="T2" fmla="*/ 21 w 25"/>
              <a:gd name="T3" fmla="*/ 12 h 22"/>
              <a:gd name="T4" fmla="*/ 9 w 25"/>
              <a:gd name="T5" fmla="*/ 3 h 22"/>
              <a:gd name="T6" fmla="*/ 8 w 25"/>
              <a:gd name="T7" fmla="*/ 13 h 22"/>
              <a:gd name="T8" fmla="*/ 17 w 25"/>
              <a:gd name="T9" fmla="*/ 20 h 22"/>
              <a:gd name="T10" fmla="*/ 20 w 25"/>
              <a:gd name="T11" fmla="*/ 19 h 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2"/>
              <a:gd name="T20" fmla="*/ 25 w 25"/>
              <a:gd name="T21" fmla="*/ 22 h 2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2">
                <a:moveTo>
                  <a:pt x="20" y="19"/>
                </a:moveTo>
                <a:cubicBezTo>
                  <a:pt x="21" y="15"/>
                  <a:pt x="25" y="15"/>
                  <a:pt x="21" y="12"/>
                </a:cubicBezTo>
                <a:cubicBezTo>
                  <a:pt x="17" y="9"/>
                  <a:pt x="12" y="0"/>
                  <a:pt x="9" y="3"/>
                </a:cubicBezTo>
                <a:cubicBezTo>
                  <a:pt x="6" y="6"/>
                  <a:pt x="0" y="8"/>
                  <a:pt x="8" y="13"/>
                </a:cubicBezTo>
                <a:cubicBezTo>
                  <a:pt x="14" y="17"/>
                  <a:pt x="16" y="19"/>
                  <a:pt x="17" y="20"/>
                </a:cubicBezTo>
                <a:cubicBezTo>
                  <a:pt x="19" y="22"/>
                  <a:pt x="19" y="21"/>
                  <a:pt x="20" y="1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56" name="Freeform 57"/>
          <p:cNvSpPr>
            <a:spLocks/>
          </p:cNvSpPr>
          <p:nvPr/>
        </p:nvSpPr>
        <p:spPr bwMode="auto">
          <a:xfrm>
            <a:off x="5397500" y="2446338"/>
            <a:ext cx="357188" cy="171450"/>
          </a:xfrm>
          <a:custGeom>
            <a:avLst/>
            <a:gdLst>
              <a:gd name="T0" fmla="*/ 20 w 23"/>
              <a:gd name="T1" fmla="*/ 11 h 11"/>
              <a:gd name="T2" fmla="*/ 22 w 23"/>
              <a:gd name="T3" fmla="*/ 7 h 11"/>
              <a:gd name="T4" fmla="*/ 16 w 23"/>
              <a:gd name="T5" fmla="*/ 1 h 11"/>
              <a:gd name="T6" fmla="*/ 9 w 23"/>
              <a:gd name="T7" fmla="*/ 8 h 11"/>
              <a:gd name="T8" fmla="*/ 20 w 23"/>
              <a:gd name="T9" fmla="*/ 11 h 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"/>
              <a:gd name="T16" fmla="*/ 0 h 11"/>
              <a:gd name="T17" fmla="*/ 23 w 23"/>
              <a:gd name="T18" fmla="*/ 11 h 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" h="11">
                <a:moveTo>
                  <a:pt x="20" y="11"/>
                </a:moveTo>
                <a:cubicBezTo>
                  <a:pt x="22" y="11"/>
                  <a:pt x="23" y="11"/>
                  <a:pt x="22" y="7"/>
                </a:cubicBezTo>
                <a:cubicBezTo>
                  <a:pt x="21" y="3"/>
                  <a:pt x="20" y="0"/>
                  <a:pt x="16" y="1"/>
                </a:cubicBezTo>
                <a:cubicBezTo>
                  <a:pt x="13" y="1"/>
                  <a:pt x="0" y="2"/>
                  <a:pt x="9" y="8"/>
                </a:cubicBezTo>
                <a:cubicBezTo>
                  <a:pt x="13" y="11"/>
                  <a:pt x="14" y="11"/>
                  <a:pt x="20" y="11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57" name="Freeform 58"/>
          <p:cNvSpPr>
            <a:spLocks/>
          </p:cNvSpPr>
          <p:nvPr/>
        </p:nvSpPr>
        <p:spPr bwMode="auto">
          <a:xfrm>
            <a:off x="5472114" y="2228850"/>
            <a:ext cx="249237" cy="203200"/>
          </a:xfrm>
          <a:custGeom>
            <a:avLst/>
            <a:gdLst>
              <a:gd name="T0" fmla="*/ 15 w 16"/>
              <a:gd name="T1" fmla="*/ 9 h 13"/>
              <a:gd name="T2" fmla="*/ 8 w 16"/>
              <a:gd name="T3" fmla="*/ 2 h 13"/>
              <a:gd name="T4" fmla="*/ 2 w 16"/>
              <a:gd name="T5" fmla="*/ 4 h 13"/>
              <a:gd name="T6" fmla="*/ 3 w 16"/>
              <a:gd name="T7" fmla="*/ 11 h 13"/>
              <a:gd name="T8" fmla="*/ 15 w 16"/>
              <a:gd name="T9" fmla="*/ 9 h 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"/>
              <a:gd name="T16" fmla="*/ 0 h 13"/>
              <a:gd name="T17" fmla="*/ 16 w 16"/>
              <a:gd name="T18" fmla="*/ 13 h 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" h="13">
                <a:moveTo>
                  <a:pt x="15" y="9"/>
                </a:moveTo>
                <a:cubicBezTo>
                  <a:pt x="16" y="7"/>
                  <a:pt x="11" y="4"/>
                  <a:pt x="8" y="2"/>
                </a:cubicBezTo>
                <a:cubicBezTo>
                  <a:pt x="5" y="0"/>
                  <a:pt x="4" y="0"/>
                  <a:pt x="2" y="4"/>
                </a:cubicBezTo>
                <a:cubicBezTo>
                  <a:pt x="1" y="8"/>
                  <a:pt x="0" y="13"/>
                  <a:pt x="3" y="11"/>
                </a:cubicBezTo>
                <a:cubicBezTo>
                  <a:pt x="10" y="9"/>
                  <a:pt x="14" y="11"/>
                  <a:pt x="15" y="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58" name="Freeform 59"/>
          <p:cNvSpPr>
            <a:spLocks/>
          </p:cNvSpPr>
          <p:nvPr/>
        </p:nvSpPr>
        <p:spPr bwMode="auto">
          <a:xfrm>
            <a:off x="5254626" y="2105025"/>
            <a:ext cx="250825" cy="388938"/>
          </a:xfrm>
          <a:custGeom>
            <a:avLst/>
            <a:gdLst>
              <a:gd name="T0" fmla="*/ 7 w 16"/>
              <a:gd name="T1" fmla="*/ 21 h 25"/>
              <a:gd name="T2" fmla="*/ 11 w 16"/>
              <a:gd name="T3" fmla="*/ 14 h 25"/>
              <a:gd name="T4" fmla="*/ 15 w 16"/>
              <a:gd name="T5" fmla="*/ 5 h 25"/>
              <a:gd name="T6" fmla="*/ 10 w 16"/>
              <a:gd name="T7" fmla="*/ 4 h 25"/>
              <a:gd name="T8" fmla="*/ 1 w 16"/>
              <a:gd name="T9" fmla="*/ 16 h 25"/>
              <a:gd name="T10" fmla="*/ 7 w 16"/>
              <a:gd name="T11" fmla="*/ 21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"/>
              <a:gd name="T19" fmla="*/ 0 h 25"/>
              <a:gd name="T20" fmla="*/ 16 w 16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" h="25">
                <a:moveTo>
                  <a:pt x="7" y="21"/>
                </a:moveTo>
                <a:cubicBezTo>
                  <a:pt x="13" y="25"/>
                  <a:pt x="10" y="19"/>
                  <a:pt x="11" y="14"/>
                </a:cubicBezTo>
                <a:cubicBezTo>
                  <a:pt x="13" y="9"/>
                  <a:pt x="13" y="11"/>
                  <a:pt x="15" y="5"/>
                </a:cubicBezTo>
                <a:cubicBezTo>
                  <a:pt x="16" y="2"/>
                  <a:pt x="15" y="0"/>
                  <a:pt x="10" y="4"/>
                </a:cubicBezTo>
                <a:cubicBezTo>
                  <a:pt x="7" y="6"/>
                  <a:pt x="0" y="13"/>
                  <a:pt x="1" y="16"/>
                </a:cubicBezTo>
                <a:cubicBezTo>
                  <a:pt x="2" y="20"/>
                  <a:pt x="4" y="19"/>
                  <a:pt x="7" y="21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59" name="Freeform 60"/>
          <p:cNvSpPr>
            <a:spLocks/>
          </p:cNvSpPr>
          <p:nvPr/>
        </p:nvSpPr>
        <p:spPr bwMode="auto">
          <a:xfrm>
            <a:off x="4727576" y="3595688"/>
            <a:ext cx="233363" cy="450850"/>
          </a:xfrm>
          <a:custGeom>
            <a:avLst/>
            <a:gdLst>
              <a:gd name="T0" fmla="*/ 14 w 15"/>
              <a:gd name="T1" fmla="*/ 12 h 29"/>
              <a:gd name="T2" fmla="*/ 9 w 15"/>
              <a:gd name="T3" fmla="*/ 2 h 29"/>
              <a:gd name="T4" fmla="*/ 2 w 15"/>
              <a:gd name="T5" fmla="*/ 13 h 29"/>
              <a:gd name="T6" fmla="*/ 7 w 15"/>
              <a:gd name="T7" fmla="*/ 23 h 29"/>
              <a:gd name="T8" fmla="*/ 14 w 15"/>
              <a:gd name="T9" fmla="*/ 12 h 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"/>
              <a:gd name="T16" fmla="*/ 0 h 29"/>
              <a:gd name="T17" fmla="*/ 15 w 15"/>
              <a:gd name="T18" fmla="*/ 29 h 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" h="29">
                <a:moveTo>
                  <a:pt x="14" y="12"/>
                </a:moveTo>
                <a:cubicBezTo>
                  <a:pt x="13" y="7"/>
                  <a:pt x="12" y="0"/>
                  <a:pt x="9" y="2"/>
                </a:cubicBezTo>
                <a:cubicBezTo>
                  <a:pt x="7" y="4"/>
                  <a:pt x="3" y="6"/>
                  <a:pt x="2" y="13"/>
                </a:cubicBezTo>
                <a:cubicBezTo>
                  <a:pt x="2" y="19"/>
                  <a:pt x="0" y="29"/>
                  <a:pt x="7" y="23"/>
                </a:cubicBezTo>
                <a:cubicBezTo>
                  <a:pt x="13" y="17"/>
                  <a:pt x="15" y="15"/>
                  <a:pt x="14" y="12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60" name="Freeform 61"/>
          <p:cNvSpPr>
            <a:spLocks/>
          </p:cNvSpPr>
          <p:nvPr/>
        </p:nvSpPr>
        <p:spPr bwMode="auto">
          <a:xfrm>
            <a:off x="4619626" y="3378201"/>
            <a:ext cx="263525" cy="327025"/>
          </a:xfrm>
          <a:custGeom>
            <a:avLst/>
            <a:gdLst>
              <a:gd name="T0" fmla="*/ 16 w 17"/>
              <a:gd name="T1" fmla="*/ 8 h 21"/>
              <a:gd name="T2" fmla="*/ 8 w 17"/>
              <a:gd name="T3" fmla="*/ 18 h 21"/>
              <a:gd name="T4" fmla="*/ 3 w 17"/>
              <a:gd name="T5" fmla="*/ 12 h 21"/>
              <a:gd name="T6" fmla="*/ 5 w 17"/>
              <a:gd name="T7" fmla="*/ 1 h 21"/>
              <a:gd name="T8" fmla="*/ 13 w 17"/>
              <a:gd name="T9" fmla="*/ 3 h 21"/>
              <a:gd name="T10" fmla="*/ 16 w 17"/>
              <a:gd name="T11" fmla="*/ 8 h 2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"/>
              <a:gd name="T19" fmla="*/ 0 h 21"/>
              <a:gd name="T20" fmla="*/ 17 w 17"/>
              <a:gd name="T21" fmla="*/ 21 h 2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" h="21">
                <a:moveTo>
                  <a:pt x="16" y="8"/>
                </a:moveTo>
                <a:cubicBezTo>
                  <a:pt x="17" y="12"/>
                  <a:pt x="9" y="14"/>
                  <a:pt x="8" y="18"/>
                </a:cubicBezTo>
                <a:cubicBezTo>
                  <a:pt x="6" y="21"/>
                  <a:pt x="3" y="16"/>
                  <a:pt x="3" y="12"/>
                </a:cubicBezTo>
                <a:cubicBezTo>
                  <a:pt x="3" y="8"/>
                  <a:pt x="0" y="0"/>
                  <a:pt x="5" y="1"/>
                </a:cubicBezTo>
                <a:cubicBezTo>
                  <a:pt x="11" y="1"/>
                  <a:pt x="12" y="0"/>
                  <a:pt x="13" y="3"/>
                </a:cubicBezTo>
                <a:cubicBezTo>
                  <a:pt x="15" y="5"/>
                  <a:pt x="14" y="5"/>
                  <a:pt x="16" y="8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61" name="Freeform 62"/>
          <p:cNvSpPr>
            <a:spLocks/>
          </p:cNvSpPr>
          <p:nvPr/>
        </p:nvSpPr>
        <p:spPr bwMode="auto">
          <a:xfrm>
            <a:off x="4541839" y="3098801"/>
            <a:ext cx="249237" cy="233363"/>
          </a:xfrm>
          <a:custGeom>
            <a:avLst/>
            <a:gdLst>
              <a:gd name="T0" fmla="*/ 11 w 16"/>
              <a:gd name="T1" fmla="*/ 13 h 15"/>
              <a:gd name="T2" fmla="*/ 2 w 16"/>
              <a:gd name="T3" fmla="*/ 11 h 15"/>
              <a:gd name="T4" fmla="*/ 8 w 16"/>
              <a:gd name="T5" fmla="*/ 5 h 15"/>
              <a:gd name="T6" fmla="*/ 11 w 16"/>
              <a:gd name="T7" fmla="*/ 13 h 15"/>
              <a:gd name="T8" fmla="*/ 0 60000 65536"/>
              <a:gd name="T9" fmla="*/ 0 60000 65536"/>
              <a:gd name="T10" fmla="*/ 0 60000 65536"/>
              <a:gd name="T11" fmla="*/ 0 60000 65536"/>
              <a:gd name="T12" fmla="*/ 0 w 16"/>
              <a:gd name="T13" fmla="*/ 0 h 15"/>
              <a:gd name="T14" fmla="*/ 16 w 16"/>
              <a:gd name="T15" fmla="*/ 15 h 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" h="15">
                <a:moveTo>
                  <a:pt x="11" y="13"/>
                </a:moveTo>
                <a:cubicBezTo>
                  <a:pt x="7" y="13"/>
                  <a:pt x="0" y="15"/>
                  <a:pt x="2" y="11"/>
                </a:cubicBezTo>
                <a:cubicBezTo>
                  <a:pt x="3" y="7"/>
                  <a:pt x="5" y="0"/>
                  <a:pt x="8" y="5"/>
                </a:cubicBezTo>
                <a:cubicBezTo>
                  <a:pt x="11" y="9"/>
                  <a:pt x="16" y="12"/>
                  <a:pt x="11" y="13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62" name="Freeform 63"/>
          <p:cNvSpPr>
            <a:spLocks/>
          </p:cNvSpPr>
          <p:nvPr/>
        </p:nvSpPr>
        <p:spPr bwMode="auto">
          <a:xfrm>
            <a:off x="4448175" y="3378201"/>
            <a:ext cx="185738" cy="327025"/>
          </a:xfrm>
          <a:custGeom>
            <a:avLst/>
            <a:gdLst>
              <a:gd name="T0" fmla="*/ 10 w 12"/>
              <a:gd name="T1" fmla="*/ 15 h 21"/>
              <a:gd name="T2" fmla="*/ 7 w 12"/>
              <a:gd name="T3" fmla="*/ 0 h 21"/>
              <a:gd name="T4" fmla="*/ 3 w 12"/>
              <a:gd name="T5" fmla="*/ 7 h 21"/>
              <a:gd name="T6" fmla="*/ 2 w 12"/>
              <a:gd name="T7" fmla="*/ 18 h 21"/>
              <a:gd name="T8" fmla="*/ 10 w 12"/>
              <a:gd name="T9" fmla="*/ 15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21"/>
              <a:gd name="T17" fmla="*/ 12 w 12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21">
                <a:moveTo>
                  <a:pt x="10" y="15"/>
                </a:moveTo>
                <a:cubicBezTo>
                  <a:pt x="5" y="1"/>
                  <a:pt x="11" y="0"/>
                  <a:pt x="7" y="0"/>
                </a:cubicBezTo>
                <a:cubicBezTo>
                  <a:pt x="4" y="0"/>
                  <a:pt x="4" y="3"/>
                  <a:pt x="3" y="7"/>
                </a:cubicBezTo>
                <a:cubicBezTo>
                  <a:pt x="1" y="13"/>
                  <a:pt x="0" y="17"/>
                  <a:pt x="2" y="18"/>
                </a:cubicBezTo>
                <a:cubicBezTo>
                  <a:pt x="5" y="19"/>
                  <a:pt x="12" y="21"/>
                  <a:pt x="10" y="15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63" name="Freeform 64"/>
          <p:cNvSpPr>
            <a:spLocks/>
          </p:cNvSpPr>
          <p:nvPr/>
        </p:nvSpPr>
        <p:spPr bwMode="auto">
          <a:xfrm>
            <a:off x="4464050" y="3687764"/>
            <a:ext cx="249238" cy="434975"/>
          </a:xfrm>
          <a:custGeom>
            <a:avLst/>
            <a:gdLst>
              <a:gd name="T0" fmla="*/ 0 w 16"/>
              <a:gd name="T1" fmla="*/ 8 h 28"/>
              <a:gd name="T2" fmla="*/ 7 w 16"/>
              <a:gd name="T3" fmla="*/ 3 h 28"/>
              <a:gd name="T4" fmla="*/ 13 w 16"/>
              <a:gd name="T5" fmla="*/ 3 h 28"/>
              <a:gd name="T6" fmla="*/ 14 w 16"/>
              <a:gd name="T7" fmla="*/ 8 h 28"/>
              <a:gd name="T8" fmla="*/ 15 w 16"/>
              <a:gd name="T9" fmla="*/ 20 h 28"/>
              <a:gd name="T10" fmla="*/ 13 w 16"/>
              <a:gd name="T11" fmla="*/ 25 h 28"/>
              <a:gd name="T12" fmla="*/ 4 w 16"/>
              <a:gd name="T13" fmla="*/ 21 h 28"/>
              <a:gd name="T14" fmla="*/ 0 w 16"/>
              <a:gd name="T15" fmla="*/ 8 h 2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"/>
              <a:gd name="T25" fmla="*/ 0 h 28"/>
              <a:gd name="T26" fmla="*/ 16 w 16"/>
              <a:gd name="T27" fmla="*/ 28 h 2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" h="28">
                <a:moveTo>
                  <a:pt x="0" y="8"/>
                </a:moveTo>
                <a:cubicBezTo>
                  <a:pt x="0" y="0"/>
                  <a:pt x="4" y="5"/>
                  <a:pt x="7" y="3"/>
                </a:cubicBezTo>
                <a:cubicBezTo>
                  <a:pt x="10" y="2"/>
                  <a:pt x="11" y="2"/>
                  <a:pt x="13" y="3"/>
                </a:cubicBezTo>
                <a:cubicBezTo>
                  <a:pt x="15" y="4"/>
                  <a:pt x="14" y="5"/>
                  <a:pt x="14" y="8"/>
                </a:cubicBezTo>
                <a:cubicBezTo>
                  <a:pt x="13" y="13"/>
                  <a:pt x="14" y="18"/>
                  <a:pt x="15" y="20"/>
                </a:cubicBezTo>
                <a:cubicBezTo>
                  <a:pt x="16" y="22"/>
                  <a:pt x="15" y="24"/>
                  <a:pt x="13" y="25"/>
                </a:cubicBezTo>
                <a:cubicBezTo>
                  <a:pt x="11" y="26"/>
                  <a:pt x="8" y="28"/>
                  <a:pt x="4" y="21"/>
                </a:cubicBezTo>
                <a:cubicBezTo>
                  <a:pt x="0" y="14"/>
                  <a:pt x="0" y="14"/>
                  <a:pt x="0" y="8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64" name="Freeform 65"/>
          <p:cNvSpPr>
            <a:spLocks/>
          </p:cNvSpPr>
          <p:nvPr/>
        </p:nvSpPr>
        <p:spPr bwMode="auto">
          <a:xfrm>
            <a:off x="5086350" y="3284538"/>
            <a:ext cx="215900" cy="203200"/>
          </a:xfrm>
          <a:custGeom>
            <a:avLst/>
            <a:gdLst>
              <a:gd name="T0" fmla="*/ 12 w 14"/>
              <a:gd name="T1" fmla="*/ 9 h 13"/>
              <a:gd name="T2" fmla="*/ 10 w 14"/>
              <a:gd name="T3" fmla="*/ 3 h 13"/>
              <a:gd name="T4" fmla="*/ 1 w 14"/>
              <a:gd name="T5" fmla="*/ 4 h 13"/>
              <a:gd name="T6" fmla="*/ 6 w 14"/>
              <a:gd name="T7" fmla="*/ 12 h 13"/>
              <a:gd name="T8" fmla="*/ 12 w 14"/>
              <a:gd name="T9" fmla="*/ 9 h 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3"/>
              <a:gd name="T17" fmla="*/ 14 w 14"/>
              <a:gd name="T18" fmla="*/ 13 h 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3">
                <a:moveTo>
                  <a:pt x="12" y="9"/>
                </a:moveTo>
                <a:cubicBezTo>
                  <a:pt x="13" y="7"/>
                  <a:pt x="14" y="5"/>
                  <a:pt x="10" y="3"/>
                </a:cubicBezTo>
                <a:cubicBezTo>
                  <a:pt x="2" y="0"/>
                  <a:pt x="2" y="0"/>
                  <a:pt x="1" y="4"/>
                </a:cubicBezTo>
                <a:cubicBezTo>
                  <a:pt x="0" y="8"/>
                  <a:pt x="3" y="11"/>
                  <a:pt x="6" y="12"/>
                </a:cubicBezTo>
                <a:cubicBezTo>
                  <a:pt x="9" y="13"/>
                  <a:pt x="9" y="13"/>
                  <a:pt x="12" y="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65" name="Freeform 66"/>
          <p:cNvSpPr>
            <a:spLocks/>
          </p:cNvSpPr>
          <p:nvPr/>
        </p:nvSpPr>
        <p:spPr bwMode="auto">
          <a:xfrm>
            <a:off x="4992689" y="3441701"/>
            <a:ext cx="187325" cy="246063"/>
          </a:xfrm>
          <a:custGeom>
            <a:avLst/>
            <a:gdLst>
              <a:gd name="T0" fmla="*/ 8 w 12"/>
              <a:gd name="T1" fmla="*/ 11 h 16"/>
              <a:gd name="T2" fmla="*/ 9 w 12"/>
              <a:gd name="T3" fmla="*/ 5 h 16"/>
              <a:gd name="T4" fmla="*/ 4 w 12"/>
              <a:gd name="T5" fmla="*/ 0 h 16"/>
              <a:gd name="T6" fmla="*/ 1 w 12"/>
              <a:gd name="T7" fmla="*/ 5 h 16"/>
              <a:gd name="T8" fmla="*/ 8 w 12"/>
              <a:gd name="T9" fmla="*/ 11 h 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6"/>
              <a:gd name="T17" fmla="*/ 12 w 12"/>
              <a:gd name="T18" fmla="*/ 16 h 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6">
                <a:moveTo>
                  <a:pt x="8" y="11"/>
                </a:moveTo>
                <a:cubicBezTo>
                  <a:pt x="10" y="8"/>
                  <a:pt x="12" y="7"/>
                  <a:pt x="9" y="5"/>
                </a:cubicBezTo>
                <a:cubicBezTo>
                  <a:pt x="5" y="1"/>
                  <a:pt x="5" y="0"/>
                  <a:pt x="4" y="0"/>
                </a:cubicBezTo>
                <a:cubicBezTo>
                  <a:pt x="3" y="1"/>
                  <a:pt x="0" y="0"/>
                  <a:pt x="1" y="5"/>
                </a:cubicBezTo>
                <a:cubicBezTo>
                  <a:pt x="5" y="14"/>
                  <a:pt x="4" y="16"/>
                  <a:pt x="8" y="11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66" name="Freeform 67"/>
          <p:cNvSpPr>
            <a:spLocks/>
          </p:cNvSpPr>
          <p:nvPr/>
        </p:nvSpPr>
        <p:spPr bwMode="auto">
          <a:xfrm>
            <a:off x="4851400" y="3206750"/>
            <a:ext cx="217488" cy="203200"/>
          </a:xfrm>
          <a:custGeom>
            <a:avLst/>
            <a:gdLst>
              <a:gd name="T0" fmla="*/ 12 w 14"/>
              <a:gd name="T1" fmla="*/ 3 h 13"/>
              <a:gd name="T2" fmla="*/ 6 w 14"/>
              <a:gd name="T3" fmla="*/ 1 h 13"/>
              <a:gd name="T4" fmla="*/ 2 w 14"/>
              <a:gd name="T5" fmla="*/ 4 h 13"/>
              <a:gd name="T6" fmla="*/ 6 w 14"/>
              <a:gd name="T7" fmla="*/ 10 h 13"/>
              <a:gd name="T8" fmla="*/ 10 w 14"/>
              <a:gd name="T9" fmla="*/ 12 h 13"/>
              <a:gd name="T10" fmla="*/ 13 w 14"/>
              <a:gd name="T11" fmla="*/ 8 h 13"/>
              <a:gd name="T12" fmla="*/ 12 w 14"/>
              <a:gd name="T13" fmla="*/ 3 h 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"/>
              <a:gd name="T22" fmla="*/ 0 h 13"/>
              <a:gd name="T23" fmla="*/ 14 w 14"/>
              <a:gd name="T24" fmla="*/ 13 h 1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" h="13">
                <a:moveTo>
                  <a:pt x="12" y="3"/>
                </a:moveTo>
                <a:cubicBezTo>
                  <a:pt x="10" y="3"/>
                  <a:pt x="7" y="1"/>
                  <a:pt x="6" y="1"/>
                </a:cubicBezTo>
                <a:cubicBezTo>
                  <a:pt x="4" y="1"/>
                  <a:pt x="0" y="0"/>
                  <a:pt x="2" y="4"/>
                </a:cubicBezTo>
                <a:cubicBezTo>
                  <a:pt x="5" y="8"/>
                  <a:pt x="5" y="9"/>
                  <a:pt x="6" y="10"/>
                </a:cubicBezTo>
                <a:cubicBezTo>
                  <a:pt x="7" y="11"/>
                  <a:pt x="7" y="13"/>
                  <a:pt x="10" y="12"/>
                </a:cubicBezTo>
                <a:cubicBezTo>
                  <a:pt x="13" y="11"/>
                  <a:pt x="12" y="10"/>
                  <a:pt x="13" y="8"/>
                </a:cubicBezTo>
                <a:cubicBezTo>
                  <a:pt x="14" y="5"/>
                  <a:pt x="13" y="4"/>
                  <a:pt x="12" y="3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67" name="Freeform 68"/>
          <p:cNvSpPr>
            <a:spLocks/>
          </p:cNvSpPr>
          <p:nvPr/>
        </p:nvSpPr>
        <p:spPr bwMode="auto">
          <a:xfrm>
            <a:off x="5535614" y="3519489"/>
            <a:ext cx="295275" cy="371475"/>
          </a:xfrm>
          <a:custGeom>
            <a:avLst/>
            <a:gdLst>
              <a:gd name="T0" fmla="*/ 16 w 19"/>
              <a:gd name="T1" fmla="*/ 15 h 24"/>
              <a:gd name="T2" fmla="*/ 17 w 19"/>
              <a:gd name="T3" fmla="*/ 5 h 24"/>
              <a:gd name="T4" fmla="*/ 10 w 19"/>
              <a:gd name="T5" fmla="*/ 1 h 24"/>
              <a:gd name="T6" fmla="*/ 3 w 19"/>
              <a:gd name="T7" fmla="*/ 8 h 24"/>
              <a:gd name="T8" fmla="*/ 4 w 19"/>
              <a:gd name="T9" fmla="*/ 15 h 24"/>
              <a:gd name="T10" fmla="*/ 16 w 19"/>
              <a:gd name="T11" fmla="*/ 15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"/>
              <a:gd name="T19" fmla="*/ 0 h 24"/>
              <a:gd name="T20" fmla="*/ 19 w 19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" h="24">
                <a:moveTo>
                  <a:pt x="16" y="15"/>
                </a:moveTo>
                <a:cubicBezTo>
                  <a:pt x="18" y="12"/>
                  <a:pt x="19" y="9"/>
                  <a:pt x="17" y="5"/>
                </a:cubicBezTo>
                <a:cubicBezTo>
                  <a:pt x="14" y="1"/>
                  <a:pt x="13" y="0"/>
                  <a:pt x="10" y="1"/>
                </a:cubicBezTo>
                <a:cubicBezTo>
                  <a:pt x="6" y="2"/>
                  <a:pt x="4" y="4"/>
                  <a:pt x="3" y="8"/>
                </a:cubicBezTo>
                <a:cubicBezTo>
                  <a:pt x="1" y="12"/>
                  <a:pt x="0" y="12"/>
                  <a:pt x="4" y="15"/>
                </a:cubicBezTo>
                <a:cubicBezTo>
                  <a:pt x="8" y="18"/>
                  <a:pt x="12" y="24"/>
                  <a:pt x="16" y="15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68" name="Freeform 69"/>
          <p:cNvSpPr>
            <a:spLocks/>
          </p:cNvSpPr>
          <p:nvPr/>
        </p:nvSpPr>
        <p:spPr bwMode="auto">
          <a:xfrm>
            <a:off x="5286376" y="3409951"/>
            <a:ext cx="309563" cy="295275"/>
          </a:xfrm>
          <a:custGeom>
            <a:avLst/>
            <a:gdLst>
              <a:gd name="T0" fmla="*/ 14 w 20"/>
              <a:gd name="T1" fmla="*/ 16 h 19"/>
              <a:gd name="T2" fmla="*/ 17 w 20"/>
              <a:gd name="T3" fmla="*/ 8 h 19"/>
              <a:gd name="T4" fmla="*/ 6 w 20"/>
              <a:gd name="T5" fmla="*/ 4 h 19"/>
              <a:gd name="T6" fmla="*/ 5 w 20"/>
              <a:gd name="T7" fmla="*/ 14 h 19"/>
              <a:gd name="T8" fmla="*/ 14 w 20"/>
              <a:gd name="T9" fmla="*/ 16 h 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19"/>
              <a:gd name="T17" fmla="*/ 20 w 20"/>
              <a:gd name="T18" fmla="*/ 19 h 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19">
                <a:moveTo>
                  <a:pt x="14" y="16"/>
                </a:moveTo>
                <a:cubicBezTo>
                  <a:pt x="15" y="13"/>
                  <a:pt x="20" y="11"/>
                  <a:pt x="17" y="8"/>
                </a:cubicBezTo>
                <a:cubicBezTo>
                  <a:pt x="14" y="5"/>
                  <a:pt x="8" y="0"/>
                  <a:pt x="6" y="4"/>
                </a:cubicBezTo>
                <a:cubicBezTo>
                  <a:pt x="5" y="8"/>
                  <a:pt x="0" y="11"/>
                  <a:pt x="5" y="14"/>
                </a:cubicBezTo>
                <a:cubicBezTo>
                  <a:pt x="11" y="17"/>
                  <a:pt x="13" y="19"/>
                  <a:pt x="14" y="16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69" name="Freeform 70"/>
          <p:cNvSpPr>
            <a:spLocks/>
          </p:cNvSpPr>
          <p:nvPr/>
        </p:nvSpPr>
        <p:spPr bwMode="auto">
          <a:xfrm>
            <a:off x="5784851" y="3363914"/>
            <a:ext cx="200025" cy="263525"/>
          </a:xfrm>
          <a:custGeom>
            <a:avLst/>
            <a:gdLst>
              <a:gd name="T0" fmla="*/ 5 w 13"/>
              <a:gd name="T1" fmla="*/ 13 h 17"/>
              <a:gd name="T2" fmla="*/ 0 w 13"/>
              <a:gd name="T3" fmla="*/ 6 h 17"/>
              <a:gd name="T4" fmla="*/ 9 w 13"/>
              <a:gd name="T5" fmla="*/ 1 h 17"/>
              <a:gd name="T6" fmla="*/ 12 w 13"/>
              <a:gd name="T7" fmla="*/ 6 h 17"/>
              <a:gd name="T8" fmla="*/ 5 w 13"/>
              <a:gd name="T9" fmla="*/ 13 h 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"/>
              <a:gd name="T16" fmla="*/ 0 h 17"/>
              <a:gd name="T17" fmla="*/ 13 w 13"/>
              <a:gd name="T18" fmla="*/ 17 h 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" h="17">
                <a:moveTo>
                  <a:pt x="5" y="13"/>
                </a:moveTo>
                <a:cubicBezTo>
                  <a:pt x="4" y="10"/>
                  <a:pt x="1" y="10"/>
                  <a:pt x="0" y="6"/>
                </a:cubicBezTo>
                <a:cubicBezTo>
                  <a:pt x="0" y="1"/>
                  <a:pt x="4" y="2"/>
                  <a:pt x="9" y="1"/>
                </a:cubicBezTo>
                <a:cubicBezTo>
                  <a:pt x="13" y="0"/>
                  <a:pt x="13" y="2"/>
                  <a:pt x="12" y="6"/>
                </a:cubicBezTo>
                <a:cubicBezTo>
                  <a:pt x="10" y="9"/>
                  <a:pt x="7" y="17"/>
                  <a:pt x="5" y="13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70" name="Freeform 71"/>
          <p:cNvSpPr>
            <a:spLocks/>
          </p:cNvSpPr>
          <p:nvPr/>
        </p:nvSpPr>
        <p:spPr bwMode="auto">
          <a:xfrm>
            <a:off x="5892800" y="3160714"/>
            <a:ext cx="217488" cy="217487"/>
          </a:xfrm>
          <a:custGeom>
            <a:avLst/>
            <a:gdLst>
              <a:gd name="T0" fmla="*/ 11 w 14"/>
              <a:gd name="T1" fmla="*/ 9 h 14"/>
              <a:gd name="T2" fmla="*/ 9 w 14"/>
              <a:gd name="T3" fmla="*/ 1 h 14"/>
              <a:gd name="T4" fmla="*/ 1 w 14"/>
              <a:gd name="T5" fmla="*/ 2 h 14"/>
              <a:gd name="T6" fmla="*/ 6 w 14"/>
              <a:gd name="T7" fmla="*/ 11 h 14"/>
              <a:gd name="T8" fmla="*/ 11 w 14"/>
              <a:gd name="T9" fmla="*/ 9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11" y="9"/>
                </a:moveTo>
                <a:cubicBezTo>
                  <a:pt x="11" y="8"/>
                  <a:pt x="14" y="2"/>
                  <a:pt x="9" y="1"/>
                </a:cubicBezTo>
                <a:cubicBezTo>
                  <a:pt x="3" y="0"/>
                  <a:pt x="0" y="0"/>
                  <a:pt x="1" y="2"/>
                </a:cubicBezTo>
                <a:cubicBezTo>
                  <a:pt x="1" y="5"/>
                  <a:pt x="4" y="8"/>
                  <a:pt x="6" y="11"/>
                </a:cubicBezTo>
                <a:cubicBezTo>
                  <a:pt x="7" y="13"/>
                  <a:pt x="8" y="14"/>
                  <a:pt x="11" y="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71" name="Freeform 72"/>
          <p:cNvSpPr>
            <a:spLocks/>
          </p:cNvSpPr>
          <p:nvPr/>
        </p:nvSpPr>
        <p:spPr bwMode="auto">
          <a:xfrm>
            <a:off x="5583239" y="3146426"/>
            <a:ext cx="325437" cy="201613"/>
          </a:xfrm>
          <a:custGeom>
            <a:avLst/>
            <a:gdLst>
              <a:gd name="T0" fmla="*/ 19 w 21"/>
              <a:gd name="T1" fmla="*/ 9 h 13"/>
              <a:gd name="T2" fmla="*/ 12 w 21"/>
              <a:gd name="T3" fmla="*/ 1 h 13"/>
              <a:gd name="T4" fmla="*/ 2 w 21"/>
              <a:gd name="T5" fmla="*/ 4 h 13"/>
              <a:gd name="T6" fmla="*/ 7 w 21"/>
              <a:gd name="T7" fmla="*/ 11 h 13"/>
              <a:gd name="T8" fmla="*/ 16 w 21"/>
              <a:gd name="T9" fmla="*/ 11 h 13"/>
              <a:gd name="T10" fmla="*/ 19 w 21"/>
              <a:gd name="T11" fmla="*/ 9 h 1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"/>
              <a:gd name="T19" fmla="*/ 0 h 13"/>
              <a:gd name="T20" fmla="*/ 21 w 21"/>
              <a:gd name="T21" fmla="*/ 13 h 1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" h="13">
                <a:moveTo>
                  <a:pt x="19" y="9"/>
                </a:moveTo>
                <a:cubicBezTo>
                  <a:pt x="17" y="5"/>
                  <a:pt x="17" y="0"/>
                  <a:pt x="12" y="1"/>
                </a:cubicBezTo>
                <a:cubicBezTo>
                  <a:pt x="6" y="2"/>
                  <a:pt x="5" y="3"/>
                  <a:pt x="2" y="4"/>
                </a:cubicBezTo>
                <a:cubicBezTo>
                  <a:pt x="0" y="6"/>
                  <a:pt x="3" y="9"/>
                  <a:pt x="7" y="11"/>
                </a:cubicBezTo>
                <a:cubicBezTo>
                  <a:pt x="10" y="13"/>
                  <a:pt x="13" y="12"/>
                  <a:pt x="16" y="11"/>
                </a:cubicBezTo>
                <a:cubicBezTo>
                  <a:pt x="19" y="11"/>
                  <a:pt x="21" y="11"/>
                  <a:pt x="19" y="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72" name="Freeform 73"/>
          <p:cNvSpPr>
            <a:spLocks/>
          </p:cNvSpPr>
          <p:nvPr/>
        </p:nvSpPr>
        <p:spPr bwMode="auto">
          <a:xfrm>
            <a:off x="5568950" y="3348038"/>
            <a:ext cx="152400" cy="171450"/>
          </a:xfrm>
          <a:custGeom>
            <a:avLst/>
            <a:gdLst>
              <a:gd name="T0" fmla="*/ 10 w 10"/>
              <a:gd name="T1" fmla="*/ 6 h 11"/>
              <a:gd name="T2" fmla="*/ 6 w 10"/>
              <a:gd name="T3" fmla="*/ 1 h 11"/>
              <a:gd name="T4" fmla="*/ 1 w 10"/>
              <a:gd name="T5" fmla="*/ 5 h 11"/>
              <a:gd name="T6" fmla="*/ 5 w 10"/>
              <a:gd name="T7" fmla="*/ 9 h 11"/>
              <a:gd name="T8" fmla="*/ 10 w 10"/>
              <a:gd name="T9" fmla="*/ 6 h 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1"/>
              <a:gd name="T17" fmla="*/ 10 w 10"/>
              <a:gd name="T18" fmla="*/ 11 h 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1">
                <a:moveTo>
                  <a:pt x="10" y="6"/>
                </a:moveTo>
                <a:cubicBezTo>
                  <a:pt x="9" y="3"/>
                  <a:pt x="10" y="2"/>
                  <a:pt x="6" y="1"/>
                </a:cubicBezTo>
                <a:cubicBezTo>
                  <a:pt x="3" y="0"/>
                  <a:pt x="2" y="1"/>
                  <a:pt x="1" y="5"/>
                </a:cubicBezTo>
                <a:cubicBezTo>
                  <a:pt x="0" y="8"/>
                  <a:pt x="1" y="11"/>
                  <a:pt x="5" y="9"/>
                </a:cubicBezTo>
                <a:cubicBezTo>
                  <a:pt x="8" y="8"/>
                  <a:pt x="10" y="8"/>
                  <a:pt x="10" y="6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73" name="Freeform 74"/>
          <p:cNvSpPr>
            <a:spLocks/>
          </p:cNvSpPr>
          <p:nvPr/>
        </p:nvSpPr>
        <p:spPr bwMode="auto">
          <a:xfrm>
            <a:off x="5397500" y="3238501"/>
            <a:ext cx="198438" cy="231775"/>
          </a:xfrm>
          <a:custGeom>
            <a:avLst/>
            <a:gdLst>
              <a:gd name="T0" fmla="*/ 12 w 13"/>
              <a:gd name="T1" fmla="*/ 3 h 15"/>
              <a:gd name="T2" fmla="*/ 8 w 13"/>
              <a:gd name="T3" fmla="*/ 2 h 15"/>
              <a:gd name="T4" fmla="*/ 5 w 13"/>
              <a:gd name="T5" fmla="*/ 12 h 15"/>
              <a:gd name="T6" fmla="*/ 9 w 13"/>
              <a:gd name="T7" fmla="*/ 9 h 15"/>
              <a:gd name="T8" fmla="*/ 12 w 13"/>
              <a:gd name="T9" fmla="*/ 3 h 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"/>
              <a:gd name="T16" fmla="*/ 0 h 15"/>
              <a:gd name="T17" fmla="*/ 13 w 13"/>
              <a:gd name="T18" fmla="*/ 15 h 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" h="15">
                <a:moveTo>
                  <a:pt x="12" y="3"/>
                </a:moveTo>
                <a:cubicBezTo>
                  <a:pt x="11" y="1"/>
                  <a:pt x="10" y="0"/>
                  <a:pt x="8" y="2"/>
                </a:cubicBezTo>
                <a:cubicBezTo>
                  <a:pt x="6" y="4"/>
                  <a:pt x="0" y="9"/>
                  <a:pt x="5" y="12"/>
                </a:cubicBezTo>
                <a:cubicBezTo>
                  <a:pt x="9" y="15"/>
                  <a:pt x="8" y="12"/>
                  <a:pt x="9" y="9"/>
                </a:cubicBezTo>
                <a:cubicBezTo>
                  <a:pt x="10" y="6"/>
                  <a:pt x="13" y="5"/>
                  <a:pt x="12" y="3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74" name="Freeform 75"/>
          <p:cNvSpPr>
            <a:spLocks/>
          </p:cNvSpPr>
          <p:nvPr/>
        </p:nvSpPr>
        <p:spPr bwMode="auto">
          <a:xfrm>
            <a:off x="5689601" y="2867025"/>
            <a:ext cx="295275" cy="185738"/>
          </a:xfrm>
          <a:custGeom>
            <a:avLst/>
            <a:gdLst>
              <a:gd name="T0" fmla="*/ 17 w 19"/>
              <a:gd name="T1" fmla="*/ 8 h 12"/>
              <a:gd name="T2" fmla="*/ 9 w 19"/>
              <a:gd name="T3" fmla="*/ 1 h 12"/>
              <a:gd name="T4" fmla="*/ 1 w 19"/>
              <a:gd name="T5" fmla="*/ 7 h 12"/>
              <a:gd name="T6" fmla="*/ 6 w 19"/>
              <a:gd name="T7" fmla="*/ 11 h 12"/>
              <a:gd name="T8" fmla="*/ 17 w 19"/>
              <a:gd name="T9" fmla="*/ 8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"/>
              <a:gd name="T16" fmla="*/ 0 h 12"/>
              <a:gd name="T17" fmla="*/ 19 w 19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" h="12">
                <a:moveTo>
                  <a:pt x="17" y="8"/>
                </a:moveTo>
                <a:cubicBezTo>
                  <a:pt x="18" y="5"/>
                  <a:pt x="19" y="0"/>
                  <a:pt x="9" y="1"/>
                </a:cubicBezTo>
                <a:cubicBezTo>
                  <a:pt x="0" y="2"/>
                  <a:pt x="0" y="3"/>
                  <a:pt x="1" y="7"/>
                </a:cubicBezTo>
                <a:cubicBezTo>
                  <a:pt x="2" y="11"/>
                  <a:pt x="0" y="12"/>
                  <a:pt x="6" y="11"/>
                </a:cubicBezTo>
                <a:cubicBezTo>
                  <a:pt x="12" y="11"/>
                  <a:pt x="16" y="12"/>
                  <a:pt x="17" y="8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75" name="Freeform 76"/>
          <p:cNvSpPr>
            <a:spLocks/>
          </p:cNvSpPr>
          <p:nvPr/>
        </p:nvSpPr>
        <p:spPr bwMode="auto">
          <a:xfrm>
            <a:off x="5737226" y="2711451"/>
            <a:ext cx="201613" cy="155575"/>
          </a:xfrm>
          <a:custGeom>
            <a:avLst/>
            <a:gdLst>
              <a:gd name="T0" fmla="*/ 13 w 13"/>
              <a:gd name="T1" fmla="*/ 6 h 10"/>
              <a:gd name="T2" fmla="*/ 8 w 13"/>
              <a:gd name="T3" fmla="*/ 1 h 10"/>
              <a:gd name="T4" fmla="*/ 2 w 13"/>
              <a:gd name="T5" fmla="*/ 2 h 10"/>
              <a:gd name="T6" fmla="*/ 1 w 13"/>
              <a:gd name="T7" fmla="*/ 7 h 10"/>
              <a:gd name="T8" fmla="*/ 8 w 13"/>
              <a:gd name="T9" fmla="*/ 7 h 10"/>
              <a:gd name="T10" fmla="*/ 13 w 13"/>
              <a:gd name="T11" fmla="*/ 6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"/>
              <a:gd name="T19" fmla="*/ 0 h 10"/>
              <a:gd name="T20" fmla="*/ 13 w 13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" h="10">
                <a:moveTo>
                  <a:pt x="13" y="6"/>
                </a:moveTo>
                <a:cubicBezTo>
                  <a:pt x="12" y="2"/>
                  <a:pt x="13" y="0"/>
                  <a:pt x="8" y="1"/>
                </a:cubicBezTo>
                <a:cubicBezTo>
                  <a:pt x="4" y="2"/>
                  <a:pt x="5" y="2"/>
                  <a:pt x="2" y="2"/>
                </a:cubicBezTo>
                <a:cubicBezTo>
                  <a:pt x="0" y="2"/>
                  <a:pt x="0" y="4"/>
                  <a:pt x="1" y="7"/>
                </a:cubicBezTo>
                <a:cubicBezTo>
                  <a:pt x="1" y="10"/>
                  <a:pt x="5" y="7"/>
                  <a:pt x="8" y="7"/>
                </a:cubicBezTo>
                <a:cubicBezTo>
                  <a:pt x="10" y="7"/>
                  <a:pt x="13" y="8"/>
                  <a:pt x="13" y="6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76" name="Freeform 77"/>
          <p:cNvSpPr>
            <a:spLocks/>
          </p:cNvSpPr>
          <p:nvPr/>
        </p:nvSpPr>
        <p:spPr bwMode="auto">
          <a:xfrm>
            <a:off x="5535614" y="2743200"/>
            <a:ext cx="153987" cy="153988"/>
          </a:xfrm>
          <a:custGeom>
            <a:avLst/>
            <a:gdLst>
              <a:gd name="T0" fmla="*/ 10 w 10"/>
              <a:gd name="T1" fmla="*/ 5 h 10"/>
              <a:gd name="T2" fmla="*/ 6 w 10"/>
              <a:gd name="T3" fmla="*/ 0 h 10"/>
              <a:gd name="T4" fmla="*/ 0 w 10"/>
              <a:gd name="T5" fmla="*/ 5 h 10"/>
              <a:gd name="T6" fmla="*/ 4 w 10"/>
              <a:gd name="T7" fmla="*/ 8 h 10"/>
              <a:gd name="T8" fmla="*/ 10 w 10"/>
              <a:gd name="T9" fmla="*/ 5 h 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0"/>
              <a:gd name="T17" fmla="*/ 10 w 10"/>
              <a:gd name="T18" fmla="*/ 10 h 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0">
                <a:moveTo>
                  <a:pt x="10" y="5"/>
                </a:moveTo>
                <a:cubicBezTo>
                  <a:pt x="9" y="3"/>
                  <a:pt x="10" y="0"/>
                  <a:pt x="6" y="0"/>
                </a:cubicBezTo>
                <a:cubicBezTo>
                  <a:pt x="1" y="0"/>
                  <a:pt x="0" y="0"/>
                  <a:pt x="0" y="5"/>
                </a:cubicBezTo>
                <a:cubicBezTo>
                  <a:pt x="0" y="10"/>
                  <a:pt x="0" y="8"/>
                  <a:pt x="4" y="8"/>
                </a:cubicBezTo>
                <a:cubicBezTo>
                  <a:pt x="9" y="9"/>
                  <a:pt x="10" y="8"/>
                  <a:pt x="10" y="5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77" name="Freeform 78"/>
          <p:cNvSpPr>
            <a:spLocks/>
          </p:cNvSpPr>
          <p:nvPr/>
        </p:nvSpPr>
        <p:spPr bwMode="auto">
          <a:xfrm>
            <a:off x="5489575" y="2928939"/>
            <a:ext cx="185738" cy="231775"/>
          </a:xfrm>
          <a:custGeom>
            <a:avLst/>
            <a:gdLst>
              <a:gd name="T0" fmla="*/ 10 w 12"/>
              <a:gd name="T1" fmla="*/ 6 h 15"/>
              <a:gd name="T2" fmla="*/ 8 w 12"/>
              <a:gd name="T3" fmla="*/ 0 h 15"/>
              <a:gd name="T4" fmla="*/ 3 w 12"/>
              <a:gd name="T5" fmla="*/ 2 h 15"/>
              <a:gd name="T6" fmla="*/ 4 w 12"/>
              <a:gd name="T7" fmla="*/ 12 h 15"/>
              <a:gd name="T8" fmla="*/ 10 w 12"/>
              <a:gd name="T9" fmla="*/ 6 h 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5"/>
              <a:gd name="T17" fmla="*/ 12 w 12"/>
              <a:gd name="T18" fmla="*/ 15 h 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5">
                <a:moveTo>
                  <a:pt x="10" y="6"/>
                </a:moveTo>
                <a:cubicBezTo>
                  <a:pt x="10" y="3"/>
                  <a:pt x="12" y="0"/>
                  <a:pt x="8" y="0"/>
                </a:cubicBezTo>
                <a:cubicBezTo>
                  <a:pt x="4" y="0"/>
                  <a:pt x="3" y="0"/>
                  <a:pt x="3" y="2"/>
                </a:cubicBezTo>
                <a:cubicBezTo>
                  <a:pt x="2" y="5"/>
                  <a:pt x="0" y="15"/>
                  <a:pt x="4" y="12"/>
                </a:cubicBezTo>
                <a:cubicBezTo>
                  <a:pt x="9" y="9"/>
                  <a:pt x="10" y="9"/>
                  <a:pt x="10" y="6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78" name="Freeform 79"/>
          <p:cNvSpPr>
            <a:spLocks/>
          </p:cNvSpPr>
          <p:nvPr/>
        </p:nvSpPr>
        <p:spPr bwMode="auto">
          <a:xfrm>
            <a:off x="5162551" y="2960688"/>
            <a:ext cx="263525" cy="292100"/>
          </a:xfrm>
          <a:custGeom>
            <a:avLst/>
            <a:gdLst>
              <a:gd name="T0" fmla="*/ 14 w 17"/>
              <a:gd name="T1" fmla="*/ 12 h 19"/>
              <a:gd name="T2" fmla="*/ 10 w 17"/>
              <a:gd name="T3" fmla="*/ 2 h 19"/>
              <a:gd name="T4" fmla="*/ 4 w 17"/>
              <a:gd name="T5" fmla="*/ 6 h 19"/>
              <a:gd name="T6" fmla="*/ 6 w 17"/>
              <a:gd name="T7" fmla="*/ 16 h 19"/>
              <a:gd name="T8" fmla="*/ 14 w 17"/>
              <a:gd name="T9" fmla="*/ 12 h 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19"/>
              <a:gd name="T17" fmla="*/ 17 w 17"/>
              <a:gd name="T18" fmla="*/ 19 h 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19">
                <a:moveTo>
                  <a:pt x="14" y="12"/>
                </a:moveTo>
                <a:cubicBezTo>
                  <a:pt x="15" y="8"/>
                  <a:pt x="17" y="5"/>
                  <a:pt x="10" y="2"/>
                </a:cubicBezTo>
                <a:cubicBezTo>
                  <a:pt x="3" y="0"/>
                  <a:pt x="5" y="2"/>
                  <a:pt x="4" y="6"/>
                </a:cubicBezTo>
                <a:cubicBezTo>
                  <a:pt x="3" y="9"/>
                  <a:pt x="0" y="14"/>
                  <a:pt x="6" y="16"/>
                </a:cubicBezTo>
                <a:cubicBezTo>
                  <a:pt x="12" y="18"/>
                  <a:pt x="13" y="19"/>
                  <a:pt x="14" y="12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79" name="Freeform 80"/>
          <p:cNvSpPr>
            <a:spLocks/>
          </p:cNvSpPr>
          <p:nvPr/>
        </p:nvSpPr>
        <p:spPr bwMode="auto">
          <a:xfrm>
            <a:off x="5162550" y="2725739"/>
            <a:ext cx="247650" cy="280987"/>
          </a:xfrm>
          <a:custGeom>
            <a:avLst/>
            <a:gdLst>
              <a:gd name="T0" fmla="*/ 16 w 16"/>
              <a:gd name="T1" fmla="*/ 13 h 18"/>
              <a:gd name="T2" fmla="*/ 9 w 16"/>
              <a:gd name="T3" fmla="*/ 2 h 18"/>
              <a:gd name="T4" fmla="*/ 1 w 16"/>
              <a:gd name="T5" fmla="*/ 11 h 18"/>
              <a:gd name="T6" fmla="*/ 10 w 16"/>
              <a:gd name="T7" fmla="*/ 14 h 18"/>
              <a:gd name="T8" fmla="*/ 16 w 16"/>
              <a:gd name="T9" fmla="*/ 13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"/>
              <a:gd name="T16" fmla="*/ 0 h 18"/>
              <a:gd name="T17" fmla="*/ 16 w 16"/>
              <a:gd name="T18" fmla="*/ 18 h 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" h="18">
                <a:moveTo>
                  <a:pt x="16" y="13"/>
                </a:moveTo>
                <a:cubicBezTo>
                  <a:pt x="16" y="9"/>
                  <a:pt x="11" y="4"/>
                  <a:pt x="9" y="2"/>
                </a:cubicBezTo>
                <a:cubicBezTo>
                  <a:pt x="7" y="0"/>
                  <a:pt x="2" y="8"/>
                  <a:pt x="1" y="11"/>
                </a:cubicBezTo>
                <a:cubicBezTo>
                  <a:pt x="0" y="14"/>
                  <a:pt x="6" y="13"/>
                  <a:pt x="10" y="14"/>
                </a:cubicBezTo>
                <a:cubicBezTo>
                  <a:pt x="14" y="15"/>
                  <a:pt x="16" y="18"/>
                  <a:pt x="16" y="13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80" name="Freeform 81"/>
          <p:cNvSpPr>
            <a:spLocks/>
          </p:cNvSpPr>
          <p:nvPr/>
        </p:nvSpPr>
        <p:spPr bwMode="auto">
          <a:xfrm>
            <a:off x="5286375" y="2554288"/>
            <a:ext cx="139700" cy="234950"/>
          </a:xfrm>
          <a:custGeom>
            <a:avLst/>
            <a:gdLst>
              <a:gd name="T0" fmla="*/ 6 w 9"/>
              <a:gd name="T1" fmla="*/ 12 h 15"/>
              <a:gd name="T2" fmla="*/ 1 w 9"/>
              <a:gd name="T3" fmla="*/ 6 h 15"/>
              <a:gd name="T4" fmla="*/ 3 w 9"/>
              <a:gd name="T5" fmla="*/ 2 h 15"/>
              <a:gd name="T6" fmla="*/ 8 w 9"/>
              <a:gd name="T7" fmla="*/ 9 h 15"/>
              <a:gd name="T8" fmla="*/ 6 w 9"/>
              <a:gd name="T9" fmla="*/ 12 h 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15"/>
              <a:gd name="T17" fmla="*/ 9 w 9"/>
              <a:gd name="T18" fmla="*/ 15 h 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15">
                <a:moveTo>
                  <a:pt x="6" y="12"/>
                </a:moveTo>
                <a:cubicBezTo>
                  <a:pt x="3" y="8"/>
                  <a:pt x="1" y="9"/>
                  <a:pt x="1" y="6"/>
                </a:cubicBezTo>
                <a:cubicBezTo>
                  <a:pt x="0" y="2"/>
                  <a:pt x="0" y="0"/>
                  <a:pt x="3" y="2"/>
                </a:cubicBezTo>
                <a:cubicBezTo>
                  <a:pt x="7" y="4"/>
                  <a:pt x="8" y="5"/>
                  <a:pt x="8" y="9"/>
                </a:cubicBezTo>
                <a:cubicBezTo>
                  <a:pt x="9" y="13"/>
                  <a:pt x="8" y="15"/>
                  <a:pt x="6" y="12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81" name="Freeform 82"/>
          <p:cNvSpPr>
            <a:spLocks/>
          </p:cNvSpPr>
          <p:nvPr/>
        </p:nvSpPr>
        <p:spPr bwMode="auto">
          <a:xfrm>
            <a:off x="5022850" y="2478088"/>
            <a:ext cx="249238" cy="279400"/>
          </a:xfrm>
          <a:custGeom>
            <a:avLst/>
            <a:gdLst>
              <a:gd name="T0" fmla="*/ 14 w 16"/>
              <a:gd name="T1" fmla="*/ 13 h 18"/>
              <a:gd name="T2" fmla="*/ 13 w 16"/>
              <a:gd name="T3" fmla="*/ 3 h 18"/>
              <a:gd name="T4" fmla="*/ 2 w 16"/>
              <a:gd name="T5" fmla="*/ 2 h 18"/>
              <a:gd name="T6" fmla="*/ 6 w 16"/>
              <a:gd name="T7" fmla="*/ 13 h 18"/>
              <a:gd name="T8" fmla="*/ 11 w 16"/>
              <a:gd name="T9" fmla="*/ 17 h 18"/>
              <a:gd name="T10" fmla="*/ 14 w 16"/>
              <a:gd name="T11" fmla="*/ 13 h 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"/>
              <a:gd name="T19" fmla="*/ 0 h 18"/>
              <a:gd name="T20" fmla="*/ 16 w 16"/>
              <a:gd name="T21" fmla="*/ 18 h 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" h="18">
                <a:moveTo>
                  <a:pt x="14" y="13"/>
                </a:moveTo>
                <a:cubicBezTo>
                  <a:pt x="15" y="9"/>
                  <a:pt x="16" y="4"/>
                  <a:pt x="13" y="3"/>
                </a:cubicBezTo>
                <a:cubicBezTo>
                  <a:pt x="10" y="1"/>
                  <a:pt x="4" y="0"/>
                  <a:pt x="2" y="2"/>
                </a:cubicBezTo>
                <a:cubicBezTo>
                  <a:pt x="0" y="4"/>
                  <a:pt x="3" y="9"/>
                  <a:pt x="6" y="13"/>
                </a:cubicBezTo>
                <a:cubicBezTo>
                  <a:pt x="9" y="17"/>
                  <a:pt x="10" y="18"/>
                  <a:pt x="11" y="17"/>
                </a:cubicBezTo>
                <a:cubicBezTo>
                  <a:pt x="13" y="15"/>
                  <a:pt x="14" y="15"/>
                  <a:pt x="14" y="13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82" name="Freeform 83"/>
          <p:cNvSpPr>
            <a:spLocks/>
          </p:cNvSpPr>
          <p:nvPr/>
        </p:nvSpPr>
        <p:spPr bwMode="auto">
          <a:xfrm>
            <a:off x="4976813" y="2679700"/>
            <a:ext cx="171450" cy="280988"/>
          </a:xfrm>
          <a:custGeom>
            <a:avLst/>
            <a:gdLst>
              <a:gd name="T0" fmla="*/ 10 w 11"/>
              <a:gd name="T1" fmla="*/ 7 h 18"/>
              <a:gd name="T2" fmla="*/ 2 w 11"/>
              <a:gd name="T3" fmla="*/ 4 h 18"/>
              <a:gd name="T4" fmla="*/ 4 w 11"/>
              <a:gd name="T5" fmla="*/ 15 h 18"/>
              <a:gd name="T6" fmla="*/ 8 w 11"/>
              <a:gd name="T7" fmla="*/ 13 h 18"/>
              <a:gd name="T8" fmla="*/ 10 w 11"/>
              <a:gd name="T9" fmla="*/ 7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"/>
              <a:gd name="T16" fmla="*/ 0 h 18"/>
              <a:gd name="T17" fmla="*/ 11 w 11"/>
              <a:gd name="T18" fmla="*/ 18 h 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" h="18">
                <a:moveTo>
                  <a:pt x="10" y="7"/>
                </a:moveTo>
                <a:cubicBezTo>
                  <a:pt x="8" y="4"/>
                  <a:pt x="5" y="0"/>
                  <a:pt x="2" y="4"/>
                </a:cubicBezTo>
                <a:cubicBezTo>
                  <a:pt x="0" y="8"/>
                  <a:pt x="1" y="12"/>
                  <a:pt x="4" y="15"/>
                </a:cubicBezTo>
                <a:cubicBezTo>
                  <a:pt x="7" y="18"/>
                  <a:pt x="7" y="17"/>
                  <a:pt x="8" y="13"/>
                </a:cubicBezTo>
                <a:cubicBezTo>
                  <a:pt x="9" y="9"/>
                  <a:pt x="11" y="9"/>
                  <a:pt x="10" y="7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83" name="Freeform 84"/>
          <p:cNvSpPr>
            <a:spLocks/>
          </p:cNvSpPr>
          <p:nvPr/>
        </p:nvSpPr>
        <p:spPr bwMode="auto">
          <a:xfrm>
            <a:off x="4773614" y="2554289"/>
            <a:ext cx="263525" cy="295275"/>
          </a:xfrm>
          <a:custGeom>
            <a:avLst/>
            <a:gdLst>
              <a:gd name="T0" fmla="*/ 16 w 17"/>
              <a:gd name="T1" fmla="*/ 6 h 19"/>
              <a:gd name="T2" fmla="*/ 9 w 17"/>
              <a:gd name="T3" fmla="*/ 7 h 19"/>
              <a:gd name="T4" fmla="*/ 5 w 17"/>
              <a:gd name="T5" fmla="*/ 18 h 19"/>
              <a:gd name="T6" fmla="*/ 11 w 17"/>
              <a:gd name="T7" fmla="*/ 14 h 19"/>
              <a:gd name="T8" fmla="*/ 16 w 17"/>
              <a:gd name="T9" fmla="*/ 6 h 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19"/>
              <a:gd name="T17" fmla="*/ 17 w 17"/>
              <a:gd name="T18" fmla="*/ 19 h 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19">
                <a:moveTo>
                  <a:pt x="16" y="6"/>
                </a:moveTo>
                <a:cubicBezTo>
                  <a:pt x="17" y="5"/>
                  <a:pt x="15" y="0"/>
                  <a:pt x="9" y="7"/>
                </a:cubicBezTo>
                <a:cubicBezTo>
                  <a:pt x="7" y="10"/>
                  <a:pt x="0" y="19"/>
                  <a:pt x="5" y="18"/>
                </a:cubicBezTo>
                <a:cubicBezTo>
                  <a:pt x="10" y="18"/>
                  <a:pt x="10" y="17"/>
                  <a:pt x="11" y="14"/>
                </a:cubicBezTo>
                <a:cubicBezTo>
                  <a:pt x="12" y="10"/>
                  <a:pt x="13" y="8"/>
                  <a:pt x="16" y="6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84" name="Freeform 85"/>
          <p:cNvSpPr>
            <a:spLocks/>
          </p:cNvSpPr>
          <p:nvPr/>
        </p:nvSpPr>
        <p:spPr bwMode="auto">
          <a:xfrm>
            <a:off x="4897438" y="2943225"/>
            <a:ext cx="296862" cy="234950"/>
          </a:xfrm>
          <a:custGeom>
            <a:avLst/>
            <a:gdLst>
              <a:gd name="T0" fmla="*/ 16 w 19"/>
              <a:gd name="T1" fmla="*/ 9 h 15"/>
              <a:gd name="T2" fmla="*/ 15 w 19"/>
              <a:gd name="T3" fmla="*/ 3 h 15"/>
              <a:gd name="T4" fmla="*/ 7 w 19"/>
              <a:gd name="T5" fmla="*/ 1 h 15"/>
              <a:gd name="T6" fmla="*/ 3 w 19"/>
              <a:gd name="T7" fmla="*/ 6 h 15"/>
              <a:gd name="T8" fmla="*/ 6 w 19"/>
              <a:gd name="T9" fmla="*/ 11 h 15"/>
              <a:gd name="T10" fmla="*/ 16 w 19"/>
              <a:gd name="T11" fmla="*/ 9 h 1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"/>
              <a:gd name="T19" fmla="*/ 0 h 15"/>
              <a:gd name="T20" fmla="*/ 19 w 19"/>
              <a:gd name="T21" fmla="*/ 15 h 1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" h="15">
                <a:moveTo>
                  <a:pt x="16" y="9"/>
                </a:moveTo>
                <a:cubicBezTo>
                  <a:pt x="16" y="6"/>
                  <a:pt x="19" y="2"/>
                  <a:pt x="15" y="3"/>
                </a:cubicBezTo>
                <a:cubicBezTo>
                  <a:pt x="11" y="4"/>
                  <a:pt x="10" y="3"/>
                  <a:pt x="7" y="1"/>
                </a:cubicBezTo>
                <a:cubicBezTo>
                  <a:pt x="4" y="0"/>
                  <a:pt x="3" y="4"/>
                  <a:pt x="3" y="6"/>
                </a:cubicBezTo>
                <a:cubicBezTo>
                  <a:pt x="2" y="8"/>
                  <a:pt x="0" y="9"/>
                  <a:pt x="6" y="11"/>
                </a:cubicBezTo>
                <a:cubicBezTo>
                  <a:pt x="12" y="13"/>
                  <a:pt x="14" y="15"/>
                  <a:pt x="16" y="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85" name="Freeform 86"/>
          <p:cNvSpPr>
            <a:spLocks/>
          </p:cNvSpPr>
          <p:nvPr/>
        </p:nvSpPr>
        <p:spPr bwMode="auto">
          <a:xfrm>
            <a:off x="4697414" y="2867026"/>
            <a:ext cx="263525" cy="200025"/>
          </a:xfrm>
          <a:custGeom>
            <a:avLst/>
            <a:gdLst>
              <a:gd name="T0" fmla="*/ 8 w 17"/>
              <a:gd name="T1" fmla="*/ 12 h 13"/>
              <a:gd name="T2" fmla="*/ 12 w 17"/>
              <a:gd name="T3" fmla="*/ 9 h 13"/>
              <a:gd name="T4" fmla="*/ 11 w 17"/>
              <a:gd name="T5" fmla="*/ 3 h 13"/>
              <a:gd name="T6" fmla="*/ 2 w 17"/>
              <a:gd name="T7" fmla="*/ 5 h 13"/>
              <a:gd name="T8" fmla="*/ 8 w 17"/>
              <a:gd name="T9" fmla="*/ 12 h 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13"/>
              <a:gd name="T17" fmla="*/ 17 w 17"/>
              <a:gd name="T18" fmla="*/ 13 h 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13">
                <a:moveTo>
                  <a:pt x="8" y="12"/>
                </a:moveTo>
                <a:cubicBezTo>
                  <a:pt x="10" y="13"/>
                  <a:pt x="11" y="13"/>
                  <a:pt x="12" y="9"/>
                </a:cubicBezTo>
                <a:cubicBezTo>
                  <a:pt x="13" y="6"/>
                  <a:pt x="17" y="3"/>
                  <a:pt x="11" y="3"/>
                </a:cubicBezTo>
                <a:cubicBezTo>
                  <a:pt x="6" y="3"/>
                  <a:pt x="5" y="0"/>
                  <a:pt x="2" y="5"/>
                </a:cubicBezTo>
                <a:cubicBezTo>
                  <a:pt x="0" y="10"/>
                  <a:pt x="2" y="10"/>
                  <a:pt x="8" y="12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86" name="Freeform 87"/>
          <p:cNvSpPr>
            <a:spLocks/>
          </p:cNvSpPr>
          <p:nvPr/>
        </p:nvSpPr>
        <p:spPr bwMode="auto">
          <a:xfrm>
            <a:off x="4914901" y="3798888"/>
            <a:ext cx="15875" cy="30162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87" name="Freeform 88"/>
          <p:cNvSpPr>
            <a:spLocks/>
          </p:cNvSpPr>
          <p:nvPr/>
        </p:nvSpPr>
        <p:spPr bwMode="auto">
          <a:xfrm>
            <a:off x="4897439" y="3751263"/>
            <a:ext cx="33337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88" name="Freeform 89"/>
          <p:cNvSpPr>
            <a:spLocks/>
          </p:cNvSpPr>
          <p:nvPr/>
        </p:nvSpPr>
        <p:spPr bwMode="auto">
          <a:xfrm>
            <a:off x="4883150" y="3705225"/>
            <a:ext cx="31750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1"/>
                  <a:pt x="1" y="0"/>
                  <a:pt x="2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89" name="Freeform 90"/>
          <p:cNvSpPr>
            <a:spLocks/>
          </p:cNvSpPr>
          <p:nvPr/>
        </p:nvSpPr>
        <p:spPr bwMode="auto">
          <a:xfrm>
            <a:off x="4868864" y="3751263"/>
            <a:ext cx="28575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90" name="Freeform 91"/>
          <p:cNvSpPr>
            <a:spLocks/>
          </p:cNvSpPr>
          <p:nvPr/>
        </p:nvSpPr>
        <p:spPr bwMode="auto">
          <a:xfrm>
            <a:off x="4851400" y="3798888"/>
            <a:ext cx="31750" cy="30162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1"/>
                  <a:pt x="1" y="0"/>
                  <a:pt x="2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91" name="Freeform 92"/>
          <p:cNvSpPr>
            <a:spLocks/>
          </p:cNvSpPr>
          <p:nvPr/>
        </p:nvSpPr>
        <p:spPr bwMode="auto">
          <a:xfrm>
            <a:off x="4868864" y="3844925"/>
            <a:ext cx="28575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92" name="Freeform 93"/>
          <p:cNvSpPr>
            <a:spLocks/>
          </p:cNvSpPr>
          <p:nvPr/>
        </p:nvSpPr>
        <p:spPr bwMode="auto">
          <a:xfrm>
            <a:off x="4835525" y="3876676"/>
            <a:ext cx="33338" cy="28575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93" name="Freeform 94"/>
          <p:cNvSpPr>
            <a:spLocks/>
          </p:cNvSpPr>
          <p:nvPr/>
        </p:nvSpPr>
        <p:spPr bwMode="auto">
          <a:xfrm>
            <a:off x="4819650" y="3829051"/>
            <a:ext cx="31750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94" name="Freeform 95"/>
          <p:cNvSpPr>
            <a:spLocks/>
          </p:cNvSpPr>
          <p:nvPr/>
        </p:nvSpPr>
        <p:spPr bwMode="auto">
          <a:xfrm>
            <a:off x="4773614" y="3844925"/>
            <a:ext cx="33337" cy="31750"/>
          </a:xfrm>
          <a:custGeom>
            <a:avLst/>
            <a:gdLst>
              <a:gd name="T0" fmla="*/ 1 w 2"/>
              <a:gd name="T1" fmla="*/ 0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1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2" y="2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95" name="Freeform 96"/>
          <p:cNvSpPr>
            <a:spLocks/>
          </p:cNvSpPr>
          <p:nvPr/>
        </p:nvSpPr>
        <p:spPr bwMode="auto">
          <a:xfrm>
            <a:off x="4791076" y="3890963"/>
            <a:ext cx="28575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1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96" name="Freeform 97"/>
          <p:cNvSpPr>
            <a:spLocks/>
          </p:cNvSpPr>
          <p:nvPr/>
        </p:nvSpPr>
        <p:spPr bwMode="auto">
          <a:xfrm>
            <a:off x="4773614" y="3922713"/>
            <a:ext cx="33337" cy="31750"/>
          </a:xfrm>
          <a:custGeom>
            <a:avLst/>
            <a:gdLst>
              <a:gd name="T0" fmla="*/ 0 w 2"/>
              <a:gd name="T1" fmla="*/ 1 h 2"/>
              <a:gd name="T2" fmla="*/ 2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2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97" name="Freeform 98"/>
          <p:cNvSpPr>
            <a:spLocks/>
          </p:cNvSpPr>
          <p:nvPr/>
        </p:nvSpPr>
        <p:spPr bwMode="auto">
          <a:xfrm>
            <a:off x="4806950" y="3783013"/>
            <a:ext cx="12700" cy="30162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2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98" name="Freeform 99"/>
          <p:cNvSpPr>
            <a:spLocks/>
          </p:cNvSpPr>
          <p:nvPr/>
        </p:nvSpPr>
        <p:spPr bwMode="auto">
          <a:xfrm>
            <a:off x="4819650" y="3751264"/>
            <a:ext cx="31750" cy="15875"/>
          </a:xfrm>
          <a:custGeom>
            <a:avLst/>
            <a:gdLst>
              <a:gd name="T0" fmla="*/ 1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1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99" name="Freeform 100"/>
          <p:cNvSpPr>
            <a:spLocks/>
          </p:cNvSpPr>
          <p:nvPr/>
        </p:nvSpPr>
        <p:spPr bwMode="auto">
          <a:xfrm>
            <a:off x="4806951" y="3719513"/>
            <a:ext cx="28575" cy="17462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1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00" name="Freeform 101"/>
          <p:cNvSpPr>
            <a:spLocks/>
          </p:cNvSpPr>
          <p:nvPr/>
        </p:nvSpPr>
        <p:spPr bwMode="auto">
          <a:xfrm>
            <a:off x="4835525" y="3687763"/>
            <a:ext cx="33338" cy="17462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1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01" name="Freeform 102"/>
          <p:cNvSpPr>
            <a:spLocks/>
          </p:cNvSpPr>
          <p:nvPr/>
        </p:nvSpPr>
        <p:spPr bwMode="auto">
          <a:xfrm>
            <a:off x="4868864" y="3659189"/>
            <a:ext cx="28575" cy="14287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02" name="Freeform 103"/>
          <p:cNvSpPr>
            <a:spLocks/>
          </p:cNvSpPr>
          <p:nvPr/>
        </p:nvSpPr>
        <p:spPr bwMode="auto">
          <a:xfrm>
            <a:off x="4819651" y="3519488"/>
            <a:ext cx="15875" cy="30162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1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03" name="Freeform 104"/>
          <p:cNvSpPr>
            <a:spLocks/>
          </p:cNvSpPr>
          <p:nvPr/>
        </p:nvSpPr>
        <p:spPr bwMode="auto">
          <a:xfrm>
            <a:off x="4791076" y="3470275"/>
            <a:ext cx="28575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04" name="Freeform 105"/>
          <p:cNvSpPr>
            <a:spLocks/>
          </p:cNvSpPr>
          <p:nvPr/>
        </p:nvSpPr>
        <p:spPr bwMode="auto">
          <a:xfrm>
            <a:off x="4773614" y="3441700"/>
            <a:ext cx="33337" cy="14288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05" name="Freeform 106"/>
          <p:cNvSpPr>
            <a:spLocks/>
          </p:cNvSpPr>
          <p:nvPr/>
        </p:nvSpPr>
        <p:spPr bwMode="auto">
          <a:xfrm>
            <a:off x="4743451" y="3424238"/>
            <a:ext cx="15875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06" name="Freeform 107"/>
          <p:cNvSpPr>
            <a:spLocks/>
          </p:cNvSpPr>
          <p:nvPr/>
        </p:nvSpPr>
        <p:spPr bwMode="auto">
          <a:xfrm>
            <a:off x="4679950" y="3424238"/>
            <a:ext cx="33338" cy="17462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07" name="Freeform 108"/>
          <p:cNvSpPr>
            <a:spLocks/>
          </p:cNvSpPr>
          <p:nvPr/>
        </p:nvSpPr>
        <p:spPr bwMode="auto">
          <a:xfrm>
            <a:off x="4679950" y="3455988"/>
            <a:ext cx="33338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1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08" name="Freeform 109"/>
          <p:cNvSpPr>
            <a:spLocks/>
          </p:cNvSpPr>
          <p:nvPr/>
        </p:nvSpPr>
        <p:spPr bwMode="auto">
          <a:xfrm>
            <a:off x="4727575" y="3470275"/>
            <a:ext cx="31750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2" y="2"/>
                  <a:pt x="1" y="2"/>
                </a:cubicBezTo>
                <a:cubicBezTo>
                  <a:pt x="1" y="1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09" name="Freeform 110"/>
          <p:cNvSpPr>
            <a:spLocks/>
          </p:cNvSpPr>
          <p:nvPr/>
        </p:nvSpPr>
        <p:spPr bwMode="auto">
          <a:xfrm>
            <a:off x="4759325" y="3502025"/>
            <a:ext cx="31750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1"/>
                  <a:pt x="1" y="0"/>
                  <a:pt x="2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10" name="Freeform 111"/>
          <p:cNvSpPr>
            <a:spLocks/>
          </p:cNvSpPr>
          <p:nvPr/>
        </p:nvSpPr>
        <p:spPr bwMode="auto">
          <a:xfrm>
            <a:off x="4759325" y="3565526"/>
            <a:ext cx="31750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11" name="Freeform 112"/>
          <p:cNvSpPr>
            <a:spLocks/>
          </p:cNvSpPr>
          <p:nvPr/>
        </p:nvSpPr>
        <p:spPr bwMode="auto">
          <a:xfrm>
            <a:off x="4727575" y="3519488"/>
            <a:ext cx="31750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1"/>
                </a:cubicBezTo>
                <a:cubicBezTo>
                  <a:pt x="1" y="1"/>
                  <a:pt x="2" y="1"/>
                  <a:pt x="2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12" name="Freeform 113"/>
          <p:cNvSpPr>
            <a:spLocks/>
          </p:cNvSpPr>
          <p:nvPr/>
        </p:nvSpPr>
        <p:spPr bwMode="auto">
          <a:xfrm>
            <a:off x="4679950" y="3519488"/>
            <a:ext cx="33338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13" name="Freeform 114"/>
          <p:cNvSpPr>
            <a:spLocks/>
          </p:cNvSpPr>
          <p:nvPr/>
        </p:nvSpPr>
        <p:spPr bwMode="auto">
          <a:xfrm>
            <a:off x="4679950" y="3565526"/>
            <a:ext cx="33338" cy="30163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14" name="Freeform 115"/>
          <p:cNvSpPr>
            <a:spLocks/>
          </p:cNvSpPr>
          <p:nvPr/>
        </p:nvSpPr>
        <p:spPr bwMode="auto">
          <a:xfrm>
            <a:off x="4713289" y="3613150"/>
            <a:ext cx="14287" cy="14288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15" name="Freeform 116"/>
          <p:cNvSpPr>
            <a:spLocks/>
          </p:cNvSpPr>
          <p:nvPr/>
        </p:nvSpPr>
        <p:spPr bwMode="auto">
          <a:xfrm>
            <a:off x="4556125" y="3627438"/>
            <a:ext cx="33338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16" name="Freeform 117"/>
          <p:cNvSpPr>
            <a:spLocks/>
          </p:cNvSpPr>
          <p:nvPr/>
        </p:nvSpPr>
        <p:spPr bwMode="auto">
          <a:xfrm>
            <a:off x="4479926" y="3613151"/>
            <a:ext cx="30163" cy="28575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17" name="Freeform 118"/>
          <p:cNvSpPr>
            <a:spLocks/>
          </p:cNvSpPr>
          <p:nvPr/>
        </p:nvSpPr>
        <p:spPr bwMode="auto">
          <a:xfrm>
            <a:off x="4527551" y="3595688"/>
            <a:ext cx="28575" cy="17462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1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18" name="Freeform 119"/>
          <p:cNvSpPr>
            <a:spLocks/>
          </p:cNvSpPr>
          <p:nvPr/>
        </p:nvSpPr>
        <p:spPr bwMode="auto">
          <a:xfrm>
            <a:off x="4541839" y="3549651"/>
            <a:ext cx="14287" cy="15875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19" name="Freeform 120"/>
          <p:cNvSpPr>
            <a:spLocks/>
          </p:cNvSpPr>
          <p:nvPr/>
        </p:nvSpPr>
        <p:spPr bwMode="auto">
          <a:xfrm>
            <a:off x="4494214" y="3549650"/>
            <a:ext cx="33337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20" name="Freeform 121"/>
          <p:cNvSpPr>
            <a:spLocks/>
          </p:cNvSpPr>
          <p:nvPr/>
        </p:nvSpPr>
        <p:spPr bwMode="auto">
          <a:xfrm>
            <a:off x="4510088" y="3502025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21" name="Freeform 122"/>
          <p:cNvSpPr>
            <a:spLocks/>
          </p:cNvSpPr>
          <p:nvPr/>
        </p:nvSpPr>
        <p:spPr bwMode="auto">
          <a:xfrm>
            <a:off x="4527551" y="3470275"/>
            <a:ext cx="28575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2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22" name="Freeform 123"/>
          <p:cNvSpPr>
            <a:spLocks/>
          </p:cNvSpPr>
          <p:nvPr/>
        </p:nvSpPr>
        <p:spPr bwMode="auto">
          <a:xfrm>
            <a:off x="4527551" y="3395664"/>
            <a:ext cx="28575" cy="28575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2"/>
                </a:cubicBezTo>
                <a:cubicBezTo>
                  <a:pt x="1" y="1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23" name="Freeform 124"/>
          <p:cNvSpPr>
            <a:spLocks/>
          </p:cNvSpPr>
          <p:nvPr/>
        </p:nvSpPr>
        <p:spPr bwMode="auto">
          <a:xfrm>
            <a:off x="4510088" y="3424238"/>
            <a:ext cx="31750" cy="31750"/>
          </a:xfrm>
          <a:custGeom>
            <a:avLst/>
            <a:gdLst>
              <a:gd name="T0" fmla="*/ 0 w 2"/>
              <a:gd name="T1" fmla="*/ 1 h 2"/>
              <a:gd name="T2" fmla="*/ 2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2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24" name="Freeform 125"/>
          <p:cNvSpPr>
            <a:spLocks/>
          </p:cNvSpPr>
          <p:nvPr/>
        </p:nvSpPr>
        <p:spPr bwMode="auto">
          <a:xfrm>
            <a:off x="4633913" y="3751263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25" name="Freeform 126"/>
          <p:cNvSpPr>
            <a:spLocks/>
          </p:cNvSpPr>
          <p:nvPr/>
        </p:nvSpPr>
        <p:spPr bwMode="auto">
          <a:xfrm>
            <a:off x="4619625" y="3813176"/>
            <a:ext cx="31750" cy="15875"/>
          </a:xfrm>
          <a:custGeom>
            <a:avLst/>
            <a:gdLst>
              <a:gd name="T0" fmla="*/ 1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1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26" name="Freeform 127"/>
          <p:cNvSpPr>
            <a:spLocks/>
          </p:cNvSpPr>
          <p:nvPr/>
        </p:nvSpPr>
        <p:spPr bwMode="auto">
          <a:xfrm>
            <a:off x="4589463" y="3767139"/>
            <a:ext cx="30162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1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27" name="Freeform 128"/>
          <p:cNvSpPr>
            <a:spLocks/>
          </p:cNvSpPr>
          <p:nvPr/>
        </p:nvSpPr>
        <p:spPr bwMode="auto">
          <a:xfrm>
            <a:off x="4479926" y="3751263"/>
            <a:ext cx="30163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28" name="Freeform 129"/>
          <p:cNvSpPr>
            <a:spLocks/>
          </p:cNvSpPr>
          <p:nvPr/>
        </p:nvSpPr>
        <p:spPr bwMode="auto">
          <a:xfrm>
            <a:off x="4605339" y="4046539"/>
            <a:ext cx="28575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29" name="Freeform 130"/>
          <p:cNvSpPr>
            <a:spLocks/>
          </p:cNvSpPr>
          <p:nvPr/>
        </p:nvSpPr>
        <p:spPr bwMode="auto">
          <a:xfrm>
            <a:off x="4651376" y="4014788"/>
            <a:ext cx="28575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30" name="Freeform 131"/>
          <p:cNvSpPr>
            <a:spLocks/>
          </p:cNvSpPr>
          <p:nvPr/>
        </p:nvSpPr>
        <p:spPr bwMode="auto">
          <a:xfrm>
            <a:off x="4633913" y="3968750"/>
            <a:ext cx="31750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31" name="Freeform 132"/>
          <p:cNvSpPr>
            <a:spLocks/>
          </p:cNvSpPr>
          <p:nvPr/>
        </p:nvSpPr>
        <p:spPr bwMode="auto">
          <a:xfrm>
            <a:off x="4633913" y="3922713"/>
            <a:ext cx="17462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32" name="Freeform 133"/>
          <p:cNvSpPr>
            <a:spLocks/>
          </p:cNvSpPr>
          <p:nvPr/>
        </p:nvSpPr>
        <p:spPr bwMode="auto">
          <a:xfrm>
            <a:off x="4619625" y="3876676"/>
            <a:ext cx="31750" cy="28575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33" name="Freeform 134"/>
          <p:cNvSpPr>
            <a:spLocks/>
          </p:cNvSpPr>
          <p:nvPr/>
        </p:nvSpPr>
        <p:spPr bwMode="auto">
          <a:xfrm>
            <a:off x="4589463" y="3829051"/>
            <a:ext cx="30162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1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34" name="Freeform 135"/>
          <p:cNvSpPr>
            <a:spLocks/>
          </p:cNvSpPr>
          <p:nvPr/>
        </p:nvSpPr>
        <p:spPr bwMode="auto">
          <a:xfrm>
            <a:off x="4556126" y="3798888"/>
            <a:ext cx="17463" cy="30162"/>
          </a:xfrm>
          <a:custGeom>
            <a:avLst/>
            <a:gdLst>
              <a:gd name="T0" fmla="*/ 0 w 1"/>
              <a:gd name="T1" fmla="*/ 1 h 2"/>
              <a:gd name="T2" fmla="*/ 1 w 1"/>
              <a:gd name="T3" fmla="*/ 1 h 2"/>
              <a:gd name="T4" fmla="*/ 1 w 1"/>
              <a:gd name="T5" fmla="*/ 2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1"/>
                  <a:pt x="0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35" name="Freeform 136"/>
          <p:cNvSpPr>
            <a:spLocks/>
          </p:cNvSpPr>
          <p:nvPr/>
        </p:nvSpPr>
        <p:spPr bwMode="auto">
          <a:xfrm>
            <a:off x="4527551" y="3767138"/>
            <a:ext cx="28575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36" name="Freeform 137"/>
          <p:cNvSpPr>
            <a:spLocks/>
          </p:cNvSpPr>
          <p:nvPr/>
        </p:nvSpPr>
        <p:spPr bwMode="auto">
          <a:xfrm>
            <a:off x="4479926" y="3813175"/>
            <a:ext cx="30163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37" name="Freeform 138"/>
          <p:cNvSpPr>
            <a:spLocks/>
          </p:cNvSpPr>
          <p:nvPr/>
        </p:nvSpPr>
        <p:spPr bwMode="auto">
          <a:xfrm>
            <a:off x="4494214" y="3859213"/>
            <a:ext cx="33337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38" name="Freeform 139"/>
          <p:cNvSpPr>
            <a:spLocks/>
          </p:cNvSpPr>
          <p:nvPr/>
        </p:nvSpPr>
        <p:spPr bwMode="auto">
          <a:xfrm>
            <a:off x="4541839" y="3876676"/>
            <a:ext cx="14287" cy="28575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39" name="Freeform 140"/>
          <p:cNvSpPr>
            <a:spLocks/>
          </p:cNvSpPr>
          <p:nvPr/>
        </p:nvSpPr>
        <p:spPr bwMode="auto">
          <a:xfrm>
            <a:off x="4589464" y="3890963"/>
            <a:ext cx="15875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40" name="Freeform 141"/>
          <p:cNvSpPr>
            <a:spLocks/>
          </p:cNvSpPr>
          <p:nvPr/>
        </p:nvSpPr>
        <p:spPr bwMode="auto">
          <a:xfrm>
            <a:off x="4589463" y="3937000"/>
            <a:ext cx="30162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41" name="Freeform 142"/>
          <p:cNvSpPr>
            <a:spLocks/>
          </p:cNvSpPr>
          <p:nvPr/>
        </p:nvSpPr>
        <p:spPr bwMode="auto">
          <a:xfrm>
            <a:off x="4573588" y="4000501"/>
            <a:ext cx="31750" cy="30163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42" name="Freeform 143"/>
          <p:cNvSpPr>
            <a:spLocks/>
          </p:cNvSpPr>
          <p:nvPr/>
        </p:nvSpPr>
        <p:spPr bwMode="auto">
          <a:xfrm>
            <a:off x="4541838" y="3968750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1"/>
                  <a:pt x="1" y="2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43" name="Freeform 144"/>
          <p:cNvSpPr>
            <a:spLocks/>
          </p:cNvSpPr>
          <p:nvPr/>
        </p:nvSpPr>
        <p:spPr bwMode="auto">
          <a:xfrm>
            <a:off x="4510088" y="3922713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44" name="Freeform 145"/>
          <p:cNvSpPr>
            <a:spLocks/>
          </p:cNvSpPr>
          <p:nvPr/>
        </p:nvSpPr>
        <p:spPr bwMode="auto">
          <a:xfrm>
            <a:off x="4665663" y="3224214"/>
            <a:ext cx="31750" cy="14287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1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45" name="Freeform 146"/>
          <p:cNvSpPr>
            <a:spLocks/>
          </p:cNvSpPr>
          <p:nvPr/>
        </p:nvSpPr>
        <p:spPr bwMode="auto">
          <a:xfrm>
            <a:off x="4743451" y="2974975"/>
            <a:ext cx="15875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46" name="Freeform 147"/>
          <p:cNvSpPr>
            <a:spLocks/>
          </p:cNvSpPr>
          <p:nvPr/>
        </p:nvSpPr>
        <p:spPr bwMode="auto">
          <a:xfrm>
            <a:off x="4619625" y="3178175"/>
            <a:ext cx="31750" cy="14288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47" name="Freeform 148"/>
          <p:cNvSpPr>
            <a:spLocks/>
          </p:cNvSpPr>
          <p:nvPr/>
        </p:nvSpPr>
        <p:spPr bwMode="auto">
          <a:xfrm>
            <a:off x="4651376" y="3270250"/>
            <a:ext cx="28575" cy="14288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48" name="Freeform 149"/>
          <p:cNvSpPr>
            <a:spLocks/>
          </p:cNvSpPr>
          <p:nvPr/>
        </p:nvSpPr>
        <p:spPr bwMode="auto">
          <a:xfrm>
            <a:off x="4697413" y="3252788"/>
            <a:ext cx="30162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1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49" name="Freeform 150"/>
          <p:cNvSpPr>
            <a:spLocks/>
          </p:cNvSpPr>
          <p:nvPr/>
        </p:nvSpPr>
        <p:spPr bwMode="auto">
          <a:xfrm>
            <a:off x="4619625" y="3238500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1" y="1"/>
                  <a:pt x="2" y="1"/>
                  <a:pt x="2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50" name="Freeform 151"/>
          <p:cNvSpPr>
            <a:spLocks/>
          </p:cNvSpPr>
          <p:nvPr/>
        </p:nvSpPr>
        <p:spPr bwMode="auto">
          <a:xfrm>
            <a:off x="4589463" y="3206750"/>
            <a:ext cx="30162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1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51" name="Freeform 152"/>
          <p:cNvSpPr>
            <a:spLocks/>
          </p:cNvSpPr>
          <p:nvPr/>
        </p:nvSpPr>
        <p:spPr bwMode="auto">
          <a:xfrm>
            <a:off x="4573588" y="3270250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52" name="Freeform 153"/>
          <p:cNvSpPr>
            <a:spLocks/>
          </p:cNvSpPr>
          <p:nvPr/>
        </p:nvSpPr>
        <p:spPr bwMode="auto">
          <a:xfrm>
            <a:off x="4773614" y="2989263"/>
            <a:ext cx="33337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53" name="Freeform 154"/>
          <p:cNvSpPr>
            <a:spLocks/>
          </p:cNvSpPr>
          <p:nvPr/>
        </p:nvSpPr>
        <p:spPr bwMode="auto">
          <a:xfrm>
            <a:off x="4819650" y="3021013"/>
            <a:ext cx="31750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54" name="Freeform 155"/>
          <p:cNvSpPr>
            <a:spLocks/>
          </p:cNvSpPr>
          <p:nvPr/>
        </p:nvSpPr>
        <p:spPr bwMode="auto">
          <a:xfrm>
            <a:off x="4835525" y="2974975"/>
            <a:ext cx="33338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55" name="Freeform 156"/>
          <p:cNvSpPr>
            <a:spLocks/>
          </p:cNvSpPr>
          <p:nvPr/>
        </p:nvSpPr>
        <p:spPr bwMode="auto">
          <a:xfrm>
            <a:off x="4868864" y="2928938"/>
            <a:ext cx="28575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56" name="Freeform 157"/>
          <p:cNvSpPr>
            <a:spLocks/>
          </p:cNvSpPr>
          <p:nvPr/>
        </p:nvSpPr>
        <p:spPr bwMode="auto">
          <a:xfrm>
            <a:off x="4819650" y="2928938"/>
            <a:ext cx="31750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57" name="Freeform 158"/>
          <p:cNvSpPr>
            <a:spLocks/>
          </p:cNvSpPr>
          <p:nvPr/>
        </p:nvSpPr>
        <p:spPr bwMode="auto">
          <a:xfrm>
            <a:off x="4773614" y="2913063"/>
            <a:ext cx="33337" cy="30162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58" name="Freeform 159"/>
          <p:cNvSpPr>
            <a:spLocks/>
          </p:cNvSpPr>
          <p:nvPr/>
        </p:nvSpPr>
        <p:spPr bwMode="auto">
          <a:xfrm>
            <a:off x="4743451" y="2928938"/>
            <a:ext cx="30163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59" name="Freeform 160"/>
          <p:cNvSpPr>
            <a:spLocks/>
          </p:cNvSpPr>
          <p:nvPr/>
        </p:nvSpPr>
        <p:spPr bwMode="auto">
          <a:xfrm>
            <a:off x="4791076" y="2960689"/>
            <a:ext cx="28575" cy="28575"/>
          </a:xfrm>
          <a:custGeom>
            <a:avLst/>
            <a:gdLst>
              <a:gd name="T0" fmla="*/ 1 w 2"/>
              <a:gd name="T1" fmla="*/ 0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1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60" name="Freeform 161"/>
          <p:cNvSpPr>
            <a:spLocks/>
          </p:cNvSpPr>
          <p:nvPr/>
        </p:nvSpPr>
        <p:spPr bwMode="auto">
          <a:xfrm>
            <a:off x="4851400" y="2789239"/>
            <a:ext cx="31750" cy="28575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2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1" y="1"/>
                  <a:pt x="2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61" name="Freeform 162"/>
          <p:cNvSpPr>
            <a:spLocks/>
          </p:cNvSpPr>
          <p:nvPr/>
        </p:nvSpPr>
        <p:spPr bwMode="auto">
          <a:xfrm>
            <a:off x="4897438" y="2789239"/>
            <a:ext cx="17462" cy="28575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62" name="Freeform 163"/>
          <p:cNvSpPr>
            <a:spLocks/>
          </p:cNvSpPr>
          <p:nvPr/>
        </p:nvSpPr>
        <p:spPr bwMode="auto">
          <a:xfrm>
            <a:off x="4883150" y="2743201"/>
            <a:ext cx="31750" cy="28575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2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1"/>
                  <a:pt x="2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63" name="Freeform 164"/>
          <p:cNvSpPr>
            <a:spLocks/>
          </p:cNvSpPr>
          <p:nvPr/>
        </p:nvSpPr>
        <p:spPr bwMode="auto">
          <a:xfrm>
            <a:off x="4914901" y="2725738"/>
            <a:ext cx="30163" cy="17462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64" name="Freeform 165"/>
          <p:cNvSpPr>
            <a:spLocks/>
          </p:cNvSpPr>
          <p:nvPr/>
        </p:nvSpPr>
        <p:spPr bwMode="auto">
          <a:xfrm>
            <a:off x="4930775" y="2679701"/>
            <a:ext cx="14288" cy="15875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65" name="Freeform 166"/>
          <p:cNvSpPr>
            <a:spLocks/>
          </p:cNvSpPr>
          <p:nvPr/>
        </p:nvSpPr>
        <p:spPr bwMode="auto">
          <a:xfrm>
            <a:off x="4960939" y="2649538"/>
            <a:ext cx="15875" cy="30162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1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66" name="Freeform 167"/>
          <p:cNvSpPr>
            <a:spLocks/>
          </p:cNvSpPr>
          <p:nvPr/>
        </p:nvSpPr>
        <p:spPr bwMode="auto">
          <a:xfrm>
            <a:off x="4976814" y="2617788"/>
            <a:ext cx="33337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67" name="Freeform 168"/>
          <p:cNvSpPr>
            <a:spLocks/>
          </p:cNvSpPr>
          <p:nvPr/>
        </p:nvSpPr>
        <p:spPr bwMode="auto">
          <a:xfrm>
            <a:off x="5037138" y="2743200"/>
            <a:ext cx="31750" cy="14288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68" name="Freeform 169"/>
          <p:cNvSpPr>
            <a:spLocks/>
          </p:cNvSpPr>
          <p:nvPr/>
        </p:nvSpPr>
        <p:spPr bwMode="auto">
          <a:xfrm>
            <a:off x="5010150" y="2789239"/>
            <a:ext cx="26988" cy="28575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69" name="Freeform 170"/>
          <p:cNvSpPr>
            <a:spLocks/>
          </p:cNvSpPr>
          <p:nvPr/>
        </p:nvSpPr>
        <p:spPr bwMode="auto">
          <a:xfrm>
            <a:off x="5010150" y="2835275"/>
            <a:ext cx="26988" cy="14288"/>
          </a:xfrm>
          <a:custGeom>
            <a:avLst/>
            <a:gdLst>
              <a:gd name="T0" fmla="*/ 1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1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70" name="Freeform 171"/>
          <p:cNvSpPr>
            <a:spLocks/>
          </p:cNvSpPr>
          <p:nvPr/>
        </p:nvSpPr>
        <p:spPr bwMode="auto">
          <a:xfrm>
            <a:off x="5054600" y="2881313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71" name="Freeform 172"/>
          <p:cNvSpPr>
            <a:spLocks/>
          </p:cNvSpPr>
          <p:nvPr/>
        </p:nvSpPr>
        <p:spPr bwMode="auto">
          <a:xfrm>
            <a:off x="5054600" y="2835275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1"/>
                </a:cubicBezTo>
                <a:cubicBezTo>
                  <a:pt x="1" y="1"/>
                  <a:pt x="2" y="1"/>
                  <a:pt x="2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72" name="Freeform 173"/>
          <p:cNvSpPr>
            <a:spLocks/>
          </p:cNvSpPr>
          <p:nvPr/>
        </p:nvSpPr>
        <p:spPr bwMode="auto">
          <a:xfrm>
            <a:off x="5100638" y="2789239"/>
            <a:ext cx="31750" cy="28575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2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1"/>
                  <a:pt x="2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73" name="Freeform 174"/>
          <p:cNvSpPr>
            <a:spLocks/>
          </p:cNvSpPr>
          <p:nvPr/>
        </p:nvSpPr>
        <p:spPr bwMode="auto">
          <a:xfrm>
            <a:off x="5068888" y="2771775"/>
            <a:ext cx="31750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74" name="Freeform 175"/>
          <p:cNvSpPr>
            <a:spLocks/>
          </p:cNvSpPr>
          <p:nvPr/>
        </p:nvSpPr>
        <p:spPr bwMode="auto">
          <a:xfrm>
            <a:off x="5054600" y="2803525"/>
            <a:ext cx="14288" cy="31750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1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75" name="Freeform 176"/>
          <p:cNvSpPr>
            <a:spLocks/>
          </p:cNvSpPr>
          <p:nvPr/>
        </p:nvSpPr>
        <p:spPr bwMode="auto">
          <a:xfrm>
            <a:off x="5114925" y="3006726"/>
            <a:ext cx="33338" cy="28575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76" name="Freeform 177"/>
          <p:cNvSpPr>
            <a:spLocks/>
          </p:cNvSpPr>
          <p:nvPr/>
        </p:nvSpPr>
        <p:spPr bwMode="auto">
          <a:xfrm>
            <a:off x="5068888" y="3098800"/>
            <a:ext cx="31750" cy="31750"/>
          </a:xfrm>
          <a:custGeom>
            <a:avLst/>
            <a:gdLst>
              <a:gd name="T0" fmla="*/ 1 w 2"/>
              <a:gd name="T1" fmla="*/ 0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1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2" y="2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77" name="Freeform 178"/>
          <p:cNvSpPr>
            <a:spLocks/>
          </p:cNvSpPr>
          <p:nvPr/>
        </p:nvSpPr>
        <p:spPr bwMode="auto">
          <a:xfrm>
            <a:off x="4976814" y="2974975"/>
            <a:ext cx="33337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78" name="Freeform 179"/>
          <p:cNvSpPr>
            <a:spLocks/>
          </p:cNvSpPr>
          <p:nvPr/>
        </p:nvSpPr>
        <p:spPr bwMode="auto">
          <a:xfrm>
            <a:off x="4945063" y="3052763"/>
            <a:ext cx="31750" cy="31750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2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79" name="Freeform 180"/>
          <p:cNvSpPr>
            <a:spLocks/>
          </p:cNvSpPr>
          <p:nvPr/>
        </p:nvSpPr>
        <p:spPr bwMode="auto">
          <a:xfrm>
            <a:off x="4992688" y="3067050"/>
            <a:ext cx="30162" cy="31750"/>
          </a:xfrm>
          <a:custGeom>
            <a:avLst/>
            <a:gdLst>
              <a:gd name="T0" fmla="*/ 1 w 2"/>
              <a:gd name="T1" fmla="*/ 0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2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80" name="Freeform 181"/>
          <p:cNvSpPr>
            <a:spLocks/>
          </p:cNvSpPr>
          <p:nvPr/>
        </p:nvSpPr>
        <p:spPr bwMode="auto">
          <a:xfrm>
            <a:off x="5037138" y="3006726"/>
            <a:ext cx="31750" cy="28575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2"/>
                </a:cubicBezTo>
                <a:cubicBezTo>
                  <a:pt x="1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81" name="Freeform 182"/>
          <p:cNvSpPr>
            <a:spLocks/>
          </p:cNvSpPr>
          <p:nvPr/>
        </p:nvSpPr>
        <p:spPr bwMode="auto">
          <a:xfrm>
            <a:off x="5010150" y="3021013"/>
            <a:ext cx="12700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82" name="Freeform 183"/>
          <p:cNvSpPr>
            <a:spLocks/>
          </p:cNvSpPr>
          <p:nvPr/>
        </p:nvSpPr>
        <p:spPr bwMode="auto">
          <a:xfrm>
            <a:off x="5162550" y="2695576"/>
            <a:ext cx="31750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83" name="Freeform 184"/>
          <p:cNvSpPr>
            <a:spLocks/>
          </p:cNvSpPr>
          <p:nvPr/>
        </p:nvSpPr>
        <p:spPr bwMode="auto">
          <a:xfrm>
            <a:off x="5037138" y="3067050"/>
            <a:ext cx="31750" cy="31750"/>
          </a:xfrm>
          <a:custGeom>
            <a:avLst/>
            <a:gdLst>
              <a:gd name="T0" fmla="*/ 0 w 2"/>
              <a:gd name="T1" fmla="*/ 1 h 2"/>
              <a:gd name="T2" fmla="*/ 2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2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84" name="Freeform 185"/>
          <p:cNvSpPr>
            <a:spLocks/>
          </p:cNvSpPr>
          <p:nvPr/>
        </p:nvSpPr>
        <p:spPr bwMode="auto">
          <a:xfrm>
            <a:off x="5086350" y="3035300"/>
            <a:ext cx="14288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85" name="Freeform 186"/>
          <p:cNvSpPr>
            <a:spLocks/>
          </p:cNvSpPr>
          <p:nvPr/>
        </p:nvSpPr>
        <p:spPr bwMode="auto">
          <a:xfrm>
            <a:off x="5194300" y="2663825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86" name="Freeform 187"/>
          <p:cNvSpPr>
            <a:spLocks/>
          </p:cNvSpPr>
          <p:nvPr/>
        </p:nvSpPr>
        <p:spPr bwMode="auto">
          <a:xfrm>
            <a:off x="5194300" y="2554288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87" name="Freeform 188"/>
          <p:cNvSpPr>
            <a:spLocks/>
          </p:cNvSpPr>
          <p:nvPr/>
        </p:nvSpPr>
        <p:spPr bwMode="auto">
          <a:xfrm>
            <a:off x="5054600" y="2540000"/>
            <a:ext cx="31750" cy="31750"/>
          </a:xfrm>
          <a:custGeom>
            <a:avLst/>
            <a:gdLst>
              <a:gd name="T0" fmla="*/ 1 w 2"/>
              <a:gd name="T1" fmla="*/ 0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1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2" y="2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88" name="Freeform 189"/>
          <p:cNvSpPr>
            <a:spLocks/>
          </p:cNvSpPr>
          <p:nvPr/>
        </p:nvSpPr>
        <p:spPr bwMode="auto">
          <a:xfrm>
            <a:off x="5132388" y="2508250"/>
            <a:ext cx="30162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89" name="Freeform 190"/>
          <p:cNvSpPr>
            <a:spLocks/>
          </p:cNvSpPr>
          <p:nvPr/>
        </p:nvSpPr>
        <p:spPr bwMode="auto">
          <a:xfrm>
            <a:off x="5148263" y="2554288"/>
            <a:ext cx="31750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90" name="Freeform 191"/>
          <p:cNvSpPr>
            <a:spLocks/>
          </p:cNvSpPr>
          <p:nvPr/>
        </p:nvSpPr>
        <p:spPr bwMode="auto">
          <a:xfrm>
            <a:off x="5100638" y="2554288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91" name="Freeform 192"/>
          <p:cNvSpPr>
            <a:spLocks/>
          </p:cNvSpPr>
          <p:nvPr/>
        </p:nvSpPr>
        <p:spPr bwMode="auto">
          <a:xfrm>
            <a:off x="5100638" y="2601913"/>
            <a:ext cx="31750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92" name="Freeform 193"/>
          <p:cNvSpPr>
            <a:spLocks/>
          </p:cNvSpPr>
          <p:nvPr/>
        </p:nvSpPr>
        <p:spPr bwMode="auto">
          <a:xfrm>
            <a:off x="5162551" y="2601913"/>
            <a:ext cx="17463" cy="30162"/>
          </a:xfrm>
          <a:custGeom>
            <a:avLst/>
            <a:gdLst>
              <a:gd name="T0" fmla="*/ 0 w 1"/>
              <a:gd name="T1" fmla="*/ 1 h 2"/>
              <a:gd name="T2" fmla="*/ 1 w 1"/>
              <a:gd name="T3" fmla="*/ 1 h 2"/>
              <a:gd name="T4" fmla="*/ 1 w 1"/>
              <a:gd name="T5" fmla="*/ 2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1"/>
                  <a:pt x="0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93" name="Freeform 194"/>
          <p:cNvSpPr>
            <a:spLocks/>
          </p:cNvSpPr>
          <p:nvPr/>
        </p:nvSpPr>
        <p:spPr bwMode="auto">
          <a:xfrm>
            <a:off x="5194300" y="2601913"/>
            <a:ext cx="31750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1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94" name="Freeform 195"/>
          <p:cNvSpPr>
            <a:spLocks/>
          </p:cNvSpPr>
          <p:nvPr/>
        </p:nvSpPr>
        <p:spPr bwMode="auto">
          <a:xfrm>
            <a:off x="5132388" y="2649538"/>
            <a:ext cx="30162" cy="30162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95" name="Freeform 196"/>
          <p:cNvSpPr>
            <a:spLocks/>
          </p:cNvSpPr>
          <p:nvPr/>
        </p:nvSpPr>
        <p:spPr bwMode="auto">
          <a:xfrm>
            <a:off x="5302250" y="2601913"/>
            <a:ext cx="31750" cy="30162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96" name="Freeform 197"/>
          <p:cNvSpPr>
            <a:spLocks/>
          </p:cNvSpPr>
          <p:nvPr/>
        </p:nvSpPr>
        <p:spPr bwMode="auto">
          <a:xfrm>
            <a:off x="5334000" y="2632075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1 w 2"/>
              <a:gd name="T5" fmla="*/ 2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0" y="0"/>
                  <a:pt x="1" y="1"/>
                </a:cubicBezTo>
                <a:cubicBezTo>
                  <a:pt x="1" y="1"/>
                  <a:pt x="2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97" name="Freeform 198"/>
          <p:cNvSpPr>
            <a:spLocks/>
          </p:cNvSpPr>
          <p:nvPr/>
        </p:nvSpPr>
        <p:spPr bwMode="auto">
          <a:xfrm>
            <a:off x="5365750" y="2663826"/>
            <a:ext cx="31750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98" name="Freeform 199"/>
          <p:cNvSpPr>
            <a:spLocks/>
          </p:cNvSpPr>
          <p:nvPr/>
        </p:nvSpPr>
        <p:spPr bwMode="auto">
          <a:xfrm>
            <a:off x="5380038" y="2695576"/>
            <a:ext cx="30162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99" name="Freeform 200"/>
          <p:cNvSpPr>
            <a:spLocks/>
          </p:cNvSpPr>
          <p:nvPr/>
        </p:nvSpPr>
        <p:spPr bwMode="auto">
          <a:xfrm>
            <a:off x="5272088" y="2789239"/>
            <a:ext cx="30162" cy="28575"/>
          </a:xfrm>
          <a:custGeom>
            <a:avLst/>
            <a:gdLst>
              <a:gd name="T0" fmla="*/ 1 w 2"/>
              <a:gd name="T1" fmla="*/ 0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1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2" y="2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00" name="Freeform 201"/>
          <p:cNvSpPr>
            <a:spLocks/>
          </p:cNvSpPr>
          <p:nvPr/>
        </p:nvSpPr>
        <p:spPr bwMode="auto">
          <a:xfrm>
            <a:off x="5238750" y="2803525"/>
            <a:ext cx="33338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4301" name="Group 202"/>
          <p:cNvGrpSpPr>
            <a:grpSpLocks/>
          </p:cNvGrpSpPr>
          <p:nvPr/>
        </p:nvGrpSpPr>
        <p:grpSpPr bwMode="auto">
          <a:xfrm>
            <a:off x="5194301" y="2058988"/>
            <a:ext cx="1971675" cy="1739900"/>
            <a:chOff x="2268" y="1681"/>
            <a:chExt cx="934" cy="824"/>
          </a:xfrm>
        </p:grpSpPr>
        <p:sp>
          <p:nvSpPr>
            <p:cNvPr id="4672" name="Freeform 203"/>
            <p:cNvSpPr>
              <a:spLocks/>
            </p:cNvSpPr>
            <p:nvPr/>
          </p:nvSpPr>
          <p:spPr bwMode="auto">
            <a:xfrm>
              <a:off x="2283" y="2049"/>
              <a:ext cx="7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73" name="Freeform 204"/>
            <p:cNvSpPr>
              <a:spLocks/>
            </p:cNvSpPr>
            <p:nvPr/>
          </p:nvSpPr>
          <p:spPr bwMode="auto">
            <a:xfrm>
              <a:off x="2268" y="2071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74" name="Freeform 205"/>
            <p:cNvSpPr>
              <a:spLocks/>
            </p:cNvSpPr>
            <p:nvPr/>
          </p:nvSpPr>
          <p:spPr bwMode="auto">
            <a:xfrm>
              <a:off x="2297" y="2071"/>
              <a:ext cx="8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75" name="Freeform 206"/>
            <p:cNvSpPr>
              <a:spLocks/>
            </p:cNvSpPr>
            <p:nvPr/>
          </p:nvSpPr>
          <p:spPr bwMode="auto">
            <a:xfrm>
              <a:off x="2305" y="2049"/>
              <a:ext cx="7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76" name="Freeform 207"/>
            <p:cNvSpPr>
              <a:spLocks/>
            </p:cNvSpPr>
            <p:nvPr/>
          </p:nvSpPr>
          <p:spPr bwMode="auto">
            <a:xfrm>
              <a:off x="2327" y="2041"/>
              <a:ext cx="7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77" name="Freeform 208"/>
            <p:cNvSpPr>
              <a:spLocks/>
            </p:cNvSpPr>
            <p:nvPr/>
          </p:nvSpPr>
          <p:spPr bwMode="auto">
            <a:xfrm>
              <a:off x="2319" y="2071"/>
              <a:ext cx="8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78" name="Freeform 209"/>
            <p:cNvSpPr>
              <a:spLocks/>
            </p:cNvSpPr>
            <p:nvPr/>
          </p:nvSpPr>
          <p:spPr bwMode="auto">
            <a:xfrm>
              <a:off x="2334" y="2064"/>
              <a:ext cx="15" cy="14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1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2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79" name="Freeform 210"/>
            <p:cNvSpPr>
              <a:spLocks/>
            </p:cNvSpPr>
            <p:nvPr/>
          </p:nvSpPr>
          <p:spPr bwMode="auto">
            <a:xfrm>
              <a:off x="2356" y="2086"/>
              <a:ext cx="8" cy="14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80" name="Freeform 211"/>
            <p:cNvSpPr>
              <a:spLocks/>
            </p:cNvSpPr>
            <p:nvPr/>
          </p:nvSpPr>
          <p:spPr bwMode="auto">
            <a:xfrm>
              <a:off x="2334" y="2078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81" name="Freeform 212"/>
            <p:cNvSpPr>
              <a:spLocks/>
            </p:cNvSpPr>
            <p:nvPr/>
          </p:nvSpPr>
          <p:spPr bwMode="auto">
            <a:xfrm>
              <a:off x="2290" y="2130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82" name="Freeform 213"/>
            <p:cNvSpPr>
              <a:spLocks/>
            </p:cNvSpPr>
            <p:nvPr/>
          </p:nvSpPr>
          <p:spPr bwMode="auto">
            <a:xfrm>
              <a:off x="2312" y="2137"/>
              <a:ext cx="15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83" name="Freeform 214"/>
            <p:cNvSpPr>
              <a:spLocks/>
            </p:cNvSpPr>
            <p:nvPr/>
          </p:nvSpPr>
          <p:spPr bwMode="auto">
            <a:xfrm>
              <a:off x="2327" y="2144"/>
              <a:ext cx="15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1"/>
                    <a:pt x="1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84" name="Freeform 215"/>
            <p:cNvSpPr>
              <a:spLocks/>
            </p:cNvSpPr>
            <p:nvPr/>
          </p:nvSpPr>
          <p:spPr bwMode="auto">
            <a:xfrm>
              <a:off x="2342" y="2159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85" name="Freeform 216"/>
            <p:cNvSpPr>
              <a:spLocks/>
            </p:cNvSpPr>
            <p:nvPr/>
          </p:nvSpPr>
          <p:spPr bwMode="auto">
            <a:xfrm>
              <a:off x="2327" y="2211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86" name="Freeform 217"/>
            <p:cNvSpPr>
              <a:spLocks/>
            </p:cNvSpPr>
            <p:nvPr/>
          </p:nvSpPr>
          <p:spPr bwMode="auto">
            <a:xfrm>
              <a:off x="2334" y="2189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87" name="Freeform 218"/>
            <p:cNvSpPr>
              <a:spLocks/>
            </p:cNvSpPr>
            <p:nvPr/>
          </p:nvSpPr>
          <p:spPr bwMode="auto">
            <a:xfrm>
              <a:off x="2305" y="2196"/>
              <a:ext cx="14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88" name="Freeform 219"/>
            <p:cNvSpPr>
              <a:spLocks/>
            </p:cNvSpPr>
            <p:nvPr/>
          </p:nvSpPr>
          <p:spPr bwMode="auto">
            <a:xfrm>
              <a:off x="2283" y="2196"/>
              <a:ext cx="14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89" name="Freeform 220"/>
            <p:cNvSpPr>
              <a:spLocks/>
            </p:cNvSpPr>
            <p:nvPr/>
          </p:nvSpPr>
          <p:spPr bwMode="auto">
            <a:xfrm>
              <a:off x="2283" y="2167"/>
              <a:ext cx="14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90" name="Freeform 221"/>
            <p:cNvSpPr>
              <a:spLocks/>
            </p:cNvSpPr>
            <p:nvPr/>
          </p:nvSpPr>
          <p:spPr bwMode="auto">
            <a:xfrm>
              <a:off x="2305" y="2159"/>
              <a:ext cx="14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1"/>
                    <a:pt x="1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91" name="Freeform 222"/>
            <p:cNvSpPr>
              <a:spLocks/>
            </p:cNvSpPr>
            <p:nvPr/>
          </p:nvSpPr>
          <p:spPr bwMode="auto">
            <a:xfrm>
              <a:off x="2319" y="2174"/>
              <a:ext cx="15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0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92" name="Freeform 223"/>
            <p:cNvSpPr>
              <a:spLocks/>
            </p:cNvSpPr>
            <p:nvPr/>
          </p:nvSpPr>
          <p:spPr bwMode="auto">
            <a:xfrm>
              <a:off x="2430" y="2152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93" name="Freeform 224"/>
            <p:cNvSpPr>
              <a:spLocks/>
            </p:cNvSpPr>
            <p:nvPr/>
          </p:nvSpPr>
          <p:spPr bwMode="auto">
            <a:xfrm>
              <a:off x="2452" y="2144"/>
              <a:ext cx="7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94" name="Freeform 225"/>
            <p:cNvSpPr>
              <a:spLocks/>
            </p:cNvSpPr>
            <p:nvPr/>
          </p:nvSpPr>
          <p:spPr bwMode="auto">
            <a:xfrm>
              <a:off x="2459" y="2130"/>
              <a:ext cx="15" cy="14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95" name="Freeform 226"/>
            <p:cNvSpPr>
              <a:spLocks/>
            </p:cNvSpPr>
            <p:nvPr/>
          </p:nvSpPr>
          <p:spPr bwMode="auto">
            <a:xfrm>
              <a:off x="2467" y="2108"/>
              <a:ext cx="14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96" name="Freeform 227"/>
            <p:cNvSpPr>
              <a:spLocks/>
            </p:cNvSpPr>
            <p:nvPr/>
          </p:nvSpPr>
          <p:spPr bwMode="auto">
            <a:xfrm>
              <a:off x="2445" y="2100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97" name="Freeform 228"/>
            <p:cNvSpPr>
              <a:spLocks/>
            </p:cNvSpPr>
            <p:nvPr/>
          </p:nvSpPr>
          <p:spPr bwMode="auto">
            <a:xfrm>
              <a:off x="2430" y="2122"/>
              <a:ext cx="15" cy="15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98" name="Freeform 229"/>
            <p:cNvSpPr>
              <a:spLocks/>
            </p:cNvSpPr>
            <p:nvPr/>
          </p:nvSpPr>
          <p:spPr bwMode="auto">
            <a:xfrm>
              <a:off x="2437" y="2041"/>
              <a:ext cx="15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99" name="Freeform 230"/>
            <p:cNvSpPr>
              <a:spLocks/>
            </p:cNvSpPr>
            <p:nvPr/>
          </p:nvSpPr>
          <p:spPr bwMode="auto">
            <a:xfrm>
              <a:off x="2437" y="2019"/>
              <a:ext cx="15" cy="8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00" name="Freeform 231"/>
            <p:cNvSpPr>
              <a:spLocks/>
            </p:cNvSpPr>
            <p:nvPr/>
          </p:nvSpPr>
          <p:spPr bwMode="auto">
            <a:xfrm>
              <a:off x="2459" y="2012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01" name="Freeform 232"/>
            <p:cNvSpPr>
              <a:spLocks/>
            </p:cNvSpPr>
            <p:nvPr/>
          </p:nvSpPr>
          <p:spPr bwMode="auto">
            <a:xfrm>
              <a:off x="2459" y="2034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02" name="Freeform 233"/>
            <p:cNvSpPr>
              <a:spLocks/>
            </p:cNvSpPr>
            <p:nvPr/>
          </p:nvSpPr>
          <p:spPr bwMode="auto">
            <a:xfrm>
              <a:off x="2481" y="2041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03" name="Freeform 234"/>
            <p:cNvSpPr>
              <a:spLocks/>
            </p:cNvSpPr>
            <p:nvPr/>
          </p:nvSpPr>
          <p:spPr bwMode="auto">
            <a:xfrm>
              <a:off x="2481" y="2019"/>
              <a:ext cx="15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04" name="Freeform 235"/>
            <p:cNvSpPr>
              <a:spLocks/>
            </p:cNvSpPr>
            <p:nvPr/>
          </p:nvSpPr>
          <p:spPr bwMode="auto">
            <a:xfrm>
              <a:off x="2540" y="2034"/>
              <a:ext cx="15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" y="1"/>
                    <a:pt x="1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05" name="Freeform 236"/>
            <p:cNvSpPr>
              <a:spLocks/>
            </p:cNvSpPr>
            <p:nvPr/>
          </p:nvSpPr>
          <p:spPr bwMode="auto">
            <a:xfrm>
              <a:off x="2548" y="2012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06" name="Freeform 237"/>
            <p:cNvSpPr>
              <a:spLocks/>
            </p:cNvSpPr>
            <p:nvPr/>
          </p:nvSpPr>
          <p:spPr bwMode="auto">
            <a:xfrm>
              <a:off x="2562" y="2012"/>
              <a:ext cx="15" cy="1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1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2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07" name="Freeform 238"/>
            <p:cNvSpPr>
              <a:spLocks/>
            </p:cNvSpPr>
            <p:nvPr/>
          </p:nvSpPr>
          <p:spPr bwMode="auto">
            <a:xfrm>
              <a:off x="2584" y="2027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08" name="Freeform 239"/>
            <p:cNvSpPr>
              <a:spLocks/>
            </p:cNvSpPr>
            <p:nvPr/>
          </p:nvSpPr>
          <p:spPr bwMode="auto">
            <a:xfrm>
              <a:off x="2599" y="2005"/>
              <a:ext cx="7" cy="14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09" name="Freeform 240"/>
            <p:cNvSpPr>
              <a:spLocks/>
            </p:cNvSpPr>
            <p:nvPr/>
          </p:nvSpPr>
          <p:spPr bwMode="auto">
            <a:xfrm>
              <a:off x="2606" y="2086"/>
              <a:ext cx="15" cy="14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10" name="Freeform 241"/>
            <p:cNvSpPr>
              <a:spLocks/>
            </p:cNvSpPr>
            <p:nvPr/>
          </p:nvSpPr>
          <p:spPr bwMode="auto">
            <a:xfrm>
              <a:off x="2584" y="2078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11" name="Freeform 242"/>
            <p:cNvSpPr>
              <a:spLocks/>
            </p:cNvSpPr>
            <p:nvPr/>
          </p:nvSpPr>
          <p:spPr bwMode="auto">
            <a:xfrm>
              <a:off x="2562" y="2078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12" name="Freeform 243"/>
            <p:cNvSpPr>
              <a:spLocks/>
            </p:cNvSpPr>
            <p:nvPr/>
          </p:nvSpPr>
          <p:spPr bwMode="auto">
            <a:xfrm>
              <a:off x="2540" y="2086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13" name="Freeform 244"/>
            <p:cNvSpPr>
              <a:spLocks/>
            </p:cNvSpPr>
            <p:nvPr/>
          </p:nvSpPr>
          <p:spPr bwMode="auto">
            <a:xfrm>
              <a:off x="2518" y="2093"/>
              <a:ext cx="15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14" name="Freeform 245"/>
            <p:cNvSpPr>
              <a:spLocks/>
            </p:cNvSpPr>
            <p:nvPr/>
          </p:nvSpPr>
          <p:spPr bwMode="auto">
            <a:xfrm>
              <a:off x="2533" y="2108"/>
              <a:ext cx="7" cy="14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15" name="Freeform 246"/>
            <p:cNvSpPr>
              <a:spLocks/>
            </p:cNvSpPr>
            <p:nvPr/>
          </p:nvSpPr>
          <p:spPr bwMode="auto">
            <a:xfrm>
              <a:off x="2525" y="2130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16" name="Freeform 247"/>
            <p:cNvSpPr>
              <a:spLocks/>
            </p:cNvSpPr>
            <p:nvPr/>
          </p:nvSpPr>
          <p:spPr bwMode="auto">
            <a:xfrm>
              <a:off x="2548" y="2122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17" name="Freeform 248"/>
            <p:cNvSpPr>
              <a:spLocks/>
            </p:cNvSpPr>
            <p:nvPr/>
          </p:nvSpPr>
          <p:spPr bwMode="auto">
            <a:xfrm>
              <a:off x="2555" y="2108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18" name="Freeform 249"/>
            <p:cNvSpPr>
              <a:spLocks/>
            </p:cNvSpPr>
            <p:nvPr/>
          </p:nvSpPr>
          <p:spPr bwMode="auto">
            <a:xfrm>
              <a:off x="2577" y="2115"/>
              <a:ext cx="15" cy="15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19" name="Freeform 250"/>
            <p:cNvSpPr>
              <a:spLocks/>
            </p:cNvSpPr>
            <p:nvPr/>
          </p:nvSpPr>
          <p:spPr bwMode="auto">
            <a:xfrm>
              <a:off x="2599" y="2122"/>
              <a:ext cx="15" cy="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1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20" name="Freeform 251"/>
            <p:cNvSpPr>
              <a:spLocks/>
            </p:cNvSpPr>
            <p:nvPr/>
          </p:nvSpPr>
          <p:spPr bwMode="auto">
            <a:xfrm>
              <a:off x="2592" y="2100"/>
              <a:ext cx="7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21" name="Freeform 252"/>
            <p:cNvSpPr>
              <a:spLocks/>
            </p:cNvSpPr>
            <p:nvPr/>
          </p:nvSpPr>
          <p:spPr bwMode="auto">
            <a:xfrm>
              <a:off x="2342" y="2395"/>
              <a:ext cx="14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22" name="Freeform 253"/>
            <p:cNvSpPr>
              <a:spLocks/>
            </p:cNvSpPr>
            <p:nvPr/>
          </p:nvSpPr>
          <p:spPr bwMode="auto">
            <a:xfrm>
              <a:off x="2356" y="2373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23" name="Freeform 254"/>
            <p:cNvSpPr>
              <a:spLocks/>
            </p:cNvSpPr>
            <p:nvPr/>
          </p:nvSpPr>
          <p:spPr bwMode="auto">
            <a:xfrm>
              <a:off x="2364" y="2350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24" name="Freeform 255"/>
            <p:cNvSpPr>
              <a:spLocks/>
            </p:cNvSpPr>
            <p:nvPr/>
          </p:nvSpPr>
          <p:spPr bwMode="auto">
            <a:xfrm>
              <a:off x="2415" y="2387"/>
              <a:ext cx="15" cy="15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25" name="Freeform 256"/>
            <p:cNvSpPr>
              <a:spLocks/>
            </p:cNvSpPr>
            <p:nvPr/>
          </p:nvSpPr>
          <p:spPr bwMode="auto">
            <a:xfrm>
              <a:off x="2386" y="2417"/>
              <a:ext cx="14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26" name="Freeform 257"/>
            <p:cNvSpPr>
              <a:spLocks/>
            </p:cNvSpPr>
            <p:nvPr/>
          </p:nvSpPr>
          <p:spPr bwMode="auto">
            <a:xfrm>
              <a:off x="2371" y="2402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27" name="Freeform 258"/>
            <p:cNvSpPr>
              <a:spLocks/>
            </p:cNvSpPr>
            <p:nvPr/>
          </p:nvSpPr>
          <p:spPr bwMode="auto">
            <a:xfrm>
              <a:off x="2378" y="2380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28" name="Freeform 259"/>
            <p:cNvSpPr>
              <a:spLocks/>
            </p:cNvSpPr>
            <p:nvPr/>
          </p:nvSpPr>
          <p:spPr bwMode="auto">
            <a:xfrm>
              <a:off x="2400" y="2395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29" name="Freeform 260"/>
            <p:cNvSpPr>
              <a:spLocks/>
            </p:cNvSpPr>
            <p:nvPr/>
          </p:nvSpPr>
          <p:spPr bwMode="auto">
            <a:xfrm>
              <a:off x="2393" y="2365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30" name="Freeform 261"/>
            <p:cNvSpPr>
              <a:spLocks/>
            </p:cNvSpPr>
            <p:nvPr/>
          </p:nvSpPr>
          <p:spPr bwMode="auto">
            <a:xfrm>
              <a:off x="2408" y="2284"/>
              <a:ext cx="14" cy="15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31" name="Freeform 262"/>
            <p:cNvSpPr>
              <a:spLocks/>
            </p:cNvSpPr>
            <p:nvPr/>
          </p:nvSpPr>
          <p:spPr bwMode="auto">
            <a:xfrm>
              <a:off x="2408" y="2314"/>
              <a:ext cx="14" cy="14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32" name="Freeform 263"/>
            <p:cNvSpPr>
              <a:spLocks/>
            </p:cNvSpPr>
            <p:nvPr/>
          </p:nvSpPr>
          <p:spPr bwMode="auto">
            <a:xfrm>
              <a:off x="2393" y="2292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33" name="Freeform 264"/>
            <p:cNvSpPr>
              <a:spLocks/>
            </p:cNvSpPr>
            <p:nvPr/>
          </p:nvSpPr>
          <p:spPr bwMode="auto">
            <a:xfrm>
              <a:off x="2430" y="2262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34" name="Freeform 265"/>
            <p:cNvSpPr>
              <a:spLocks/>
            </p:cNvSpPr>
            <p:nvPr/>
          </p:nvSpPr>
          <p:spPr bwMode="auto">
            <a:xfrm>
              <a:off x="2459" y="2336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35" name="Freeform 266"/>
            <p:cNvSpPr>
              <a:spLocks/>
            </p:cNvSpPr>
            <p:nvPr/>
          </p:nvSpPr>
          <p:spPr bwMode="auto">
            <a:xfrm>
              <a:off x="2459" y="2306"/>
              <a:ext cx="15" cy="15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36" name="Freeform 267"/>
            <p:cNvSpPr>
              <a:spLocks/>
            </p:cNvSpPr>
            <p:nvPr/>
          </p:nvSpPr>
          <p:spPr bwMode="auto">
            <a:xfrm>
              <a:off x="2489" y="2306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37" name="Freeform 268"/>
            <p:cNvSpPr>
              <a:spLocks/>
            </p:cNvSpPr>
            <p:nvPr/>
          </p:nvSpPr>
          <p:spPr bwMode="auto">
            <a:xfrm>
              <a:off x="2481" y="2328"/>
              <a:ext cx="15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38" name="Freeform 269"/>
            <p:cNvSpPr>
              <a:spLocks/>
            </p:cNvSpPr>
            <p:nvPr/>
          </p:nvSpPr>
          <p:spPr bwMode="auto">
            <a:xfrm>
              <a:off x="2496" y="2328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39" name="Freeform 270"/>
            <p:cNvSpPr>
              <a:spLocks/>
            </p:cNvSpPr>
            <p:nvPr/>
          </p:nvSpPr>
          <p:spPr bwMode="auto">
            <a:xfrm>
              <a:off x="2518" y="2262"/>
              <a:ext cx="7" cy="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1"/>
                <a:gd name="T17" fmla="*/ 1 w 1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40" name="Freeform 271"/>
            <p:cNvSpPr>
              <a:spLocks/>
            </p:cNvSpPr>
            <p:nvPr/>
          </p:nvSpPr>
          <p:spPr bwMode="auto">
            <a:xfrm>
              <a:off x="2474" y="2233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41" name="Freeform 272"/>
            <p:cNvSpPr>
              <a:spLocks/>
            </p:cNvSpPr>
            <p:nvPr/>
          </p:nvSpPr>
          <p:spPr bwMode="auto">
            <a:xfrm>
              <a:off x="2496" y="2240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42" name="Freeform 273"/>
            <p:cNvSpPr>
              <a:spLocks/>
            </p:cNvSpPr>
            <p:nvPr/>
          </p:nvSpPr>
          <p:spPr bwMode="auto">
            <a:xfrm>
              <a:off x="2503" y="2225"/>
              <a:ext cx="15" cy="8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43" name="Freeform 274"/>
            <p:cNvSpPr>
              <a:spLocks/>
            </p:cNvSpPr>
            <p:nvPr/>
          </p:nvSpPr>
          <p:spPr bwMode="auto">
            <a:xfrm>
              <a:off x="2525" y="2218"/>
              <a:ext cx="8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44" name="Freeform 275"/>
            <p:cNvSpPr>
              <a:spLocks/>
            </p:cNvSpPr>
            <p:nvPr/>
          </p:nvSpPr>
          <p:spPr bwMode="auto">
            <a:xfrm>
              <a:off x="2548" y="2211"/>
              <a:ext cx="14" cy="14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45" name="Freeform 276"/>
            <p:cNvSpPr>
              <a:spLocks/>
            </p:cNvSpPr>
            <p:nvPr/>
          </p:nvSpPr>
          <p:spPr bwMode="auto">
            <a:xfrm>
              <a:off x="2570" y="2255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46" name="Freeform 277"/>
            <p:cNvSpPr>
              <a:spLocks/>
            </p:cNvSpPr>
            <p:nvPr/>
          </p:nvSpPr>
          <p:spPr bwMode="auto">
            <a:xfrm>
              <a:off x="2548" y="2255"/>
              <a:ext cx="7" cy="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1"/>
                <a:gd name="T17" fmla="*/ 1 w 1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47" name="Freeform 278"/>
            <p:cNvSpPr>
              <a:spLocks/>
            </p:cNvSpPr>
            <p:nvPr/>
          </p:nvSpPr>
          <p:spPr bwMode="auto">
            <a:xfrm>
              <a:off x="2525" y="2240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48" name="Freeform 279"/>
            <p:cNvSpPr>
              <a:spLocks/>
            </p:cNvSpPr>
            <p:nvPr/>
          </p:nvSpPr>
          <p:spPr bwMode="auto">
            <a:xfrm>
              <a:off x="2555" y="2240"/>
              <a:ext cx="15" cy="7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1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49" name="Freeform 280"/>
            <p:cNvSpPr>
              <a:spLocks/>
            </p:cNvSpPr>
            <p:nvPr/>
          </p:nvSpPr>
          <p:spPr bwMode="auto">
            <a:xfrm>
              <a:off x="2511" y="2387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50" name="Freeform 281"/>
            <p:cNvSpPr>
              <a:spLocks/>
            </p:cNvSpPr>
            <p:nvPr/>
          </p:nvSpPr>
          <p:spPr bwMode="auto">
            <a:xfrm>
              <a:off x="2489" y="2395"/>
              <a:ext cx="14" cy="14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51" name="Freeform 282"/>
            <p:cNvSpPr>
              <a:spLocks/>
            </p:cNvSpPr>
            <p:nvPr/>
          </p:nvSpPr>
          <p:spPr bwMode="auto">
            <a:xfrm>
              <a:off x="2496" y="2424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1 w 2"/>
                <a:gd name="T5" fmla="*/ 1 h 1"/>
                <a:gd name="T6" fmla="*/ 0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52" name="Freeform 283"/>
            <p:cNvSpPr>
              <a:spLocks/>
            </p:cNvSpPr>
            <p:nvPr/>
          </p:nvSpPr>
          <p:spPr bwMode="auto">
            <a:xfrm>
              <a:off x="2445" y="2453"/>
              <a:ext cx="14" cy="1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1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2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53" name="Freeform 284"/>
            <p:cNvSpPr>
              <a:spLocks/>
            </p:cNvSpPr>
            <p:nvPr/>
          </p:nvSpPr>
          <p:spPr bwMode="auto">
            <a:xfrm>
              <a:off x="2525" y="2461"/>
              <a:ext cx="8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54" name="Freeform 285"/>
            <p:cNvSpPr>
              <a:spLocks/>
            </p:cNvSpPr>
            <p:nvPr/>
          </p:nvSpPr>
          <p:spPr bwMode="auto">
            <a:xfrm>
              <a:off x="2511" y="2490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55" name="Freeform 286"/>
            <p:cNvSpPr>
              <a:spLocks/>
            </p:cNvSpPr>
            <p:nvPr/>
          </p:nvSpPr>
          <p:spPr bwMode="auto">
            <a:xfrm>
              <a:off x="2489" y="2446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56" name="Freeform 287"/>
            <p:cNvSpPr>
              <a:spLocks/>
            </p:cNvSpPr>
            <p:nvPr/>
          </p:nvSpPr>
          <p:spPr bwMode="auto">
            <a:xfrm>
              <a:off x="2467" y="2431"/>
              <a:ext cx="14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57" name="Freeform 288"/>
            <p:cNvSpPr>
              <a:spLocks/>
            </p:cNvSpPr>
            <p:nvPr/>
          </p:nvSpPr>
          <p:spPr bwMode="auto">
            <a:xfrm>
              <a:off x="2525" y="2483"/>
              <a:ext cx="15" cy="1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1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58" name="Freeform 289"/>
            <p:cNvSpPr>
              <a:spLocks/>
            </p:cNvSpPr>
            <p:nvPr/>
          </p:nvSpPr>
          <p:spPr bwMode="auto">
            <a:xfrm>
              <a:off x="2540" y="2431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59" name="Freeform 290"/>
            <p:cNvSpPr>
              <a:spLocks/>
            </p:cNvSpPr>
            <p:nvPr/>
          </p:nvSpPr>
          <p:spPr bwMode="auto">
            <a:xfrm>
              <a:off x="2525" y="2417"/>
              <a:ext cx="8" cy="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1"/>
                <a:gd name="T17" fmla="*/ 1 w 1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60" name="Freeform 291"/>
            <p:cNvSpPr>
              <a:spLocks/>
            </p:cNvSpPr>
            <p:nvPr/>
          </p:nvSpPr>
          <p:spPr bwMode="auto">
            <a:xfrm>
              <a:off x="2474" y="2402"/>
              <a:ext cx="7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61" name="Freeform 292"/>
            <p:cNvSpPr>
              <a:spLocks/>
            </p:cNvSpPr>
            <p:nvPr/>
          </p:nvSpPr>
          <p:spPr bwMode="auto">
            <a:xfrm>
              <a:off x="2474" y="2468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62" name="Freeform 293"/>
            <p:cNvSpPr>
              <a:spLocks/>
            </p:cNvSpPr>
            <p:nvPr/>
          </p:nvSpPr>
          <p:spPr bwMode="auto">
            <a:xfrm>
              <a:off x="2496" y="2476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63" name="Freeform 294"/>
            <p:cNvSpPr>
              <a:spLocks/>
            </p:cNvSpPr>
            <p:nvPr/>
          </p:nvSpPr>
          <p:spPr bwMode="auto">
            <a:xfrm>
              <a:off x="2511" y="2431"/>
              <a:ext cx="14" cy="15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64" name="Freeform 295"/>
            <p:cNvSpPr>
              <a:spLocks/>
            </p:cNvSpPr>
            <p:nvPr/>
          </p:nvSpPr>
          <p:spPr bwMode="auto">
            <a:xfrm>
              <a:off x="2584" y="2373"/>
              <a:ext cx="15" cy="14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65" name="Freeform 296"/>
            <p:cNvSpPr>
              <a:spLocks/>
            </p:cNvSpPr>
            <p:nvPr/>
          </p:nvSpPr>
          <p:spPr bwMode="auto">
            <a:xfrm>
              <a:off x="2614" y="2321"/>
              <a:ext cx="14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66" name="Freeform 297"/>
            <p:cNvSpPr>
              <a:spLocks/>
            </p:cNvSpPr>
            <p:nvPr/>
          </p:nvSpPr>
          <p:spPr bwMode="auto">
            <a:xfrm>
              <a:off x="2562" y="2321"/>
              <a:ext cx="8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67" name="Freeform 298"/>
            <p:cNvSpPr>
              <a:spLocks/>
            </p:cNvSpPr>
            <p:nvPr/>
          </p:nvSpPr>
          <p:spPr bwMode="auto">
            <a:xfrm>
              <a:off x="2570" y="2350"/>
              <a:ext cx="7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68" name="Freeform 299"/>
            <p:cNvSpPr>
              <a:spLocks/>
            </p:cNvSpPr>
            <p:nvPr/>
          </p:nvSpPr>
          <p:spPr bwMode="auto">
            <a:xfrm>
              <a:off x="2599" y="2350"/>
              <a:ext cx="15" cy="8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69" name="Freeform 300"/>
            <p:cNvSpPr>
              <a:spLocks/>
            </p:cNvSpPr>
            <p:nvPr/>
          </p:nvSpPr>
          <p:spPr bwMode="auto">
            <a:xfrm>
              <a:off x="2584" y="2328"/>
              <a:ext cx="15" cy="8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70" name="Freeform 301"/>
            <p:cNvSpPr>
              <a:spLocks/>
            </p:cNvSpPr>
            <p:nvPr/>
          </p:nvSpPr>
          <p:spPr bwMode="auto">
            <a:xfrm>
              <a:off x="2584" y="2343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71" name="Freeform 302"/>
            <p:cNvSpPr>
              <a:spLocks/>
            </p:cNvSpPr>
            <p:nvPr/>
          </p:nvSpPr>
          <p:spPr bwMode="auto">
            <a:xfrm>
              <a:off x="2650" y="2270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72" name="Freeform 303"/>
            <p:cNvSpPr>
              <a:spLocks/>
            </p:cNvSpPr>
            <p:nvPr/>
          </p:nvSpPr>
          <p:spPr bwMode="auto">
            <a:xfrm>
              <a:off x="2621" y="2218"/>
              <a:ext cx="7" cy="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1"/>
                <a:gd name="T17" fmla="*/ 1 w 1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73" name="Freeform 304"/>
            <p:cNvSpPr>
              <a:spLocks/>
            </p:cNvSpPr>
            <p:nvPr/>
          </p:nvSpPr>
          <p:spPr bwMode="auto">
            <a:xfrm>
              <a:off x="2665" y="2225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74" name="Freeform 305"/>
            <p:cNvSpPr>
              <a:spLocks/>
            </p:cNvSpPr>
            <p:nvPr/>
          </p:nvSpPr>
          <p:spPr bwMode="auto">
            <a:xfrm>
              <a:off x="2665" y="2240"/>
              <a:ext cx="8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75" name="Freeform 306"/>
            <p:cNvSpPr>
              <a:spLocks/>
            </p:cNvSpPr>
            <p:nvPr/>
          </p:nvSpPr>
          <p:spPr bwMode="auto">
            <a:xfrm>
              <a:off x="2636" y="2247"/>
              <a:ext cx="14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76" name="Freeform 307"/>
            <p:cNvSpPr>
              <a:spLocks/>
            </p:cNvSpPr>
            <p:nvPr/>
          </p:nvSpPr>
          <p:spPr bwMode="auto">
            <a:xfrm>
              <a:off x="2643" y="2211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77" name="Freeform 308"/>
            <p:cNvSpPr>
              <a:spLocks/>
            </p:cNvSpPr>
            <p:nvPr/>
          </p:nvSpPr>
          <p:spPr bwMode="auto">
            <a:xfrm>
              <a:off x="2650" y="2233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78" name="Freeform 309"/>
            <p:cNvSpPr>
              <a:spLocks/>
            </p:cNvSpPr>
            <p:nvPr/>
          </p:nvSpPr>
          <p:spPr bwMode="auto">
            <a:xfrm>
              <a:off x="2945" y="1983"/>
              <a:ext cx="7" cy="14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79" name="Freeform 310"/>
            <p:cNvSpPr>
              <a:spLocks/>
            </p:cNvSpPr>
            <p:nvPr/>
          </p:nvSpPr>
          <p:spPr bwMode="auto">
            <a:xfrm>
              <a:off x="2915" y="2012"/>
              <a:ext cx="15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80" name="Freeform 311"/>
            <p:cNvSpPr>
              <a:spLocks/>
            </p:cNvSpPr>
            <p:nvPr/>
          </p:nvSpPr>
          <p:spPr bwMode="auto">
            <a:xfrm>
              <a:off x="2893" y="2005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81" name="Freeform 312"/>
            <p:cNvSpPr>
              <a:spLocks/>
            </p:cNvSpPr>
            <p:nvPr/>
          </p:nvSpPr>
          <p:spPr bwMode="auto">
            <a:xfrm>
              <a:off x="2878" y="2005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82" name="Freeform 313"/>
            <p:cNvSpPr>
              <a:spLocks/>
            </p:cNvSpPr>
            <p:nvPr/>
          </p:nvSpPr>
          <p:spPr bwMode="auto">
            <a:xfrm>
              <a:off x="2878" y="1953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83" name="Freeform 314"/>
            <p:cNvSpPr>
              <a:spLocks/>
            </p:cNvSpPr>
            <p:nvPr/>
          </p:nvSpPr>
          <p:spPr bwMode="auto">
            <a:xfrm>
              <a:off x="2893" y="1924"/>
              <a:ext cx="8" cy="14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84" name="Freeform 315"/>
            <p:cNvSpPr>
              <a:spLocks/>
            </p:cNvSpPr>
            <p:nvPr/>
          </p:nvSpPr>
          <p:spPr bwMode="auto">
            <a:xfrm>
              <a:off x="2923" y="1938"/>
              <a:ext cx="14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85" name="Freeform 316"/>
            <p:cNvSpPr>
              <a:spLocks/>
            </p:cNvSpPr>
            <p:nvPr/>
          </p:nvSpPr>
          <p:spPr bwMode="auto">
            <a:xfrm>
              <a:off x="2923" y="1961"/>
              <a:ext cx="14" cy="14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86" name="Freeform 317"/>
            <p:cNvSpPr>
              <a:spLocks/>
            </p:cNvSpPr>
            <p:nvPr/>
          </p:nvSpPr>
          <p:spPr bwMode="auto">
            <a:xfrm>
              <a:off x="2915" y="1983"/>
              <a:ext cx="8" cy="14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87" name="Freeform 318"/>
            <p:cNvSpPr>
              <a:spLocks/>
            </p:cNvSpPr>
            <p:nvPr/>
          </p:nvSpPr>
          <p:spPr bwMode="auto">
            <a:xfrm>
              <a:off x="2886" y="1975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88" name="Freeform 319"/>
            <p:cNvSpPr>
              <a:spLocks/>
            </p:cNvSpPr>
            <p:nvPr/>
          </p:nvSpPr>
          <p:spPr bwMode="auto">
            <a:xfrm>
              <a:off x="2908" y="1953"/>
              <a:ext cx="7" cy="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1"/>
                <a:gd name="T17" fmla="*/ 1 w 1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89" name="Freeform 320"/>
            <p:cNvSpPr>
              <a:spLocks/>
            </p:cNvSpPr>
            <p:nvPr/>
          </p:nvSpPr>
          <p:spPr bwMode="auto">
            <a:xfrm>
              <a:off x="2856" y="2064"/>
              <a:ext cx="15" cy="14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1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2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90" name="Freeform 321"/>
            <p:cNvSpPr>
              <a:spLocks/>
            </p:cNvSpPr>
            <p:nvPr/>
          </p:nvSpPr>
          <p:spPr bwMode="auto">
            <a:xfrm>
              <a:off x="2812" y="2071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91" name="Freeform 322"/>
            <p:cNvSpPr>
              <a:spLocks/>
            </p:cNvSpPr>
            <p:nvPr/>
          </p:nvSpPr>
          <p:spPr bwMode="auto">
            <a:xfrm>
              <a:off x="2820" y="2093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92" name="Freeform 323"/>
            <p:cNvSpPr>
              <a:spLocks/>
            </p:cNvSpPr>
            <p:nvPr/>
          </p:nvSpPr>
          <p:spPr bwMode="auto">
            <a:xfrm>
              <a:off x="2834" y="2071"/>
              <a:ext cx="15" cy="15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93" name="Freeform 324"/>
            <p:cNvSpPr>
              <a:spLocks/>
            </p:cNvSpPr>
            <p:nvPr/>
          </p:nvSpPr>
          <p:spPr bwMode="auto">
            <a:xfrm>
              <a:off x="2783" y="2130"/>
              <a:ext cx="7" cy="14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94" name="Freeform 325"/>
            <p:cNvSpPr>
              <a:spLocks/>
            </p:cNvSpPr>
            <p:nvPr/>
          </p:nvSpPr>
          <p:spPr bwMode="auto">
            <a:xfrm>
              <a:off x="2761" y="2108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95" name="Freeform 326"/>
            <p:cNvSpPr>
              <a:spLocks/>
            </p:cNvSpPr>
            <p:nvPr/>
          </p:nvSpPr>
          <p:spPr bwMode="auto">
            <a:xfrm>
              <a:off x="2731" y="2108"/>
              <a:ext cx="15" cy="14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96" name="Freeform 327"/>
            <p:cNvSpPr>
              <a:spLocks/>
            </p:cNvSpPr>
            <p:nvPr/>
          </p:nvSpPr>
          <p:spPr bwMode="auto">
            <a:xfrm>
              <a:off x="2702" y="2115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97" name="Freeform 328"/>
            <p:cNvSpPr>
              <a:spLocks/>
            </p:cNvSpPr>
            <p:nvPr/>
          </p:nvSpPr>
          <p:spPr bwMode="auto">
            <a:xfrm>
              <a:off x="2695" y="2144"/>
              <a:ext cx="7" cy="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1"/>
                <a:gd name="T17" fmla="*/ 1 w 1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98" name="Freeform 329"/>
            <p:cNvSpPr>
              <a:spLocks/>
            </p:cNvSpPr>
            <p:nvPr/>
          </p:nvSpPr>
          <p:spPr bwMode="auto">
            <a:xfrm>
              <a:off x="2709" y="2152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799" name="Freeform 330"/>
            <p:cNvSpPr>
              <a:spLocks/>
            </p:cNvSpPr>
            <p:nvPr/>
          </p:nvSpPr>
          <p:spPr bwMode="auto">
            <a:xfrm>
              <a:off x="2731" y="2167"/>
              <a:ext cx="15" cy="14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00" name="Freeform 331"/>
            <p:cNvSpPr>
              <a:spLocks/>
            </p:cNvSpPr>
            <p:nvPr/>
          </p:nvSpPr>
          <p:spPr bwMode="auto">
            <a:xfrm>
              <a:off x="2753" y="2152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01" name="Freeform 332"/>
            <p:cNvSpPr>
              <a:spLocks/>
            </p:cNvSpPr>
            <p:nvPr/>
          </p:nvSpPr>
          <p:spPr bwMode="auto">
            <a:xfrm>
              <a:off x="2753" y="2122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02" name="Freeform 333"/>
            <p:cNvSpPr>
              <a:spLocks/>
            </p:cNvSpPr>
            <p:nvPr/>
          </p:nvSpPr>
          <p:spPr bwMode="auto">
            <a:xfrm>
              <a:off x="2731" y="2137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03" name="Freeform 334"/>
            <p:cNvSpPr>
              <a:spLocks/>
            </p:cNvSpPr>
            <p:nvPr/>
          </p:nvSpPr>
          <p:spPr bwMode="auto">
            <a:xfrm>
              <a:off x="2717" y="2130"/>
              <a:ext cx="14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04" name="Freeform 335"/>
            <p:cNvSpPr>
              <a:spLocks/>
            </p:cNvSpPr>
            <p:nvPr/>
          </p:nvSpPr>
          <p:spPr bwMode="auto">
            <a:xfrm>
              <a:off x="2753" y="2056"/>
              <a:ext cx="8" cy="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1"/>
                <a:gd name="T17" fmla="*/ 1 w 1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05" name="Freeform 336"/>
            <p:cNvSpPr>
              <a:spLocks/>
            </p:cNvSpPr>
            <p:nvPr/>
          </p:nvSpPr>
          <p:spPr bwMode="auto">
            <a:xfrm>
              <a:off x="2739" y="2034"/>
              <a:ext cx="7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06" name="Freeform 337"/>
            <p:cNvSpPr>
              <a:spLocks/>
            </p:cNvSpPr>
            <p:nvPr/>
          </p:nvSpPr>
          <p:spPr bwMode="auto">
            <a:xfrm>
              <a:off x="2687" y="2034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07" name="Freeform 338"/>
            <p:cNvSpPr>
              <a:spLocks/>
            </p:cNvSpPr>
            <p:nvPr/>
          </p:nvSpPr>
          <p:spPr bwMode="auto">
            <a:xfrm>
              <a:off x="2695" y="2056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08" name="Freeform 339"/>
            <p:cNvSpPr>
              <a:spLocks/>
            </p:cNvSpPr>
            <p:nvPr/>
          </p:nvSpPr>
          <p:spPr bwMode="auto">
            <a:xfrm>
              <a:off x="2717" y="2056"/>
              <a:ext cx="14" cy="15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09" name="Freeform 340"/>
            <p:cNvSpPr>
              <a:spLocks/>
            </p:cNvSpPr>
            <p:nvPr/>
          </p:nvSpPr>
          <p:spPr bwMode="auto">
            <a:xfrm>
              <a:off x="2709" y="2041"/>
              <a:ext cx="15" cy="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1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10" name="Freeform 341"/>
            <p:cNvSpPr>
              <a:spLocks/>
            </p:cNvSpPr>
            <p:nvPr/>
          </p:nvSpPr>
          <p:spPr bwMode="auto">
            <a:xfrm>
              <a:off x="2798" y="2019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11" name="Freeform 342"/>
            <p:cNvSpPr>
              <a:spLocks/>
            </p:cNvSpPr>
            <p:nvPr/>
          </p:nvSpPr>
          <p:spPr bwMode="auto">
            <a:xfrm>
              <a:off x="2790" y="2005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12" name="Freeform 343"/>
            <p:cNvSpPr>
              <a:spLocks/>
            </p:cNvSpPr>
            <p:nvPr/>
          </p:nvSpPr>
          <p:spPr bwMode="auto">
            <a:xfrm>
              <a:off x="2820" y="2005"/>
              <a:ext cx="14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13" name="Freeform 344"/>
            <p:cNvSpPr>
              <a:spLocks/>
            </p:cNvSpPr>
            <p:nvPr/>
          </p:nvSpPr>
          <p:spPr bwMode="auto">
            <a:xfrm>
              <a:off x="2820" y="1946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14" name="Freeform 345"/>
            <p:cNvSpPr>
              <a:spLocks/>
            </p:cNvSpPr>
            <p:nvPr/>
          </p:nvSpPr>
          <p:spPr bwMode="auto">
            <a:xfrm>
              <a:off x="2834" y="1902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15" name="Freeform 346"/>
            <p:cNvSpPr>
              <a:spLocks/>
            </p:cNvSpPr>
            <p:nvPr/>
          </p:nvSpPr>
          <p:spPr bwMode="auto">
            <a:xfrm>
              <a:off x="2812" y="1880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16" name="Freeform 347"/>
            <p:cNvSpPr>
              <a:spLocks/>
            </p:cNvSpPr>
            <p:nvPr/>
          </p:nvSpPr>
          <p:spPr bwMode="auto">
            <a:xfrm>
              <a:off x="2805" y="1902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17" name="Freeform 348"/>
            <p:cNvSpPr>
              <a:spLocks/>
            </p:cNvSpPr>
            <p:nvPr/>
          </p:nvSpPr>
          <p:spPr bwMode="auto">
            <a:xfrm>
              <a:off x="2783" y="1924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1 w 2"/>
                <a:gd name="T5" fmla="*/ 2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1"/>
                  </a:cubicBezTo>
                  <a:cubicBezTo>
                    <a:pt x="1" y="1"/>
                    <a:pt x="2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18" name="Freeform 349"/>
            <p:cNvSpPr>
              <a:spLocks/>
            </p:cNvSpPr>
            <p:nvPr/>
          </p:nvSpPr>
          <p:spPr bwMode="auto">
            <a:xfrm>
              <a:off x="2798" y="1938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19" name="Freeform 350"/>
            <p:cNvSpPr>
              <a:spLocks/>
            </p:cNvSpPr>
            <p:nvPr/>
          </p:nvSpPr>
          <p:spPr bwMode="auto">
            <a:xfrm>
              <a:off x="2812" y="1916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20" name="Freeform 351"/>
            <p:cNvSpPr>
              <a:spLocks/>
            </p:cNvSpPr>
            <p:nvPr/>
          </p:nvSpPr>
          <p:spPr bwMode="auto">
            <a:xfrm>
              <a:off x="2746" y="1968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1 w 2"/>
                <a:gd name="T5" fmla="*/ 1 h 1"/>
                <a:gd name="T6" fmla="*/ 0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21" name="Freeform 352"/>
            <p:cNvSpPr>
              <a:spLocks/>
            </p:cNvSpPr>
            <p:nvPr/>
          </p:nvSpPr>
          <p:spPr bwMode="auto">
            <a:xfrm>
              <a:off x="2731" y="1975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22" name="Freeform 353"/>
            <p:cNvSpPr>
              <a:spLocks/>
            </p:cNvSpPr>
            <p:nvPr/>
          </p:nvSpPr>
          <p:spPr bwMode="auto">
            <a:xfrm>
              <a:off x="2687" y="1975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23" name="Freeform 354"/>
            <p:cNvSpPr>
              <a:spLocks/>
            </p:cNvSpPr>
            <p:nvPr/>
          </p:nvSpPr>
          <p:spPr bwMode="auto">
            <a:xfrm>
              <a:off x="2695" y="1931"/>
              <a:ext cx="14" cy="15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24" name="Freeform 355"/>
            <p:cNvSpPr>
              <a:spLocks/>
            </p:cNvSpPr>
            <p:nvPr/>
          </p:nvSpPr>
          <p:spPr bwMode="auto">
            <a:xfrm>
              <a:off x="2724" y="1938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1 w 2"/>
                <a:gd name="T5" fmla="*/ 2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1"/>
                  </a:cubicBezTo>
                  <a:cubicBezTo>
                    <a:pt x="1" y="1"/>
                    <a:pt x="2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25" name="Freeform 356"/>
            <p:cNvSpPr>
              <a:spLocks/>
            </p:cNvSpPr>
            <p:nvPr/>
          </p:nvSpPr>
          <p:spPr bwMode="auto">
            <a:xfrm>
              <a:off x="2709" y="1975"/>
              <a:ext cx="15" cy="8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26" name="Freeform 357"/>
            <p:cNvSpPr>
              <a:spLocks/>
            </p:cNvSpPr>
            <p:nvPr/>
          </p:nvSpPr>
          <p:spPr bwMode="auto">
            <a:xfrm>
              <a:off x="2695" y="1946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27" name="Freeform 358"/>
            <p:cNvSpPr>
              <a:spLocks/>
            </p:cNvSpPr>
            <p:nvPr/>
          </p:nvSpPr>
          <p:spPr bwMode="auto">
            <a:xfrm>
              <a:off x="2739" y="1887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28" name="Freeform 359"/>
            <p:cNvSpPr>
              <a:spLocks/>
            </p:cNvSpPr>
            <p:nvPr/>
          </p:nvSpPr>
          <p:spPr bwMode="auto">
            <a:xfrm>
              <a:off x="2717" y="1880"/>
              <a:ext cx="14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29" name="Freeform 360"/>
            <p:cNvSpPr>
              <a:spLocks/>
            </p:cNvSpPr>
            <p:nvPr/>
          </p:nvSpPr>
          <p:spPr bwMode="auto">
            <a:xfrm>
              <a:off x="2731" y="1813"/>
              <a:ext cx="15" cy="15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30" name="Freeform 361"/>
            <p:cNvSpPr>
              <a:spLocks/>
            </p:cNvSpPr>
            <p:nvPr/>
          </p:nvSpPr>
          <p:spPr bwMode="auto">
            <a:xfrm>
              <a:off x="2776" y="1843"/>
              <a:ext cx="14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31" name="Freeform 362"/>
            <p:cNvSpPr>
              <a:spLocks/>
            </p:cNvSpPr>
            <p:nvPr/>
          </p:nvSpPr>
          <p:spPr bwMode="auto">
            <a:xfrm>
              <a:off x="2761" y="1821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1 w 2"/>
                <a:gd name="T5" fmla="*/ 2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1"/>
                  </a:cubicBezTo>
                  <a:cubicBezTo>
                    <a:pt x="1" y="1"/>
                    <a:pt x="2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32" name="Freeform 363"/>
            <p:cNvSpPr>
              <a:spLocks/>
            </p:cNvSpPr>
            <p:nvPr/>
          </p:nvSpPr>
          <p:spPr bwMode="auto">
            <a:xfrm>
              <a:off x="2753" y="1858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33" name="Freeform 364"/>
            <p:cNvSpPr>
              <a:spLocks/>
            </p:cNvSpPr>
            <p:nvPr/>
          </p:nvSpPr>
          <p:spPr bwMode="auto">
            <a:xfrm>
              <a:off x="2746" y="1843"/>
              <a:ext cx="15" cy="1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1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34" name="Freeform 365"/>
            <p:cNvSpPr>
              <a:spLocks/>
            </p:cNvSpPr>
            <p:nvPr/>
          </p:nvSpPr>
          <p:spPr bwMode="auto">
            <a:xfrm>
              <a:off x="2731" y="1858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35" name="Freeform 366"/>
            <p:cNvSpPr>
              <a:spLocks/>
            </p:cNvSpPr>
            <p:nvPr/>
          </p:nvSpPr>
          <p:spPr bwMode="auto">
            <a:xfrm>
              <a:off x="2724" y="1835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36" name="Freeform 367"/>
            <p:cNvSpPr>
              <a:spLocks/>
            </p:cNvSpPr>
            <p:nvPr/>
          </p:nvSpPr>
          <p:spPr bwMode="auto">
            <a:xfrm>
              <a:off x="2893" y="1843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37" name="Freeform 368"/>
            <p:cNvSpPr>
              <a:spLocks/>
            </p:cNvSpPr>
            <p:nvPr/>
          </p:nvSpPr>
          <p:spPr bwMode="auto">
            <a:xfrm>
              <a:off x="2901" y="1799"/>
              <a:ext cx="14" cy="14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38" name="Freeform 369"/>
            <p:cNvSpPr>
              <a:spLocks/>
            </p:cNvSpPr>
            <p:nvPr/>
          </p:nvSpPr>
          <p:spPr bwMode="auto">
            <a:xfrm>
              <a:off x="2886" y="1791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39" name="Freeform 370"/>
            <p:cNvSpPr>
              <a:spLocks/>
            </p:cNvSpPr>
            <p:nvPr/>
          </p:nvSpPr>
          <p:spPr bwMode="auto">
            <a:xfrm>
              <a:off x="2871" y="1813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40" name="Freeform 371"/>
            <p:cNvSpPr>
              <a:spLocks/>
            </p:cNvSpPr>
            <p:nvPr/>
          </p:nvSpPr>
          <p:spPr bwMode="auto">
            <a:xfrm>
              <a:off x="2893" y="1813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1 w 2"/>
                <a:gd name="T5" fmla="*/ 2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2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41" name="Freeform 372"/>
            <p:cNvSpPr>
              <a:spLocks/>
            </p:cNvSpPr>
            <p:nvPr/>
          </p:nvSpPr>
          <p:spPr bwMode="auto">
            <a:xfrm>
              <a:off x="2945" y="1732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42" name="Freeform 373"/>
            <p:cNvSpPr>
              <a:spLocks/>
            </p:cNvSpPr>
            <p:nvPr/>
          </p:nvSpPr>
          <p:spPr bwMode="auto">
            <a:xfrm>
              <a:off x="2937" y="1747"/>
              <a:ext cx="8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43" name="Freeform 374"/>
            <p:cNvSpPr>
              <a:spLocks/>
            </p:cNvSpPr>
            <p:nvPr/>
          </p:nvSpPr>
          <p:spPr bwMode="auto">
            <a:xfrm>
              <a:off x="2923" y="1718"/>
              <a:ext cx="14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44" name="Freeform 375"/>
            <p:cNvSpPr>
              <a:spLocks/>
            </p:cNvSpPr>
            <p:nvPr/>
          </p:nvSpPr>
          <p:spPr bwMode="auto">
            <a:xfrm>
              <a:off x="2908" y="1718"/>
              <a:ext cx="7" cy="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1"/>
                <a:gd name="T17" fmla="*/ 1 w 1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45" name="Freeform 376"/>
            <p:cNvSpPr>
              <a:spLocks/>
            </p:cNvSpPr>
            <p:nvPr/>
          </p:nvSpPr>
          <p:spPr bwMode="auto">
            <a:xfrm>
              <a:off x="2901" y="1696"/>
              <a:ext cx="7" cy="14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46" name="Freeform 377"/>
            <p:cNvSpPr>
              <a:spLocks/>
            </p:cNvSpPr>
            <p:nvPr/>
          </p:nvSpPr>
          <p:spPr bwMode="auto">
            <a:xfrm>
              <a:off x="2878" y="1681"/>
              <a:ext cx="15" cy="15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47" name="Freeform 378"/>
            <p:cNvSpPr>
              <a:spLocks/>
            </p:cNvSpPr>
            <p:nvPr/>
          </p:nvSpPr>
          <p:spPr bwMode="auto">
            <a:xfrm>
              <a:off x="2849" y="1755"/>
              <a:ext cx="15" cy="14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48" name="Freeform 379"/>
            <p:cNvSpPr>
              <a:spLocks/>
            </p:cNvSpPr>
            <p:nvPr/>
          </p:nvSpPr>
          <p:spPr bwMode="auto">
            <a:xfrm>
              <a:off x="2849" y="1740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49" name="Freeform 380"/>
            <p:cNvSpPr>
              <a:spLocks/>
            </p:cNvSpPr>
            <p:nvPr/>
          </p:nvSpPr>
          <p:spPr bwMode="auto">
            <a:xfrm>
              <a:off x="2827" y="1755"/>
              <a:ext cx="7" cy="14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50" name="Freeform 381"/>
            <p:cNvSpPr>
              <a:spLocks/>
            </p:cNvSpPr>
            <p:nvPr/>
          </p:nvSpPr>
          <p:spPr bwMode="auto">
            <a:xfrm>
              <a:off x="2834" y="1769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51" name="Freeform 382"/>
            <p:cNvSpPr>
              <a:spLocks/>
            </p:cNvSpPr>
            <p:nvPr/>
          </p:nvSpPr>
          <p:spPr bwMode="auto">
            <a:xfrm>
              <a:off x="3062" y="1887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52" name="Freeform 383"/>
            <p:cNvSpPr>
              <a:spLocks/>
            </p:cNvSpPr>
            <p:nvPr/>
          </p:nvSpPr>
          <p:spPr bwMode="auto">
            <a:xfrm>
              <a:off x="3055" y="1872"/>
              <a:ext cx="7" cy="1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53" name="Freeform 384"/>
            <p:cNvSpPr>
              <a:spLocks/>
            </p:cNvSpPr>
            <p:nvPr/>
          </p:nvSpPr>
          <p:spPr bwMode="auto">
            <a:xfrm>
              <a:off x="3033" y="1887"/>
              <a:ext cx="15" cy="1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1 h 2"/>
                <a:gd name="T8" fmla="*/ 1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2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54" name="Freeform 385"/>
            <p:cNvSpPr>
              <a:spLocks/>
            </p:cNvSpPr>
            <p:nvPr/>
          </p:nvSpPr>
          <p:spPr bwMode="auto">
            <a:xfrm>
              <a:off x="3033" y="1909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55" name="Freeform 386"/>
            <p:cNvSpPr>
              <a:spLocks/>
            </p:cNvSpPr>
            <p:nvPr/>
          </p:nvSpPr>
          <p:spPr bwMode="auto">
            <a:xfrm>
              <a:off x="3004" y="1909"/>
              <a:ext cx="14" cy="1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1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56" name="Freeform 387"/>
            <p:cNvSpPr>
              <a:spLocks/>
            </p:cNvSpPr>
            <p:nvPr/>
          </p:nvSpPr>
          <p:spPr bwMode="auto">
            <a:xfrm>
              <a:off x="3018" y="1924"/>
              <a:ext cx="8" cy="14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57" name="Freeform 388"/>
            <p:cNvSpPr>
              <a:spLocks/>
            </p:cNvSpPr>
            <p:nvPr/>
          </p:nvSpPr>
          <p:spPr bwMode="auto">
            <a:xfrm>
              <a:off x="3004" y="1828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58" name="Freeform 389"/>
            <p:cNvSpPr>
              <a:spLocks/>
            </p:cNvSpPr>
            <p:nvPr/>
          </p:nvSpPr>
          <p:spPr bwMode="auto">
            <a:xfrm>
              <a:off x="2989" y="1828"/>
              <a:ext cx="7" cy="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1"/>
                <a:gd name="T17" fmla="*/ 1 w 1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59" name="Freeform 390"/>
            <p:cNvSpPr>
              <a:spLocks/>
            </p:cNvSpPr>
            <p:nvPr/>
          </p:nvSpPr>
          <p:spPr bwMode="auto">
            <a:xfrm>
              <a:off x="2981" y="1850"/>
              <a:ext cx="8" cy="1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60" name="Freeform 391"/>
            <p:cNvSpPr>
              <a:spLocks/>
            </p:cNvSpPr>
            <p:nvPr/>
          </p:nvSpPr>
          <p:spPr bwMode="auto">
            <a:xfrm>
              <a:off x="3055" y="1799"/>
              <a:ext cx="15" cy="7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61" name="Freeform 392"/>
            <p:cNvSpPr>
              <a:spLocks/>
            </p:cNvSpPr>
            <p:nvPr/>
          </p:nvSpPr>
          <p:spPr bwMode="auto">
            <a:xfrm>
              <a:off x="3033" y="1784"/>
              <a:ext cx="7" cy="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1"/>
                <a:gd name="T17" fmla="*/ 1 w 1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62" name="Freeform 393"/>
            <p:cNvSpPr>
              <a:spLocks/>
            </p:cNvSpPr>
            <p:nvPr/>
          </p:nvSpPr>
          <p:spPr bwMode="auto">
            <a:xfrm>
              <a:off x="3055" y="1769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63" name="Freeform 394"/>
            <p:cNvSpPr>
              <a:spLocks/>
            </p:cNvSpPr>
            <p:nvPr/>
          </p:nvSpPr>
          <p:spPr bwMode="auto">
            <a:xfrm>
              <a:off x="3077" y="1777"/>
              <a:ext cx="15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64" name="Freeform 395"/>
            <p:cNvSpPr>
              <a:spLocks/>
            </p:cNvSpPr>
            <p:nvPr/>
          </p:nvSpPr>
          <p:spPr bwMode="auto">
            <a:xfrm>
              <a:off x="3084" y="1762"/>
              <a:ext cx="8" cy="1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1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65" name="Freeform 396"/>
            <p:cNvSpPr>
              <a:spLocks/>
            </p:cNvSpPr>
            <p:nvPr/>
          </p:nvSpPr>
          <p:spPr bwMode="auto">
            <a:xfrm>
              <a:off x="3099" y="1762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66" name="Freeform 397"/>
            <p:cNvSpPr>
              <a:spLocks/>
            </p:cNvSpPr>
            <p:nvPr/>
          </p:nvSpPr>
          <p:spPr bwMode="auto">
            <a:xfrm>
              <a:off x="3106" y="1835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67" name="Freeform 398"/>
            <p:cNvSpPr>
              <a:spLocks/>
            </p:cNvSpPr>
            <p:nvPr/>
          </p:nvSpPr>
          <p:spPr bwMode="auto">
            <a:xfrm>
              <a:off x="3129" y="1821"/>
              <a:ext cx="14" cy="14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68" name="Freeform 399"/>
            <p:cNvSpPr>
              <a:spLocks/>
            </p:cNvSpPr>
            <p:nvPr/>
          </p:nvSpPr>
          <p:spPr bwMode="auto">
            <a:xfrm>
              <a:off x="3136" y="1799"/>
              <a:ext cx="15" cy="14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1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69" name="Freeform 400"/>
            <p:cNvSpPr>
              <a:spLocks/>
            </p:cNvSpPr>
            <p:nvPr/>
          </p:nvSpPr>
          <p:spPr bwMode="auto">
            <a:xfrm>
              <a:off x="3187" y="1710"/>
              <a:ext cx="15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70" name="Freeform 401"/>
            <p:cNvSpPr>
              <a:spLocks/>
            </p:cNvSpPr>
            <p:nvPr/>
          </p:nvSpPr>
          <p:spPr bwMode="auto">
            <a:xfrm>
              <a:off x="3165" y="1755"/>
              <a:ext cx="15" cy="7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871" name="Freeform 402"/>
            <p:cNvSpPr>
              <a:spLocks/>
            </p:cNvSpPr>
            <p:nvPr/>
          </p:nvSpPr>
          <p:spPr bwMode="auto">
            <a:xfrm>
              <a:off x="3173" y="1725"/>
              <a:ext cx="14" cy="1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1 w 2"/>
                <a:gd name="T5" fmla="*/ 2 h 2"/>
                <a:gd name="T6" fmla="*/ 0 w 2"/>
                <a:gd name="T7" fmla="*/ 2 h 2"/>
                <a:gd name="T8" fmla="*/ 0 w 2"/>
                <a:gd name="T9" fmla="*/ 1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2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4302" name="Freeform 403"/>
          <p:cNvSpPr>
            <a:spLocks/>
          </p:cNvSpPr>
          <p:nvPr/>
        </p:nvSpPr>
        <p:spPr bwMode="auto">
          <a:xfrm>
            <a:off x="7042151" y="2166939"/>
            <a:ext cx="30163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03" name="Freeform 404"/>
          <p:cNvSpPr>
            <a:spLocks/>
          </p:cNvSpPr>
          <p:nvPr/>
        </p:nvSpPr>
        <p:spPr bwMode="auto">
          <a:xfrm>
            <a:off x="7058026" y="2198689"/>
            <a:ext cx="30163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04" name="Freeform 405"/>
          <p:cNvSpPr>
            <a:spLocks/>
          </p:cNvSpPr>
          <p:nvPr/>
        </p:nvSpPr>
        <p:spPr bwMode="auto">
          <a:xfrm>
            <a:off x="7150101" y="1919289"/>
            <a:ext cx="30163" cy="14287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1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05" name="Freeform 406"/>
          <p:cNvSpPr>
            <a:spLocks/>
          </p:cNvSpPr>
          <p:nvPr/>
        </p:nvSpPr>
        <p:spPr bwMode="auto">
          <a:xfrm>
            <a:off x="7132639" y="1855788"/>
            <a:ext cx="33337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06" name="Freeform 407"/>
          <p:cNvSpPr>
            <a:spLocks/>
          </p:cNvSpPr>
          <p:nvPr/>
        </p:nvSpPr>
        <p:spPr bwMode="auto">
          <a:xfrm>
            <a:off x="7105650" y="1809750"/>
            <a:ext cx="26988" cy="31750"/>
          </a:xfrm>
          <a:custGeom>
            <a:avLst/>
            <a:gdLst>
              <a:gd name="T0" fmla="*/ 0 w 2"/>
              <a:gd name="T1" fmla="*/ 0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1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07" name="Freeform 408"/>
          <p:cNvSpPr>
            <a:spLocks/>
          </p:cNvSpPr>
          <p:nvPr/>
        </p:nvSpPr>
        <p:spPr bwMode="auto">
          <a:xfrm>
            <a:off x="7010400" y="1887538"/>
            <a:ext cx="31750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08" name="Freeform 409"/>
          <p:cNvSpPr>
            <a:spLocks/>
          </p:cNvSpPr>
          <p:nvPr/>
        </p:nvSpPr>
        <p:spPr bwMode="auto">
          <a:xfrm>
            <a:off x="7042151" y="1949450"/>
            <a:ext cx="30163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1 w 2"/>
              <a:gd name="T5" fmla="*/ 2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0" y="0"/>
                  <a:pt x="1" y="1"/>
                </a:cubicBezTo>
                <a:cubicBezTo>
                  <a:pt x="1" y="1"/>
                  <a:pt x="2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09" name="Freeform 410"/>
          <p:cNvSpPr>
            <a:spLocks/>
          </p:cNvSpPr>
          <p:nvPr/>
        </p:nvSpPr>
        <p:spPr bwMode="auto">
          <a:xfrm>
            <a:off x="7088188" y="1933575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10" name="Freeform 411"/>
          <p:cNvSpPr>
            <a:spLocks/>
          </p:cNvSpPr>
          <p:nvPr/>
        </p:nvSpPr>
        <p:spPr bwMode="auto">
          <a:xfrm>
            <a:off x="7105650" y="1887538"/>
            <a:ext cx="26988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11" name="Freeform 412"/>
          <p:cNvSpPr>
            <a:spLocks/>
          </p:cNvSpPr>
          <p:nvPr/>
        </p:nvSpPr>
        <p:spPr bwMode="auto">
          <a:xfrm>
            <a:off x="7058026" y="1887538"/>
            <a:ext cx="30163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12" name="Freeform 413"/>
          <p:cNvSpPr>
            <a:spLocks/>
          </p:cNvSpPr>
          <p:nvPr/>
        </p:nvSpPr>
        <p:spPr bwMode="auto">
          <a:xfrm>
            <a:off x="7072314" y="1841500"/>
            <a:ext cx="33337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13" name="Freeform 414"/>
          <p:cNvSpPr>
            <a:spLocks/>
          </p:cNvSpPr>
          <p:nvPr/>
        </p:nvSpPr>
        <p:spPr bwMode="auto">
          <a:xfrm>
            <a:off x="6994526" y="1701801"/>
            <a:ext cx="15875" cy="30163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14" name="Freeform 415"/>
          <p:cNvSpPr>
            <a:spLocks/>
          </p:cNvSpPr>
          <p:nvPr/>
        </p:nvSpPr>
        <p:spPr bwMode="auto">
          <a:xfrm>
            <a:off x="6934200" y="1747838"/>
            <a:ext cx="12700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15" name="Freeform 416"/>
          <p:cNvSpPr>
            <a:spLocks/>
          </p:cNvSpPr>
          <p:nvPr/>
        </p:nvSpPr>
        <p:spPr bwMode="auto">
          <a:xfrm>
            <a:off x="6854825" y="1731963"/>
            <a:ext cx="33338" cy="31750"/>
          </a:xfrm>
          <a:custGeom>
            <a:avLst/>
            <a:gdLst>
              <a:gd name="T0" fmla="*/ 0 w 2"/>
              <a:gd name="T1" fmla="*/ 0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1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16" name="Freeform 417"/>
          <p:cNvSpPr>
            <a:spLocks/>
          </p:cNvSpPr>
          <p:nvPr/>
        </p:nvSpPr>
        <p:spPr bwMode="auto">
          <a:xfrm>
            <a:off x="6823075" y="1638300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17" name="Freeform 418"/>
          <p:cNvSpPr>
            <a:spLocks/>
          </p:cNvSpPr>
          <p:nvPr/>
        </p:nvSpPr>
        <p:spPr bwMode="auto">
          <a:xfrm>
            <a:off x="6888164" y="1655764"/>
            <a:ext cx="14287" cy="28575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18" name="Freeform 419"/>
          <p:cNvSpPr>
            <a:spLocks/>
          </p:cNvSpPr>
          <p:nvPr/>
        </p:nvSpPr>
        <p:spPr bwMode="auto">
          <a:xfrm>
            <a:off x="6934201" y="1670050"/>
            <a:ext cx="28575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19" name="Freeform 420"/>
          <p:cNvSpPr>
            <a:spLocks/>
          </p:cNvSpPr>
          <p:nvPr/>
        </p:nvSpPr>
        <p:spPr bwMode="auto">
          <a:xfrm>
            <a:off x="6916738" y="1701801"/>
            <a:ext cx="30162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1 w 2"/>
              <a:gd name="T5" fmla="*/ 2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1"/>
                </a:cubicBezTo>
                <a:cubicBezTo>
                  <a:pt x="1" y="1"/>
                  <a:pt x="2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20" name="Freeform 421"/>
          <p:cNvSpPr>
            <a:spLocks/>
          </p:cNvSpPr>
          <p:nvPr/>
        </p:nvSpPr>
        <p:spPr bwMode="auto">
          <a:xfrm>
            <a:off x="6838950" y="1684338"/>
            <a:ext cx="31750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21" name="Freeform 422"/>
          <p:cNvSpPr>
            <a:spLocks/>
          </p:cNvSpPr>
          <p:nvPr/>
        </p:nvSpPr>
        <p:spPr bwMode="auto">
          <a:xfrm>
            <a:off x="6902450" y="1997075"/>
            <a:ext cx="14288" cy="14288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22" name="Freeform 423"/>
          <p:cNvSpPr>
            <a:spLocks/>
          </p:cNvSpPr>
          <p:nvPr/>
        </p:nvSpPr>
        <p:spPr bwMode="auto">
          <a:xfrm>
            <a:off x="6902450" y="2027238"/>
            <a:ext cx="31750" cy="31750"/>
          </a:xfrm>
          <a:custGeom>
            <a:avLst/>
            <a:gdLst>
              <a:gd name="T0" fmla="*/ 1 w 2"/>
              <a:gd name="T1" fmla="*/ 0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2" y="2"/>
                  <a:pt x="1" y="2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23" name="Freeform 424"/>
          <p:cNvSpPr>
            <a:spLocks/>
          </p:cNvSpPr>
          <p:nvPr/>
        </p:nvSpPr>
        <p:spPr bwMode="auto">
          <a:xfrm>
            <a:off x="6870700" y="2027238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1" y="1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24" name="Freeform 425"/>
          <p:cNvSpPr>
            <a:spLocks/>
          </p:cNvSpPr>
          <p:nvPr/>
        </p:nvSpPr>
        <p:spPr bwMode="auto">
          <a:xfrm>
            <a:off x="6838950" y="2058988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25" name="Freeform 426"/>
          <p:cNvSpPr>
            <a:spLocks/>
          </p:cNvSpPr>
          <p:nvPr/>
        </p:nvSpPr>
        <p:spPr bwMode="auto">
          <a:xfrm>
            <a:off x="6716713" y="2027239"/>
            <a:ext cx="31750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26" name="Freeform 427"/>
          <p:cNvSpPr>
            <a:spLocks/>
          </p:cNvSpPr>
          <p:nvPr/>
        </p:nvSpPr>
        <p:spPr bwMode="auto">
          <a:xfrm>
            <a:off x="6748464" y="1981201"/>
            <a:ext cx="26987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1" y="1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27" name="Freeform 428"/>
          <p:cNvSpPr>
            <a:spLocks/>
          </p:cNvSpPr>
          <p:nvPr/>
        </p:nvSpPr>
        <p:spPr bwMode="auto">
          <a:xfrm>
            <a:off x="6748464" y="1949451"/>
            <a:ext cx="26987" cy="15875"/>
          </a:xfrm>
          <a:custGeom>
            <a:avLst/>
            <a:gdLst>
              <a:gd name="T0" fmla="*/ 1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1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28" name="Freeform 429"/>
          <p:cNvSpPr>
            <a:spLocks/>
          </p:cNvSpPr>
          <p:nvPr/>
        </p:nvSpPr>
        <p:spPr bwMode="auto">
          <a:xfrm>
            <a:off x="6792913" y="1919288"/>
            <a:ext cx="30162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29" name="Freeform 430"/>
          <p:cNvSpPr>
            <a:spLocks/>
          </p:cNvSpPr>
          <p:nvPr/>
        </p:nvSpPr>
        <p:spPr bwMode="auto">
          <a:xfrm>
            <a:off x="6808788" y="1873251"/>
            <a:ext cx="30162" cy="28575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30" name="Freeform 431"/>
          <p:cNvSpPr>
            <a:spLocks/>
          </p:cNvSpPr>
          <p:nvPr/>
        </p:nvSpPr>
        <p:spPr bwMode="auto">
          <a:xfrm>
            <a:off x="6838950" y="1887538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31" name="Freeform 432"/>
          <p:cNvSpPr>
            <a:spLocks/>
          </p:cNvSpPr>
          <p:nvPr/>
        </p:nvSpPr>
        <p:spPr bwMode="auto">
          <a:xfrm>
            <a:off x="6684963" y="1997076"/>
            <a:ext cx="31750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32" name="Freeform 433"/>
          <p:cNvSpPr>
            <a:spLocks/>
          </p:cNvSpPr>
          <p:nvPr/>
        </p:nvSpPr>
        <p:spPr bwMode="auto">
          <a:xfrm>
            <a:off x="6591300" y="1901825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33" name="Freeform 434"/>
          <p:cNvSpPr>
            <a:spLocks/>
          </p:cNvSpPr>
          <p:nvPr/>
        </p:nvSpPr>
        <p:spPr bwMode="auto">
          <a:xfrm>
            <a:off x="6637339" y="1887538"/>
            <a:ext cx="14287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34" name="Freeform 435"/>
          <p:cNvSpPr>
            <a:spLocks/>
          </p:cNvSpPr>
          <p:nvPr/>
        </p:nvSpPr>
        <p:spPr bwMode="auto">
          <a:xfrm>
            <a:off x="6605588" y="1855788"/>
            <a:ext cx="31750" cy="17462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35" name="Freeform 436"/>
          <p:cNvSpPr>
            <a:spLocks/>
          </p:cNvSpPr>
          <p:nvPr/>
        </p:nvSpPr>
        <p:spPr bwMode="auto">
          <a:xfrm>
            <a:off x="6669089" y="1855788"/>
            <a:ext cx="15875" cy="31750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1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36" name="Freeform 437"/>
          <p:cNvSpPr>
            <a:spLocks/>
          </p:cNvSpPr>
          <p:nvPr/>
        </p:nvSpPr>
        <p:spPr bwMode="auto">
          <a:xfrm>
            <a:off x="6669088" y="1809750"/>
            <a:ext cx="30162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37" name="Freeform 438"/>
          <p:cNvSpPr>
            <a:spLocks/>
          </p:cNvSpPr>
          <p:nvPr/>
        </p:nvSpPr>
        <p:spPr bwMode="auto">
          <a:xfrm>
            <a:off x="6699250" y="1809751"/>
            <a:ext cx="31750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38" name="Freeform 439"/>
          <p:cNvSpPr>
            <a:spLocks/>
          </p:cNvSpPr>
          <p:nvPr/>
        </p:nvSpPr>
        <p:spPr bwMode="auto">
          <a:xfrm>
            <a:off x="6731001" y="1779588"/>
            <a:ext cx="17463" cy="30162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2"/>
                  <a:pt x="0" y="2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39" name="Freeform 440"/>
          <p:cNvSpPr>
            <a:spLocks/>
          </p:cNvSpPr>
          <p:nvPr/>
        </p:nvSpPr>
        <p:spPr bwMode="auto">
          <a:xfrm>
            <a:off x="6716714" y="1747838"/>
            <a:ext cx="14287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40" name="Freeform 441"/>
          <p:cNvSpPr>
            <a:spLocks/>
          </p:cNvSpPr>
          <p:nvPr/>
        </p:nvSpPr>
        <p:spPr bwMode="auto">
          <a:xfrm>
            <a:off x="6559550" y="1608138"/>
            <a:ext cx="31750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41" name="Freeform 442"/>
          <p:cNvSpPr>
            <a:spLocks/>
          </p:cNvSpPr>
          <p:nvPr/>
        </p:nvSpPr>
        <p:spPr bwMode="auto">
          <a:xfrm>
            <a:off x="6513514" y="1670050"/>
            <a:ext cx="33337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42" name="Freeform 443"/>
          <p:cNvSpPr>
            <a:spLocks/>
          </p:cNvSpPr>
          <p:nvPr/>
        </p:nvSpPr>
        <p:spPr bwMode="auto">
          <a:xfrm>
            <a:off x="6530976" y="1624013"/>
            <a:ext cx="15875" cy="31750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1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43" name="Freeform 444"/>
          <p:cNvSpPr>
            <a:spLocks/>
          </p:cNvSpPr>
          <p:nvPr/>
        </p:nvSpPr>
        <p:spPr bwMode="auto">
          <a:xfrm>
            <a:off x="6481763" y="1638300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1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44" name="Freeform 445"/>
          <p:cNvSpPr>
            <a:spLocks/>
          </p:cNvSpPr>
          <p:nvPr/>
        </p:nvSpPr>
        <p:spPr bwMode="auto">
          <a:xfrm>
            <a:off x="6451601" y="1624013"/>
            <a:ext cx="30163" cy="31750"/>
          </a:xfrm>
          <a:custGeom>
            <a:avLst/>
            <a:gdLst>
              <a:gd name="T0" fmla="*/ 1 w 2"/>
              <a:gd name="T1" fmla="*/ 0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1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2" y="2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45" name="Freeform 446"/>
          <p:cNvSpPr>
            <a:spLocks/>
          </p:cNvSpPr>
          <p:nvPr/>
        </p:nvSpPr>
        <p:spPr bwMode="auto">
          <a:xfrm>
            <a:off x="6405564" y="1795463"/>
            <a:ext cx="28575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46" name="Freeform 447"/>
          <p:cNvSpPr>
            <a:spLocks/>
          </p:cNvSpPr>
          <p:nvPr/>
        </p:nvSpPr>
        <p:spPr bwMode="auto">
          <a:xfrm>
            <a:off x="6372225" y="1747838"/>
            <a:ext cx="33338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2" y="2"/>
                  <a:pt x="1" y="2"/>
                </a:cubicBezTo>
                <a:cubicBezTo>
                  <a:pt x="1" y="1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47" name="Freeform 448"/>
          <p:cNvSpPr>
            <a:spLocks/>
          </p:cNvSpPr>
          <p:nvPr/>
        </p:nvSpPr>
        <p:spPr bwMode="auto">
          <a:xfrm>
            <a:off x="6359525" y="1763713"/>
            <a:ext cx="12700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48" name="Freeform 449"/>
          <p:cNvSpPr>
            <a:spLocks/>
          </p:cNvSpPr>
          <p:nvPr/>
        </p:nvSpPr>
        <p:spPr bwMode="auto">
          <a:xfrm>
            <a:off x="6313488" y="1655764"/>
            <a:ext cx="30162" cy="28575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0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49" name="Freeform 450"/>
          <p:cNvSpPr>
            <a:spLocks/>
          </p:cNvSpPr>
          <p:nvPr/>
        </p:nvSpPr>
        <p:spPr bwMode="auto">
          <a:xfrm>
            <a:off x="6234114" y="1747838"/>
            <a:ext cx="33337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50" name="Freeform 451"/>
          <p:cNvSpPr>
            <a:spLocks/>
          </p:cNvSpPr>
          <p:nvPr/>
        </p:nvSpPr>
        <p:spPr bwMode="auto">
          <a:xfrm>
            <a:off x="6202364" y="1684338"/>
            <a:ext cx="14287" cy="31750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1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51" name="Freeform 452"/>
          <p:cNvSpPr>
            <a:spLocks/>
          </p:cNvSpPr>
          <p:nvPr/>
        </p:nvSpPr>
        <p:spPr bwMode="auto">
          <a:xfrm>
            <a:off x="6267451" y="1670050"/>
            <a:ext cx="28575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52" name="Freeform 453"/>
          <p:cNvSpPr>
            <a:spLocks/>
          </p:cNvSpPr>
          <p:nvPr/>
        </p:nvSpPr>
        <p:spPr bwMode="auto">
          <a:xfrm>
            <a:off x="6280151" y="1731964"/>
            <a:ext cx="15875" cy="15875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53" name="Freeform 454"/>
          <p:cNvSpPr>
            <a:spLocks/>
          </p:cNvSpPr>
          <p:nvPr/>
        </p:nvSpPr>
        <p:spPr bwMode="auto">
          <a:xfrm>
            <a:off x="6313489" y="1747838"/>
            <a:ext cx="14287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54" name="Freeform 455"/>
          <p:cNvSpPr>
            <a:spLocks/>
          </p:cNvSpPr>
          <p:nvPr/>
        </p:nvSpPr>
        <p:spPr bwMode="auto">
          <a:xfrm>
            <a:off x="6313488" y="1701801"/>
            <a:ext cx="30162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55" name="Freeform 456"/>
          <p:cNvSpPr>
            <a:spLocks/>
          </p:cNvSpPr>
          <p:nvPr/>
        </p:nvSpPr>
        <p:spPr bwMode="auto">
          <a:xfrm>
            <a:off x="6359526" y="1701801"/>
            <a:ext cx="28575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56" name="Freeform 457"/>
          <p:cNvSpPr>
            <a:spLocks/>
          </p:cNvSpPr>
          <p:nvPr/>
        </p:nvSpPr>
        <p:spPr bwMode="auto">
          <a:xfrm>
            <a:off x="6110288" y="1795463"/>
            <a:ext cx="31750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57" name="Freeform 458"/>
          <p:cNvSpPr>
            <a:spLocks/>
          </p:cNvSpPr>
          <p:nvPr/>
        </p:nvSpPr>
        <p:spPr bwMode="auto">
          <a:xfrm>
            <a:off x="6064250" y="1747839"/>
            <a:ext cx="31750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58" name="Freeform 459"/>
          <p:cNvSpPr>
            <a:spLocks/>
          </p:cNvSpPr>
          <p:nvPr/>
        </p:nvSpPr>
        <p:spPr bwMode="auto">
          <a:xfrm>
            <a:off x="6000751" y="1873251"/>
            <a:ext cx="30163" cy="28575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59" name="Freeform 460"/>
          <p:cNvSpPr>
            <a:spLocks/>
          </p:cNvSpPr>
          <p:nvPr/>
        </p:nvSpPr>
        <p:spPr bwMode="auto">
          <a:xfrm>
            <a:off x="5954713" y="1809750"/>
            <a:ext cx="17462" cy="31750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1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60" name="Freeform 461"/>
          <p:cNvSpPr>
            <a:spLocks/>
          </p:cNvSpPr>
          <p:nvPr/>
        </p:nvSpPr>
        <p:spPr bwMode="auto">
          <a:xfrm>
            <a:off x="6000751" y="1763714"/>
            <a:ext cx="30163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1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61" name="Freeform 462"/>
          <p:cNvSpPr>
            <a:spLocks/>
          </p:cNvSpPr>
          <p:nvPr/>
        </p:nvSpPr>
        <p:spPr bwMode="auto">
          <a:xfrm>
            <a:off x="5984875" y="1809751"/>
            <a:ext cx="31750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1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62" name="Freeform 463"/>
          <p:cNvSpPr>
            <a:spLocks/>
          </p:cNvSpPr>
          <p:nvPr/>
        </p:nvSpPr>
        <p:spPr bwMode="auto">
          <a:xfrm>
            <a:off x="6048376" y="1779588"/>
            <a:ext cx="15875" cy="30162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63" name="Freeform 464"/>
          <p:cNvSpPr>
            <a:spLocks/>
          </p:cNvSpPr>
          <p:nvPr/>
        </p:nvSpPr>
        <p:spPr bwMode="auto">
          <a:xfrm>
            <a:off x="6064250" y="1795463"/>
            <a:ext cx="31750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64" name="Freeform 465"/>
          <p:cNvSpPr>
            <a:spLocks/>
          </p:cNvSpPr>
          <p:nvPr/>
        </p:nvSpPr>
        <p:spPr bwMode="auto">
          <a:xfrm>
            <a:off x="6048376" y="1855788"/>
            <a:ext cx="30163" cy="17462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65" name="Freeform 466"/>
          <p:cNvSpPr>
            <a:spLocks/>
          </p:cNvSpPr>
          <p:nvPr/>
        </p:nvSpPr>
        <p:spPr bwMode="auto">
          <a:xfrm>
            <a:off x="6110288" y="1981201"/>
            <a:ext cx="31750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66" name="Freeform 467"/>
          <p:cNvSpPr>
            <a:spLocks/>
          </p:cNvSpPr>
          <p:nvPr/>
        </p:nvSpPr>
        <p:spPr bwMode="auto">
          <a:xfrm>
            <a:off x="6142039" y="1949450"/>
            <a:ext cx="28575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67" name="Freeform 468"/>
          <p:cNvSpPr>
            <a:spLocks/>
          </p:cNvSpPr>
          <p:nvPr/>
        </p:nvSpPr>
        <p:spPr bwMode="auto">
          <a:xfrm>
            <a:off x="6188075" y="1933576"/>
            <a:ext cx="14288" cy="15875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68" name="Freeform 469"/>
          <p:cNvSpPr>
            <a:spLocks/>
          </p:cNvSpPr>
          <p:nvPr/>
        </p:nvSpPr>
        <p:spPr bwMode="auto">
          <a:xfrm>
            <a:off x="6216650" y="1901825"/>
            <a:ext cx="33338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69" name="Freeform 470"/>
          <p:cNvSpPr>
            <a:spLocks/>
          </p:cNvSpPr>
          <p:nvPr/>
        </p:nvSpPr>
        <p:spPr bwMode="auto">
          <a:xfrm>
            <a:off x="6202363" y="1965325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70" name="Freeform 471"/>
          <p:cNvSpPr>
            <a:spLocks/>
          </p:cNvSpPr>
          <p:nvPr/>
        </p:nvSpPr>
        <p:spPr bwMode="auto">
          <a:xfrm>
            <a:off x="6170613" y="1997076"/>
            <a:ext cx="31750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71" name="Freeform 472"/>
          <p:cNvSpPr>
            <a:spLocks/>
          </p:cNvSpPr>
          <p:nvPr/>
        </p:nvSpPr>
        <p:spPr bwMode="auto">
          <a:xfrm>
            <a:off x="6170613" y="2058988"/>
            <a:ext cx="17462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72" name="Freeform 473"/>
          <p:cNvSpPr>
            <a:spLocks/>
          </p:cNvSpPr>
          <p:nvPr/>
        </p:nvSpPr>
        <p:spPr bwMode="auto">
          <a:xfrm>
            <a:off x="6202363" y="2119313"/>
            <a:ext cx="31750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2" y="2"/>
                  <a:pt x="1" y="2"/>
                </a:cubicBezTo>
                <a:cubicBezTo>
                  <a:pt x="1" y="1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73" name="Freeform 474"/>
          <p:cNvSpPr>
            <a:spLocks/>
          </p:cNvSpPr>
          <p:nvPr/>
        </p:nvSpPr>
        <p:spPr bwMode="auto">
          <a:xfrm>
            <a:off x="6202363" y="2073275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74" name="Freeform 475"/>
          <p:cNvSpPr>
            <a:spLocks/>
          </p:cNvSpPr>
          <p:nvPr/>
        </p:nvSpPr>
        <p:spPr bwMode="auto">
          <a:xfrm>
            <a:off x="6249988" y="2073275"/>
            <a:ext cx="30162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1" y="1"/>
                  <a:pt x="1" y="2"/>
                  <a:pt x="1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75" name="Freeform 476"/>
          <p:cNvSpPr>
            <a:spLocks/>
          </p:cNvSpPr>
          <p:nvPr/>
        </p:nvSpPr>
        <p:spPr bwMode="auto">
          <a:xfrm>
            <a:off x="6216650" y="2027238"/>
            <a:ext cx="33338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76" name="Freeform 477"/>
          <p:cNvSpPr>
            <a:spLocks/>
          </p:cNvSpPr>
          <p:nvPr/>
        </p:nvSpPr>
        <p:spPr bwMode="auto">
          <a:xfrm>
            <a:off x="6249988" y="1997076"/>
            <a:ext cx="30162" cy="30163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77" name="Freeform 478"/>
          <p:cNvSpPr>
            <a:spLocks/>
          </p:cNvSpPr>
          <p:nvPr/>
        </p:nvSpPr>
        <p:spPr bwMode="auto">
          <a:xfrm>
            <a:off x="6280150" y="2027238"/>
            <a:ext cx="33338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78" name="Freeform 479"/>
          <p:cNvSpPr>
            <a:spLocks/>
          </p:cNvSpPr>
          <p:nvPr/>
        </p:nvSpPr>
        <p:spPr bwMode="auto">
          <a:xfrm>
            <a:off x="6313488" y="1997076"/>
            <a:ext cx="30162" cy="30163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79" name="Freeform 480"/>
          <p:cNvSpPr>
            <a:spLocks/>
          </p:cNvSpPr>
          <p:nvPr/>
        </p:nvSpPr>
        <p:spPr bwMode="auto">
          <a:xfrm>
            <a:off x="6280151" y="1965325"/>
            <a:ext cx="15875" cy="31750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1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80" name="Freeform 481"/>
          <p:cNvSpPr>
            <a:spLocks/>
          </p:cNvSpPr>
          <p:nvPr/>
        </p:nvSpPr>
        <p:spPr bwMode="auto">
          <a:xfrm>
            <a:off x="6249988" y="1919288"/>
            <a:ext cx="30162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1" y="1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81" name="Freeform 482"/>
          <p:cNvSpPr>
            <a:spLocks/>
          </p:cNvSpPr>
          <p:nvPr/>
        </p:nvSpPr>
        <p:spPr bwMode="auto">
          <a:xfrm>
            <a:off x="6296025" y="1933575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82" name="Freeform 483"/>
          <p:cNvSpPr>
            <a:spLocks/>
          </p:cNvSpPr>
          <p:nvPr/>
        </p:nvSpPr>
        <p:spPr bwMode="auto">
          <a:xfrm>
            <a:off x="6249988" y="1887539"/>
            <a:ext cx="30162" cy="14287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83" name="Freeform 484"/>
          <p:cNvSpPr>
            <a:spLocks/>
          </p:cNvSpPr>
          <p:nvPr/>
        </p:nvSpPr>
        <p:spPr bwMode="auto">
          <a:xfrm>
            <a:off x="6296025" y="1901825"/>
            <a:ext cx="31750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84" name="Freeform 485"/>
          <p:cNvSpPr>
            <a:spLocks/>
          </p:cNvSpPr>
          <p:nvPr/>
        </p:nvSpPr>
        <p:spPr bwMode="auto">
          <a:xfrm>
            <a:off x="6343651" y="1965325"/>
            <a:ext cx="15875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85" name="Freeform 486"/>
          <p:cNvSpPr>
            <a:spLocks/>
          </p:cNvSpPr>
          <p:nvPr/>
        </p:nvSpPr>
        <p:spPr bwMode="auto">
          <a:xfrm>
            <a:off x="5984875" y="2228850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86" name="Freeform 487"/>
          <p:cNvSpPr>
            <a:spLocks/>
          </p:cNvSpPr>
          <p:nvPr/>
        </p:nvSpPr>
        <p:spPr bwMode="auto">
          <a:xfrm>
            <a:off x="5984875" y="2182814"/>
            <a:ext cx="31750" cy="15875"/>
          </a:xfrm>
          <a:custGeom>
            <a:avLst/>
            <a:gdLst>
              <a:gd name="T0" fmla="*/ 1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1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87" name="Freeform 488"/>
          <p:cNvSpPr>
            <a:spLocks/>
          </p:cNvSpPr>
          <p:nvPr/>
        </p:nvSpPr>
        <p:spPr bwMode="auto">
          <a:xfrm>
            <a:off x="5954713" y="2136776"/>
            <a:ext cx="30162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88" name="Freeform 489"/>
          <p:cNvSpPr>
            <a:spLocks/>
          </p:cNvSpPr>
          <p:nvPr/>
        </p:nvSpPr>
        <p:spPr bwMode="auto">
          <a:xfrm>
            <a:off x="5892801" y="2182813"/>
            <a:ext cx="15875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89" name="Freeform 490"/>
          <p:cNvSpPr>
            <a:spLocks/>
          </p:cNvSpPr>
          <p:nvPr/>
        </p:nvSpPr>
        <p:spPr bwMode="auto">
          <a:xfrm>
            <a:off x="5954713" y="2198688"/>
            <a:ext cx="30162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1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90" name="Freeform 491"/>
          <p:cNvSpPr>
            <a:spLocks/>
          </p:cNvSpPr>
          <p:nvPr/>
        </p:nvSpPr>
        <p:spPr bwMode="auto">
          <a:xfrm>
            <a:off x="5861050" y="2228850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1" y="1"/>
                  <a:pt x="1" y="2"/>
                  <a:pt x="1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91" name="Freeform 492"/>
          <p:cNvSpPr>
            <a:spLocks/>
          </p:cNvSpPr>
          <p:nvPr/>
        </p:nvSpPr>
        <p:spPr bwMode="auto">
          <a:xfrm>
            <a:off x="5924550" y="2228850"/>
            <a:ext cx="14288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92" name="Freeform 493"/>
          <p:cNvSpPr>
            <a:spLocks/>
          </p:cNvSpPr>
          <p:nvPr/>
        </p:nvSpPr>
        <p:spPr bwMode="auto">
          <a:xfrm>
            <a:off x="5861050" y="2011363"/>
            <a:ext cx="31750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1"/>
                  <a:pt x="1" y="0"/>
                  <a:pt x="2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93" name="Freeform 494"/>
          <p:cNvSpPr>
            <a:spLocks/>
          </p:cNvSpPr>
          <p:nvPr/>
        </p:nvSpPr>
        <p:spPr bwMode="auto">
          <a:xfrm>
            <a:off x="5830889" y="2058988"/>
            <a:ext cx="15875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94" name="Freeform 495"/>
          <p:cNvSpPr>
            <a:spLocks/>
          </p:cNvSpPr>
          <p:nvPr/>
        </p:nvSpPr>
        <p:spPr bwMode="auto">
          <a:xfrm>
            <a:off x="5830888" y="2011363"/>
            <a:ext cx="30162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95" name="Freeform 496"/>
          <p:cNvSpPr>
            <a:spLocks/>
          </p:cNvSpPr>
          <p:nvPr/>
        </p:nvSpPr>
        <p:spPr bwMode="auto">
          <a:xfrm>
            <a:off x="5830888" y="1965325"/>
            <a:ext cx="30162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96" name="Freeform 497"/>
          <p:cNvSpPr>
            <a:spLocks/>
          </p:cNvSpPr>
          <p:nvPr/>
        </p:nvSpPr>
        <p:spPr bwMode="auto">
          <a:xfrm>
            <a:off x="5784851" y="2011364"/>
            <a:ext cx="28575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97" name="Freeform 498"/>
          <p:cNvSpPr>
            <a:spLocks/>
          </p:cNvSpPr>
          <p:nvPr/>
        </p:nvSpPr>
        <p:spPr bwMode="auto">
          <a:xfrm>
            <a:off x="5784851" y="1933575"/>
            <a:ext cx="28575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1"/>
                  <a:pt x="1" y="0"/>
                  <a:pt x="2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98" name="Freeform 499"/>
          <p:cNvSpPr>
            <a:spLocks/>
          </p:cNvSpPr>
          <p:nvPr/>
        </p:nvSpPr>
        <p:spPr bwMode="auto">
          <a:xfrm>
            <a:off x="5737225" y="1965325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1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99" name="Freeform 500"/>
          <p:cNvSpPr>
            <a:spLocks/>
          </p:cNvSpPr>
          <p:nvPr/>
        </p:nvSpPr>
        <p:spPr bwMode="auto">
          <a:xfrm>
            <a:off x="5707063" y="1949450"/>
            <a:ext cx="30162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1" y="1"/>
                  <a:pt x="2" y="1"/>
                  <a:pt x="2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00" name="Freeform 501"/>
          <p:cNvSpPr>
            <a:spLocks/>
          </p:cNvSpPr>
          <p:nvPr/>
        </p:nvSpPr>
        <p:spPr bwMode="auto">
          <a:xfrm>
            <a:off x="5737225" y="1933576"/>
            <a:ext cx="31750" cy="15875"/>
          </a:xfrm>
          <a:custGeom>
            <a:avLst/>
            <a:gdLst>
              <a:gd name="T0" fmla="*/ 1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1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01" name="Freeform 502"/>
          <p:cNvSpPr>
            <a:spLocks/>
          </p:cNvSpPr>
          <p:nvPr/>
        </p:nvSpPr>
        <p:spPr bwMode="auto">
          <a:xfrm>
            <a:off x="5754688" y="2166938"/>
            <a:ext cx="30162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02" name="Freeform 503"/>
          <p:cNvSpPr>
            <a:spLocks/>
          </p:cNvSpPr>
          <p:nvPr/>
        </p:nvSpPr>
        <p:spPr bwMode="auto">
          <a:xfrm>
            <a:off x="5721350" y="2228850"/>
            <a:ext cx="33338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03" name="Freeform 504"/>
          <p:cNvSpPr>
            <a:spLocks/>
          </p:cNvSpPr>
          <p:nvPr/>
        </p:nvSpPr>
        <p:spPr bwMode="auto">
          <a:xfrm>
            <a:off x="5721350" y="2136776"/>
            <a:ext cx="33338" cy="30163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1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04" name="Freeform 505"/>
          <p:cNvSpPr>
            <a:spLocks/>
          </p:cNvSpPr>
          <p:nvPr/>
        </p:nvSpPr>
        <p:spPr bwMode="auto">
          <a:xfrm>
            <a:off x="5689600" y="2198689"/>
            <a:ext cx="31750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05" name="Freeform 506"/>
          <p:cNvSpPr>
            <a:spLocks/>
          </p:cNvSpPr>
          <p:nvPr/>
        </p:nvSpPr>
        <p:spPr bwMode="auto">
          <a:xfrm>
            <a:off x="5689601" y="2090739"/>
            <a:ext cx="17463" cy="28575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2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06" name="Freeform 507"/>
          <p:cNvSpPr>
            <a:spLocks/>
          </p:cNvSpPr>
          <p:nvPr/>
        </p:nvSpPr>
        <p:spPr bwMode="auto">
          <a:xfrm>
            <a:off x="5659438" y="2058988"/>
            <a:ext cx="30162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07" name="Freeform 508"/>
          <p:cNvSpPr>
            <a:spLocks/>
          </p:cNvSpPr>
          <p:nvPr/>
        </p:nvSpPr>
        <p:spPr bwMode="auto">
          <a:xfrm>
            <a:off x="5613401" y="2027239"/>
            <a:ext cx="30163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1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08" name="Freeform 509"/>
          <p:cNvSpPr>
            <a:spLocks/>
          </p:cNvSpPr>
          <p:nvPr/>
        </p:nvSpPr>
        <p:spPr bwMode="auto">
          <a:xfrm>
            <a:off x="5535614" y="2090739"/>
            <a:ext cx="33337" cy="28575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09" name="Freeform 510"/>
          <p:cNvSpPr>
            <a:spLocks/>
          </p:cNvSpPr>
          <p:nvPr/>
        </p:nvSpPr>
        <p:spPr bwMode="auto">
          <a:xfrm>
            <a:off x="5568950" y="2058988"/>
            <a:ext cx="26988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10" name="Freeform 511"/>
          <p:cNvSpPr>
            <a:spLocks/>
          </p:cNvSpPr>
          <p:nvPr/>
        </p:nvSpPr>
        <p:spPr bwMode="auto">
          <a:xfrm>
            <a:off x="5583238" y="2105025"/>
            <a:ext cx="30162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11" name="Freeform 512"/>
          <p:cNvSpPr>
            <a:spLocks/>
          </p:cNvSpPr>
          <p:nvPr/>
        </p:nvSpPr>
        <p:spPr bwMode="auto">
          <a:xfrm>
            <a:off x="5627688" y="2090739"/>
            <a:ext cx="31750" cy="28575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1 w 2"/>
              <a:gd name="T5" fmla="*/ 2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0" y="0"/>
                  <a:pt x="1" y="1"/>
                </a:cubicBezTo>
                <a:cubicBezTo>
                  <a:pt x="1" y="1"/>
                  <a:pt x="2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12" name="Freeform 513"/>
          <p:cNvSpPr>
            <a:spLocks/>
          </p:cNvSpPr>
          <p:nvPr/>
        </p:nvSpPr>
        <p:spPr bwMode="auto">
          <a:xfrm>
            <a:off x="5643563" y="2151063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13" name="Freeform 514"/>
          <p:cNvSpPr>
            <a:spLocks/>
          </p:cNvSpPr>
          <p:nvPr/>
        </p:nvSpPr>
        <p:spPr bwMode="auto">
          <a:xfrm>
            <a:off x="5643564" y="2336800"/>
            <a:ext cx="15875" cy="31750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1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14" name="Freeform 515"/>
          <p:cNvSpPr>
            <a:spLocks/>
          </p:cNvSpPr>
          <p:nvPr/>
        </p:nvSpPr>
        <p:spPr bwMode="auto">
          <a:xfrm>
            <a:off x="5518151" y="2354264"/>
            <a:ext cx="17463" cy="14287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15" name="Freeform 516"/>
          <p:cNvSpPr>
            <a:spLocks/>
          </p:cNvSpPr>
          <p:nvPr/>
        </p:nvSpPr>
        <p:spPr bwMode="auto">
          <a:xfrm>
            <a:off x="5535614" y="2260601"/>
            <a:ext cx="33337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16" name="Freeform 517"/>
          <p:cNvSpPr>
            <a:spLocks/>
          </p:cNvSpPr>
          <p:nvPr/>
        </p:nvSpPr>
        <p:spPr bwMode="auto">
          <a:xfrm>
            <a:off x="5595938" y="2290763"/>
            <a:ext cx="17462" cy="17462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17" name="Freeform 518"/>
          <p:cNvSpPr>
            <a:spLocks/>
          </p:cNvSpPr>
          <p:nvPr/>
        </p:nvSpPr>
        <p:spPr bwMode="auto">
          <a:xfrm>
            <a:off x="5551488" y="2308226"/>
            <a:ext cx="31750" cy="28575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18" name="Freeform 519"/>
          <p:cNvSpPr>
            <a:spLocks/>
          </p:cNvSpPr>
          <p:nvPr/>
        </p:nvSpPr>
        <p:spPr bwMode="auto">
          <a:xfrm>
            <a:off x="5583238" y="2336800"/>
            <a:ext cx="30162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19" name="Freeform 520"/>
          <p:cNvSpPr>
            <a:spLocks/>
          </p:cNvSpPr>
          <p:nvPr/>
        </p:nvSpPr>
        <p:spPr bwMode="auto">
          <a:xfrm>
            <a:off x="5426076" y="2166938"/>
            <a:ext cx="30163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20" name="Freeform 521"/>
          <p:cNvSpPr>
            <a:spLocks/>
          </p:cNvSpPr>
          <p:nvPr/>
        </p:nvSpPr>
        <p:spPr bwMode="auto">
          <a:xfrm>
            <a:off x="5410200" y="2228851"/>
            <a:ext cx="31750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21" name="Freeform 522"/>
          <p:cNvSpPr>
            <a:spLocks/>
          </p:cNvSpPr>
          <p:nvPr/>
        </p:nvSpPr>
        <p:spPr bwMode="auto">
          <a:xfrm>
            <a:off x="5351464" y="2244725"/>
            <a:ext cx="28575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2" y="2"/>
                  <a:pt x="1" y="2"/>
                </a:cubicBezTo>
                <a:cubicBezTo>
                  <a:pt x="1" y="1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22" name="Freeform 523"/>
          <p:cNvSpPr>
            <a:spLocks/>
          </p:cNvSpPr>
          <p:nvPr/>
        </p:nvSpPr>
        <p:spPr bwMode="auto">
          <a:xfrm>
            <a:off x="5380038" y="2290763"/>
            <a:ext cx="30162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1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23" name="Freeform 524"/>
          <p:cNvSpPr>
            <a:spLocks/>
          </p:cNvSpPr>
          <p:nvPr/>
        </p:nvSpPr>
        <p:spPr bwMode="auto">
          <a:xfrm>
            <a:off x="5365750" y="2384426"/>
            <a:ext cx="31750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1"/>
                  <a:pt x="1" y="0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24" name="Freeform 525"/>
          <p:cNvSpPr>
            <a:spLocks/>
          </p:cNvSpPr>
          <p:nvPr/>
        </p:nvSpPr>
        <p:spPr bwMode="auto">
          <a:xfrm>
            <a:off x="5318125" y="2368550"/>
            <a:ext cx="33338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25" name="Freeform 526"/>
          <p:cNvSpPr>
            <a:spLocks/>
          </p:cNvSpPr>
          <p:nvPr/>
        </p:nvSpPr>
        <p:spPr bwMode="auto">
          <a:xfrm>
            <a:off x="5286375" y="2336801"/>
            <a:ext cx="31750" cy="17463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1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26" name="Freeform 527"/>
          <p:cNvSpPr>
            <a:spLocks/>
          </p:cNvSpPr>
          <p:nvPr/>
        </p:nvSpPr>
        <p:spPr bwMode="auto">
          <a:xfrm>
            <a:off x="5318125" y="2290763"/>
            <a:ext cx="33338" cy="17462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27" name="Freeform 528"/>
          <p:cNvSpPr>
            <a:spLocks/>
          </p:cNvSpPr>
          <p:nvPr/>
        </p:nvSpPr>
        <p:spPr bwMode="auto">
          <a:xfrm>
            <a:off x="5365750" y="2336800"/>
            <a:ext cx="31750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28" name="Freeform 529"/>
          <p:cNvSpPr>
            <a:spLocks/>
          </p:cNvSpPr>
          <p:nvPr/>
        </p:nvSpPr>
        <p:spPr bwMode="auto">
          <a:xfrm>
            <a:off x="5505451" y="2508250"/>
            <a:ext cx="30163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29" name="Freeform 530"/>
          <p:cNvSpPr>
            <a:spLocks/>
          </p:cNvSpPr>
          <p:nvPr/>
        </p:nvSpPr>
        <p:spPr bwMode="auto">
          <a:xfrm>
            <a:off x="5551488" y="2493963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1"/>
                  <a:pt x="2" y="1"/>
                  <a:pt x="2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30" name="Freeform 531"/>
          <p:cNvSpPr>
            <a:spLocks/>
          </p:cNvSpPr>
          <p:nvPr/>
        </p:nvSpPr>
        <p:spPr bwMode="auto">
          <a:xfrm>
            <a:off x="5551488" y="2554288"/>
            <a:ext cx="31750" cy="17462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31" name="Freeform 532"/>
          <p:cNvSpPr>
            <a:spLocks/>
          </p:cNvSpPr>
          <p:nvPr/>
        </p:nvSpPr>
        <p:spPr bwMode="auto">
          <a:xfrm>
            <a:off x="5583238" y="2478088"/>
            <a:ext cx="30162" cy="30162"/>
          </a:xfrm>
          <a:custGeom>
            <a:avLst/>
            <a:gdLst>
              <a:gd name="T0" fmla="*/ 1 w 2"/>
              <a:gd name="T1" fmla="*/ 1 h 2"/>
              <a:gd name="T2" fmla="*/ 2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1"/>
                  <a:pt x="1" y="0"/>
                  <a:pt x="2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32" name="Freeform 533"/>
          <p:cNvSpPr>
            <a:spLocks/>
          </p:cNvSpPr>
          <p:nvPr/>
        </p:nvSpPr>
        <p:spPr bwMode="auto">
          <a:xfrm>
            <a:off x="5595938" y="2525714"/>
            <a:ext cx="31750" cy="28575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33" name="Freeform 534"/>
          <p:cNvSpPr>
            <a:spLocks/>
          </p:cNvSpPr>
          <p:nvPr/>
        </p:nvSpPr>
        <p:spPr bwMode="auto">
          <a:xfrm>
            <a:off x="5627689" y="2571751"/>
            <a:ext cx="15875" cy="30163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34" name="Freeform 535"/>
          <p:cNvSpPr>
            <a:spLocks/>
          </p:cNvSpPr>
          <p:nvPr/>
        </p:nvSpPr>
        <p:spPr bwMode="auto">
          <a:xfrm>
            <a:off x="5659438" y="2571751"/>
            <a:ext cx="30162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35" name="Freeform 536"/>
          <p:cNvSpPr>
            <a:spLocks/>
          </p:cNvSpPr>
          <p:nvPr/>
        </p:nvSpPr>
        <p:spPr bwMode="auto">
          <a:xfrm>
            <a:off x="5659438" y="2478088"/>
            <a:ext cx="30162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36" name="Freeform 537"/>
          <p:cNvSpPr>
            <a:spLocks/>
          </p:cNvSpPr>
          <p:nvPr/>
        </p:nvSpPr>
        <p:spPr bwMode="auto">
          <a:xfrm>
            <a:off x="5627688" y="2508250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37" name="Freeform 538"/>
          <p:cNvSpPr>
            <a:spLocks/>
          </p:cNvSpPr>
          <p:nvPr/>
        </p:nvSpPr>
        <p:spPr bwMode="auto">
          <a:xfrm>
            <a:off x="5689600" y="2540000"/>
            <a:ext cx="31750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38" name="Freeform 539"/>
          <p:cNvSpPr>
            <a:spLocks/>
          </p:cNvSpPr>
          <p:nvPr/>
        </p:nvSpPr>
        <p:spPr bwMode="auto">
          <a:xfrm>
            <a:off x="5908676" y="2525714"/>
            <a:ext cx="30163" cy="28575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39" name="Freeform 540"/>
          <p:cNvSpPr>
            <a:spLocks/>
          </p:cNvSpPr>
          <p:nvPr/>
        </p:nvSpPr>
        <p:spPr bwMode="auto">
          <a:xfrm>
            <a:off x="5938839" y="2493963"/>
            <a:ext cx="33337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40" name="Freeform 541"/>
          <p:cNvSpPr>
            <a:spLocks/>
          </p:cNvSpPr>
          <p:nvPr/>
        </p:nvSpPr>
        <p:spPr bwMode="auto">
          <a:xfrm>
            <a:off x="5972175" y="2384426"/>
            <a:ext cx="12700" cy="30163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1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41" name="Freeform 542"/>
          <p:cNvSpPr>
            <a:spLocks/>
          </p:cNvSpPr>
          <p:nvPr/>
        </p:nvSpPr>
        <p:spPr bwMode="auto">
          <a:xfrm>
            <a:off x="5813425" y="2354263"/>
            <a:ext cx="33338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1" y="1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42" name="Freeform 543"/>
          <p:cNvSpPr>
            <a:spLocks/>
          </p:cNvSpPr>
          <p:nvPr/>
        </p:nvSpPr>
        <p:spPr bwMode="auto">
          <a:xfrm>
            <a:off x="5830888" y="2554288"/>
            <a:ext cx="30162" cy="17462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43" name="Freeform 544"/>
          <p:cNvSpPr>
            <a:spLocks/>
          </p:cNvSpPr>
          <p:nvPr/>
        </p:nvSpPr>
        <p:spPr bwMode="auto">
          <a:xfrm>
            <a:off x="5813425" y="2478088"/>
            <a:ext cx="33338" cy="30162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44" name="Freeform 545"/>
          <p:cNvSpPr>
            <a:spLocks/>
          </p:cNvSpPr>
          <p:nvPr/>
        </p:nvSpPr>
        <p:spPr bwMode="auto">
          <a:xfrm>
            <a:off x="5813425" y="2432051"/>
            <a:ext cx="33338" cy="30163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45" name="Freeform 546"/>
          <p:cNvSpPr>
            <a:spLocks/>
          </p:cNvSpPr>
          <p:nvPr/>
        </p:nvSpPr>
        <p:spPr bwMode="auto">
          <a:xfrm>
            <a:off x="5830889" y="2508250"/>
            <a:ext cx="15875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46" name="Freeform 547"/>
          <p:cNvSpPr>
            <a:spLocks/>
          </p:cNvSpPr>
          <p:nvPr/>
        </p:nvSpPr>
        <p:spPr bwMode="auto">
          <a:xfrm>
            <a:off x="5876926" y="2540000"/>
            <a:ext cx="15875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47" name="Freeform 548"/>
          <p:cNvSpPr>
            <a:spLocks/>
          </p:cNvSpPr>
          <p:nvPr/>
        </p:nvSpPr>
        <p:spPr bwMode="auto">
          <a:xfrm>
            <a:off x="5861050" y="2446339"/>
            <a:ext cx="31750" cy="15875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1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48" name="Freeform 549"/>
          <p:cNvSpPr>
            <a:spLocks/>
          </p:cNvSpPr>
          <p:nvPr/>
        </p:nvSpPr>
        <p:spPr bwMode="auto">
          <a:xfrm>
            <a:off x="5861050" y="2400300"/>
            <a:ext cx="31750" cy="14288"/>
          </a:xfrm>
          <a:custGeom>
            <a:avLst/>
            <a:gdLst>
              <a:gd name="T0" fmla="*/ 1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1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49" name="Freeform 550"/>
          <p:cNvSpPr>
            <a:spLocks/>
          </p:cNvSpPr>
          <p:nvPr/>
        </p:nvSpPr>
        <p:spPr bwMode="auto">
          <a:xfrm>
            <a:off x="5892800" y="2368550"/>
            <a:ext cx="31750" cy="31750"/>
          </a:xfrm>
          <a:custGeom>
            <a:avLst/>
            <a:gdLst>
              <a:gd name="T0" fmla="*/ 1 w 2"/>
              <a:gd name="T1" fmla="*/ 0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1 h 2"/>
              <a:gd name="T8" fmla="*/ 1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2"/>
                  <a:pt x="1" y="1"/>
                </a:cubicBezTo>
                <a:cubicBezTo>
                  <a:pt x="1" y="1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50" name="Freeform 551"/>
          <p:cNvSpPr>
            <a:spLocks/>
          </p:cNvSpPr>
          <p:nvPr/>
        </p:nvSpPr>
        <p:spPr bwMode="auto">
          <a:xfrm>
            <a:off x="5924551" y="2400300"/>
            <a:ext cx="30163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1"/>
                  <a:pt x="1" y="0"/>
                  <a:pt x="2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51" name="Freeform 552"/>
          <p:cNvSpPr>
            <a:spLocks/>
          </p:cNvSpPr>
          <p:nvPr/>
        </p:nvSpPr>
        <p:spPr bwMode="auto">
          <a:xfrm>
            <a:off x="5892800" y="2478088"/>
            <a:ext cx="31750" cy="3016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52" name="Freeform 553"/>
          <p:cNvSpPr>
            <a:spLocks/>
          </p:cNvSpPr>
          <p:nvPr/>
        </p:nvSpPr>
        <p:spPr bwMode="auto">
          <a:xfrm>
            <a:off x="5954713" y="2446338"/>
            <a:ext cx="30162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1" y="2"/>
                  <a:pt x="1" y="2"/>
                </a:cubicBezTo>
                <a:cubicBezTo>
                  <a:pt x="1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53" name="Freeform 554"/>
          <p:cNvSpPr>
            <a:spLocks/>
          </p:cNvSpPr>
          <p:nvPr/>
        </p:nvSpPr>
        <p:spPr bwMode="auto">
          <a:xfrm>
            <a:off x="5892800" y="2432051"/>
            <a:ext cx="31750" cy="30163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54" name="Freeform 555"/>
          <p:cNvSpPr>
            <a:spLocks/>
          </p:cNvSpPr>
          <p:nvPr/>
        </p:nvSpPr>
        <p:spPr bwMode="auto">
          <a:xfrm>
            <a:off x="5226051" y="3363913"/>
            <a:ext cx="28575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1"/>
                  <a:pt x="1" y="0"/>
                  <a:pt x="2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55" name="Freeform 556"/>
          <p:cNvSpPr>
            <a:spLocks/>
          </p:cNvSpPr>
          <p:nvPr/>
        </p:nvSpPr>
        <p:spPr bwMode="auto">
          <a:xfrm>
            <a:off x="5194300" y="3424238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56" name="Freeform 557"/>
          <p:cNvSpPr>
            <a:spLocks/>
          </p:cNvSpPr>
          <p:nvPr/>
        </p:nvSpPr>
        <p:spPr bwMode="auto">
          <a:xfrm>
            <a:off x="5148263" y="3409950"/>
            <a:ext cx="31750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57" name="Freeform 558"/>
          <p:cNvSpPr>
            <a:spLocks/>
          </p:cNvSpPr>
          <p:nvPr/>
        </p:nvSpPr>
        <p:spPr bwMode="auto">
          <a:xfrm>
            <a:off x="5114925" y="3378200"/>
            <a:ext cx="33338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58" name="Freeform 559"/>
          <p:cNvSpPr>
            <a:spLocks/>
          </p:cNvSpPr>
          <p:nvPr/>
        </p:nvSpPr>
        <p:spPr bwMode="auto">
          <a:xfrm>
            <a:off x="5132389" y="3316288"/>
            <a:ext cx="15875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2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59" name="Freeform 560"/>
          <p:cNvSpPr>
            <a:spLocks/>
          </p:cNvSpPr>
          <p:nvPr/>
        </p:nvSpPr>
        <p:spPr bwMode="auto">
          <a:xfrm>
            <a:off x="5194300" y="3348038"/>
            <a:ext cx="31750" cy="30162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1" y="2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60" name="Freeform 561"/>
          <p:cNvSpPr>
            <a:spLocks/>
          </p:cNvSpPr>
          <p:nvPr/>
        </p:nvSpPr>
        <p:spPr bwMode="auto">
          <a:xfrm>
            <a:off x="5162550" y="3363913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1" y="1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61" name="Freeform 562"/>
          <p:cNvSpPr>
            <a:spLocks/>
          </p:cNvSpPr>
          <p:nvPr/>
        </p:nvSpPr>
        <p:spPr bwMode="auto">
          <a:xfrm>
            <a:off x="5100638" y="3533775"/>
            <a:ext cx="31750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1"/>
                  <a:pt x="1" y="0"/>
                  <a:pt x="2" y="1"/>
                </a:cubicBezTo>
                <a:cubicBezTo>
                  <a:pt x="2" y="1"/>
                  <a:pt x="2" y="1"/>
                  <a:pt x="2" y="2"/>
                </a:cubicBez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62" name="Freeform 563"/>
          <p:cNvSpPr>
            <a:spLocks/>
          </p:cNvSpPr>
          <p:nvPr/>
        </p:nvSpPr>
        <p:spPr bwMode="auto">
          <a:xfrm>
            <a:off x="5068888" y="3595688"/>
            <a:ext cx="31750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1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63" name="Freeform 564"/>
          <p:cNvSpPr>
            <a:spLocks/>
          </p:cNvSpPr>
          <p:nvPr/>
        </p:nvSpPr>
        <p:spPr bwMode="auto">
          <a:xfrm>
            <a:off x="5022850" y="3470275"/>
            <a:ext cx="14288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64" name="Freeform 565"/>
          <p:cNvSpPr>
            <a:spLocks/>
          </p:cNvSpPr>
          <p:nvPr/>
        </p:nvSpPr>
        <p:spPr bwMode="auto">
          <a:xfrm>
            <a:off x="5054600" y="3470275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65" name="Freeform 566"/>
          <p:cNvSpPr>
            <a:spLocks/>
          </p:cNvSpPr>
          <p:nvPr/>
        </p:nvSpPr>
        <p:spPr bwMode="auto">
          <a:xfrm>
            <a:off x="5068888" y="3519489"/>
            <a:ext cx="31750" cy="14287"/>
          </a:xfrm>
          <a:custGeom>
            <a:avLst/>
            <a:gdLst>
              <a:gd name="T0" fmla="*/ 0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1 w 2"/>
              <a:gd name="T7" fmla="*/ 1 h 1"/>
              <a:gd name="T8" fmla="*/ 0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66" name="Freeform 567"/>
          <p:cNvSpPr>
            <a:spLocks/>
          </p:cNvSpPr>
          <p:nvPr/>
        </p:nvSpPr>
        <p:spPr bwMode="auto">
          <a:xfrm>
            <a:off x="5054600" y="3549650"/>
            <a:ext cx="14288" cy="31750"/>
          </a:xfrm>
          <a:custGeom>
            <a:avLst/>
            <a:gdLst>
              <a:gd name="T0" fmla="*/ 0 w 1"/>
              <a:gd name="T1" fmla="*/ 0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1 h 2"/>
              <a:gd name="T8" fmla="*/ 0 w 1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2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67" name="Freeform 568"/>
          <p:cNvSpPr>
            <a:spLocks/>
          </p:cNvSpPr>
          <p:nvPr/>
        </p:nvSpPr>
        <p:spPr bwMode="auto">
          <a:xfrm>
            <a:off x="5010150" y="3332163"/>
            <a:ext cx="12700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1 h 2"/>
              <a:gd name="T4" fmla="*/ 1 w 1"/>
              <a:gd name="T5" fmla="*/ 2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1"/>
                  <a:pt x="0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68" name="Freeform 569"/>
          <p:cNvSpPr>
            <a:spLocks/>
          </p:cNvSpPr>
          <p:nvPr/>
        </p:nvSpPr>
        <p:spPr bwMode="auto">
          <a:xfrm>
            <a:off x="4976814" y="3363914"/>
            <a:ext cx="15875" cy="14287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69" name="Freeform 570"/>
          <p:cNvSpPr>
            <a:spLocks/>
          </p:cNvSpPr>
          <p:nvPr/>
        </p:nvSpPr>
        <p:spPr bwMode="auto">
          <a:xfrm>
            <a:off x="5022850" y="3270250"/>
            <a:ext cx="31750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70" name="Freeform 571"/>
          <p:cNvSpPr>
            <a:spLocks/>
          </p:cNvSpPr>
          <p:nvPr/>
        </p:nvSpPr>
        <p:spPr bwMode="auto">
          <a:xfrm>
            <a:off x="4976814" y="3284538"/>
            <a:ext cx="33337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1 h 2"/>
              <a:gd name="T4" fmla="*/ 2 w 2"/>
              <a:gd name="T5" fmla="*/ 2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1"/>
                  <a:pt x="1" y="0"/>
                  <a:pt x="1" y="1"/>
                </a:cubicBezTo>
                <a:cubicBezTo>
                  <a:pt x="1" y="1"/>
                  <a:pt x="2" y="1"/>
                  <a:pt x="2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71" name="Freeform 572"/>
          <p:cNvSpPr>
            <a:spLocks/>
          </p:cNvSpPr>
          <p:nvPr/>
        </p:nvSpPr>
        <p:spPr bwMode="auto">
          <a:xfrm>
            <a:off x="4897439" y="3238500"/>
            <a:ext cx="33337" cy="31750"/>
          </a:xfrm>
          <a:custGeom>
            <a:avLst/>
            <a:gdLst>
              <a:gd name="T0" fmla="*/ 1 w 2"/>
              <a:gd name="T1" fmla="*/ 1 h 2"/>
              <a:gd name="T2" fmla="*/ 2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1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1" y="1"/>
                </a:move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2" y="2"/>
                  <a:pt x="1" y="2"/>
                </a:cubicBezTo>
                <a:cubicBezTo>
                  <a:pt x="1" y="1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72" name="Freeform 573"/>
          <p:cNvSpPr>
            <a:spLocks/>
          </p:cNvSpPr>
          <p:nvPr/>
        </p:nvSpPr>
        <p:spPr bwMode="auto">
          <a:xfrm>
            <a:off x="4960939" y="3252788"/>
            <a:ext cx="15875" cy="31750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2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73" name="Freeform 574"/>
          <p:cNvSpPr>
            <a:spLocks/>
          </p:cNvSpPr>
          <p:nvPr/>
        </p:nvSpPr>
        <p:spPr bwMode="auto">
          <a:xfrm>
            <a:off x="4945064" y="3302001"/>
            <a:ext cx="15875" cy="30163"/>
          </a:xfrm>
          <a:custGeom>
            <a:avLst/>
            <a:gdLst>
              <a:gd name="T0" fmla="*/ 0 w 1"/>
              <a:gd name="T1" fmla="*/ 1 h 2"/>
              <a:gd name="T2" fmla="*/ 1 w 1"/>
              <a:gd name="T3" fmla="*/ 0 h 2"/>
              <a:gd name="T4" fmla="*/ 1 w 1"/>
              <a:gd name="T5" fmla="*/ 1 h 2"/>
              <a:gd name="T6" fmla="*/ 0 w 1"/>
              <a:gd name="T7" fmla="*/ 2 h 2"/>
              <a:gd name="T8" fmla="*/ 0 w 1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2"/>
              <a:gd name="T17" fmla="*/ 1 w 1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2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2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74" name="Freeform 575"/>
          <p:cNvSpPr>
            <a:spLocks/>
          </p:cNvSpPr>
          <p:nvPr/>
        </p:nvSpPr>
        <p:spPr bwMode="auto">
          <a:xfrm>
            <a:off x="5861050" y="2493963"/>
            <a:ext cx="31750" cy="31750"/>
          </a:xfrm>
          <a:custGeom>
            <a:avLst/>
            <a:gdLst>
              <a:gd name="T0" fmla="*/ 0 w 2"/>
              <a:gd name="T1" fmla="*/ 0 h 2"/>
              <a:gd name="T2" fmla="*/ 1 w 2"/>
              <a:gd name="T3" fmla="*/ 0 h 2"/>
              <a:gd name="T4" fmla="*/ 1 w 2"/>
              <a:gd name="T5" fmla="*/ 1 h 2"/>
              <a:gd name="T6" fmla="*/ 0 w 2"/>
              <a:gd name="T7" fmla="*/ 2 h 2"/>
              <a:gd name="T8" fmla="*/ 0 w 2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1"/>
                  <a:pt x="1" y="1"/>
                </a:cubicBezTo>
                <a:cubicBezTo>
                  <a:pt x="1" y="1"/>
                  <a:pt x="1" y="2"/>
                  <a:pt x="0" y="2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75" name="Freeform 576"/>
          <p:cNvSpPr>
            <a:spLocks/>
          </p:cNvSpPr>
          <p:nvPr/>
        </p:nvSpPr>
        <p:spPr bwMode="auto">
          <a:xfrm>
            <a:off x="5924551" y="2166938"/>
            <a:ext cx="30163" cy="31750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2 w 2"/>
              <a:gd name="T5" fmla="*/ 1 h 2"/>
              <a:gd name="T6" fmla="*/ 1 w 2"/>
              <a:gd name="T7" fmla="*/ 2 h 2"/>
              <a:gd name="T8" fmla="*/ 0 w 2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2"/>
              <a:gd name="T17" fmla="*/ 2 w 2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2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1" y="2"/>
                  <a:pt x="1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76" name="Freeform 577"/>
          <p:cNvSpPr>
            <a:spLocks/>
          </p:cNvSpPr>
          <p:nvPr/>
        </p:nvSpPr>
        <p:spPr bwMode="auto">
          <a:xfrm>
            <a:off x="4816476" y="3705225"/>
            <a:ext cx="1497013" cy="1600200"/>
          </a:xfrm>
          <a:custGeom>
            <a:avLst/>
            <a:gdLst>
              <a:gd name="T0" fmla="*/ 4 w 100"/>
              <a:gd name="T1" fmla="*/ 42 h 107"/>
              <a:gd name="T2" fmla="*/ 2 w 100"/>
              <a:gd name="T3" fmla="*/ 32 h 107"/>
              <a:gd name="T4" fmla="*/ 16 w 100"/>
              <a:gd name="T5" fmla="*/ 19 h 107"/>
              <a:gd name="T6" fmla="*/ 25 w 100"/>
              <a:gd name="T7" fmla="*/ 5 h 107"/>
              <a:gd name="T8" fmla="*/ 37 w 100"/>
              <a:gd name="T9" fmla="*/ 4 h 107"/>
              <a:gd name="T10" fmla="*/ 100 w 100"/>
              <a:gd name="T11" fmla="*/ 31 h 107"/>
              <a:gd name="T12" fmla="*/ 26 w 100"/>
              <a:gd name="T13" fmla="*/ 107 h 107"/>
              <a:gd name="T14" fmla="*/ 4 w 100"/>
              <a:gd name="T15" fmla="*/ 42 h 1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0"/>
              <a:gd name="T25" fmla="*/ 0 h 107"/>
              <a:gd name="T26" fmla="*/ 100 w 100"/>
              <a:gd name="T27" fmla="*/ 107 h 1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0" h="107">
                <a:moveTo>
                  <a:pt x="4" y="42"/>
                </a:moveTo>
                <a:cubicBezTo>
                  <a:pt x="3" y="40"/>
                  <a:pt x="0" y="35"/>
                  <a:pt x="2" y="32"/>
                </a:cubicBezTo>
                <a:cubicBezTo>
                  <a:pt x="4" y="27"/>
                  <a:pt x="10" y="25"/>
                  <a:pt x="16" y="19"/>
                </a:cubicBezTo>
                <a:cubicBezTo>
                  <a:pt x="23" y="13"/>
                  <a:pt x="21" y="11"/>
                  <a:pt x="25" y="5"/>
                </a:cubicBezTo>
                <a:cubicBezTo>
                  <a:pt x="30" y="0"/>
                  <a:pt x="35" y="3"/>
                  <a:pt x="37" y="4"/>
                </a:cubicBezTo>
                <a:cubicBezTo>
                  <a:pt x="49" y="10"/>
                  <a:pt x="80" y="26"/>
                  <a:pt x="100" y="31"/>
                </a:cubicBezTo>
                <a:cubicBezTo>
                  <a:pt x="94" y="47"/>
                  <a:pt x="44" y="102"/>
                  <a:pt x="26" y="107"/>
                </a:cubicBezTo>
                <a:cubicBezTo>
                  <a:pt x="20" y="81"/>
                  <a:pt x="11" y="53"/>
                  <a:pt x="4" y="42"/>
                </a:cubicBezTo>
                <a:close/>
              </a:path>
            </a:pathLst>
          </a:custGeom>
          <a:solidFill>
            <a:schemeClr val="bg1"/>
          </a:solidFill>
          <a:ln w="11113" cap="rnd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77" name="Freeform 578"/>
          <p:cNvSpPr>
            <a:spLocks/>
          </p:cNvSpPr>
          <p:nvPr/>
        </p:nvSpPr>
        <p:spPr bwMode="auto">
          <a:xfrm>
            <a:off x="5194301" y="4122739"/>
            <a:ext cx="1863725" cy="1430337"/>
          </a:xfrm>
          <a:custGeom>
            <a:avLst/>
            <a:gdLst>
              <a:gd name="T0" fmla="*/ 105 w 120"/>
              <a:gd name="T1" fmla="*/ 62 h 92"/>
              <a:gd name="T2" fmla="*/ 35 w 120"/>
              <a:gd name="T3" fmla="*/ 87 h 92"/>
              <a:gd name="T4" fmla="*/ 12 w 120"/>
              <a:gd name="T5" fmla="*/ 62 h 92"/>
              <a:gd name="T6" fmla="*/ 43 w 120"/>
              <a:gd name="T7" fmla="*/ 31 h 92"/>
              <a:gd name="T8" fmla="*/ 76 w 120"/>
              <a:gd name="T9" fmla="*/ 12 h 92"/>
              <a:gd name="T10" fmla="*/ 109 w 120"/>
              <a:gd name="T11" fmla="*/ 32 h 92"/>
              <a:gd name="T12" fmla="*/ 105 w 120"/>
              <a:gd name="T13" fmla="*/ 62 h 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0"/>
              <a:gd name="T22" fmla="*/ 0 h 92"/>
              <a:gd name="T23" fmla="*/ 120 w 120"/>
              <a:gd name="T24" fmla="*/ 92 h 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0" h="92">
                <a:moveTo>
                  <a:pt x="105" y="62"/>
                </a:moveTo>
                <a:cubicBezTo>
                  <a:pt x="94" y="73"/>
                  <a:pt x="69" y="92"/>
                  <a:pt x="35" y="87"/>
                </a:cubicBezTo>
                <a:cubicBezTo>
                  <a:pt x="4" y="82"/>
                  <a:pt x="0" y="70"/>
                  <a:pt x="12" y="62"/>
                </a:cubicBezTo>
                <a:cubicBezTo>
                  <a:pt x="19" y="57"/>
                  <a:pt x="35" y="44"/>
                  <a:pt x="43" y="31"/>
                </a:cubicBezTo>
                <a:cubicBezTo>
                  <a:pt x="50" y="18"/>
                  <a:pt x="58" y="0"/>
                  <a:pt x="76" y="12"/>
                </a:cubicBezTo>
                <a:cubicBezTo>
                  <a:pt x="95" y="24"/>
                  <a:pt x="104" y="28"/>
                  <a:pt x="109" y="32"/>
                </a:cubicBezTo>
                <a:cubicBezTo>
                  <a:pt x="114" y="36"/>
                  <a:pt x="120" y="45"/>
                  <a:pt x="105" y="62"/>
                </a:cubicBezTo>
                <a:close/>
              </a:path>
            </a:pathLst>
          </a:custGeom>
          <a:solidFill>
            <a:srgbClr val="FFFFFF"/>
          </a:solidFill>
          <a:ln w="22225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78" name="Freeform 579"/>
          <p:cNvSpPr>
            <a:spLocks/>
          </p:cNvSpPr>
          <p:nvPr/>
        </p:nvSpPr>
        <p:spPr bwMode="auto">
          <a:xfrm>
            <a:off x="5194301" y="4122739"/>
            <a:ext cx="1863725" cy="1430337"/>
          </a:xfrm>
          <a:custGeom>
            <a:avLst/>
            <a:gdLst>
              <a:gd name="T0" fmla="*/ 105 w 120"/>
              <a:gd name="T1" fmla="*/ 62 h 92"/>
              <a:gd name="T2" fmla="*/ 35 w 120"/>
              <a:gd name="T3" fmla="*/ 87 h 92"/>
              <a:gd name="T4" fmla="*/ 12 w 120"/>
              <a:gd name="T5" fmla="*/ 62 h 92"/>
              <a:gd name="T6" fmla="*/ 43 w 120"/>
              <a:gd name="T7" fmla="*/ 31 h 92"/>
              <a:gd name="T8" fmla="*/ 76 w 120"/>
              <a:gd name="T9" fmla="*/ 12 h 92"/>
              <a:gd name="T10" fmla="*/ 109 w 120"/>
              <a:gd name="T11" fmla="*/ 32 h 92"/>
              <a:gd name="T12" fmla="*/ 105 w 120"/>
              <a:gd name="T13" fmla="*/ 62 h 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0"/>
              <a:gd name="T22" fmla="*/ 0 h 92"/>
              <a:gd name="T23" fmla="*/ 120 w 120"/>
              <a:gd name="T24" fmla="*/ 92 h 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0" h="92">
                <a:moveTo>
                  <a:pt x="105" y="62"/>
                </a:moveTo>
                <a:cubicBezTo>
                  <a:pt x="94" y="73"/>
                  <a:pt x="69" y="92"/>
                  <a:pt x="35" y="87"/>
                </a:cubicBezTo>
                <a:cubicBezTo>
                  <a:pt x="4" y="82"/>
                  <a:pt x="0" y="70"/>
                  <a:pt x="12" y="62"/>
                </a:cubicBezTo>
                <a:cubicBezTo>
                  <a:pt x="19" y="57"/>
                  <a:pt x="35" y="44"/>
                  <a:pt x="43" y="31"/>
                </a:cubicBezTo>
                <a:cubicBezTo>
                  <a:pt x="50" y="18"/>
                  <a:pt x="58" y="0"/>
                  <a:pt x="76" y="12"/>
                </a:cubicBezTo>
                <a:cubicBezTo>
                  <a:pt x="95" y="24"/>
                  <a:pt x="104" y="28"/>
                  <a:pt x="109" y="32"/>
                </a:cubicBezTo>
                <a:cubicBezTo>
                  <a:pt x="114" y="36"/>
                  <a:pt x="120" y="45"/>
                  <a:pt x="105" y="62"/>
                </a:cubicBezTo>
                <a:close/>
              </a:path>
            </a:pathLst>
          </a:custGeom>
          <a:solidFill>
            <a:schemeClr val="bg1"/>
          </a:solidFill>
          <a:ln w="16351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79" name="Freeform 580"/>
          <p:cNvSpPr>
            <a:spLocks/>
          </p:cNvSpPr>
          <p:nvPr/>
        </p:nvSpPr>
        <p:spPr bwMode="auto">
          <a:xfrm>
            <a:off x="6467475" y="4435475"/>
            <a:ext cx="604838" cy="820738"/>
          </a:xfrm>
          <a:custGeom>
            <a:avLst/>
            <a:gdLst>
              <a:gd name="T0" fmla="*/ 24 w 39"/>
              <a:gd name="T1" fmla="*/ 39 h 53"/>
              <a:gd name="T2" fmla="*/ 24 w 39"/>
              <a:gd name="T3" fmla="*/ 10 h 53"/>
              <a:gd name="T4" fmla="*/ 4 w 39"/>
              <a:gd name="T5" fmla="*/ 11 h 53"/>
              <a:gd name="T6" fmla="*/ 6 w 39"/>
              <a:gd name="T7" fmla="*/ 34 h 53"/>
              <a:gd name="T8" fmla="*/ 16 w 39"/>
              <a:gd name="T9" fmla="*/ 47 h 53"/>
              <a:gd name="T10" fmla="*/ 24 w 39"/>
              <a:gd name="T11" fmla="*/ 39 h 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9"/>
              <a:gd name="T19" fmla="*/ 0 h 53"/>
              <a:gd name="T20" fmla="*/ 39 w 39"/>
              <a:gd name="T21" fmla="*/ 53 h 5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9" h="53">
                <a:moveTo>
                  <a:pt x="24" y="39"/>
                </a:moveTo>
                <a:cubicBezTo>
                  <a:pt x="29" y="32"/>
                  <a:pt x="39" y="19"/>
                  <a:pt x="24" y="10"/>
                </a:cubicBezTo>
                <a:cubicBezTo>
                  <a:pt x="9" y="0"/>
                  <a:pt x="8" y="3"/>
                  <a:pt x="4" y="11"/>
                </a:cubicBezTo>
                <a:cubicBezTo>
                  <a:pt x="0" y="18"/>
                  <a:pt x="4" y="27"/>
                  <a:pt x="6" y="34"/>
                </a:cubicBezTo>
                <a:cubicBezTo>
                  <a:pt x="8" y="41"/>
                  <a:pt x="9" y="53"/>
                  <a:pt x="16" y="47"/>
                </a:cubicBezTo>
                <a:cubicBezTo>
                  <a:pt x="23" y="42"/>
                  <a:pt x="21" y="44"/>
                  <a:pt x="24" y="39"/>
                </a:cubicBezTo>
                <a:close/>
              </a:path>
            </a:pathLst>
          </a:custGeom>
          <a:solidFill>
            <a:srgbClr val="FFFFFF"/>
          </a:solidFill>
          <a:ln w="69850" cap="flat">
            <a:solidFill>
              <a:srgbClr val="1A1B1C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80" name="Freeform 581"/>
          <p:cNvSpPr>
            <a:spLocks/>
          </p:cNvSpPr>
          <p:nvPr/>
        </p:nvSpPr>
        <p:spPr bwMode="auto">
          <a:xfrm>
            <a:off x="6467475" y="4435475"/>
            <a:ext cx="604838" cy="820738"/>
          </a:xfrm>
          <a:custGeom>
            <a:avLst/>
            <a:gdLst>
              <a:gd name="T0" fmla="*/ 24 w 39"/>
              <a:gd name="T1" fmla="*/ 39 h 53"/>
              <a:gd name="T2" fmla="*/ 24 w 39"/>
              <a:gd name="T3" fmla="*/ 10 h 53"/>
              <a:gd name="T4" fmla="*/ 4 w 39"/>
              <a:gd name="T5" fmla="*/ 11 h 53"/>
              <a:gd name="T6" fmla="*/ 6 w 39"/>
              <a:gd name="T7" fmla="*/ 34 h 53"/>
              <a:gd name="T8" fmla="*/ 16 w 39"/>
              <a:gd name="T9" fmla="*/ 47 h 53"/>
              <a:gd name="T10" fmla="*/ 24 w 39"/>
              <a:gd name="T11" fmla="*/ 39 h 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9"/>
              <a:gd name="T19" fmla="*/ 0 h 53"/>
              <a:gd name="T20" fmla="*/ 39 w 39"/>
              <a:gd name="T21" fmla="*/ 53 h 5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9" h="53">
                <a:moveTo>
                  <a:pt x="24" y="39"/>
                </a:moveTo>
                <a:cubicBezTo>
                  <a:pt x="29" y="32"/>
                  <a:pt x="39" y="19"/>
                  <a:pt x="24" y="10"/>
                </a:cubicBezTo>
                <a:cubicBezTo>
                  <a:pt x="9" y="0"/>
                  <a:pt x="8" y="3"/>
                  <a:pt x="4" y="11"/>
                </a:cubicBezTo>
                <a:cubicBezTo>
                  <a:pt x="0" y="18"/>
                  <a:pt x="4" y="27"/>
                  <a:pt x="6" y="34"/>
                </a:cubicBezTo>
                <a:cubicBezTo>
                  <a:pt x="8" y="41"/>
                  <a:pt x="9" y="53"/>
                  <a:pt x="16" y="47"/>
                </a:cubicBezTo>
                <a:cubicBezTo>
                  <a:pt x="23" y="42"/>
                  <a:pt x="21" y="44"/>
                  <a:pt x="24" y="39"/>
                </a:cubicBezTo>
                <a:close/>
              </a:path>
            </a:pathLst>
          </a:custGeom>
          <a:solidFill>
            <a:srgbClr val="FFFFFF"/>
          </a:solidFill>
          <a:ln w="34925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81" name="Freeform 582"/>
          <p:cNvSpPr>
            <a:spLocks/>
          </p:cNvSpPr>
          <p:nvPr/>
        </p:nvSpPr>
        <p:spPr bwMode="auto">
          <a:xfrm>
            <a:off x="6467475" y="4435475"/>
            <a:ext cx="604838" cy="820738"/>
          </a:xfrm>
          <a:custGeom>
            <a:avLst/>
            <a:gdLst>
              <a:gd name="T0" fmla="*/ 24 w 39"/>
              <a:gd name="T1" fmla="*/ 39 h 53"/>
              <a:gd name="T2" fmla="*/ 24 w 39"/>
              <a:gd name="T3" fmla="*/ 10 h 53"/>
              <a:gd name="T4" fmla="*/ 4 w 39"/>
              <a:gd name="T5" fmla="*/ 11 h 53"/>
              <a:gd name="T6" fmla="*/ 6 w 39"/>
              <a:gd name="T7" fmla="*/ 34 h 53"/>
              <a:gd name="T8" fmla="*/ 16 w 39"/>
              <a:gd name="T9" fmla="*/ 47 h 53"/>
              <a:gd name="T10" fmla="*/ 24 w 39"/>
              <a:gd name="T11" fmla="*/ 39 h 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9"/>
              <a:gd name="T19" fmla="*/ 0 h 53"/>
              <a:gd name="T20" fmla="*/ 39 w 39"/>
              <a:gd name="T21" fmla="*/ 53 h 5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9" h="53">
                <a:moveTo>
                  <a:pt x="24" y="39"/>
                </a:moveTo>
                <a:cubicBezTo>
                  <a:pt x="29" y="32"/>
                  <a:pt x="39" y="19"/>
                  <a:pt x="24" y="10"/>
                </a:cubicBezTo>
                <a:cubicBezTo>
                  <a:pt x="9" y="0"/>
                  <a:pt x="8" y="3"/>
                  <a:pt x="4" y="11"/>
                </a:cubicBezTo>
                <a:cubicBezTo>
                  <a:pt x="0" y="18"/>
                  <a:pt x="4" y="27"/>
                  <a:pt x="6" y="34"/>
                </a:cubicBezTo>
                <a:cubicBezTo>
                  <a:pt x="8" y="41"/>
                  <a:pt x="9" y="53"/>
                  <a:pt x="16" y="47"/>
                </a:cubicBezTo>
                <a:cubicBezTo>
                  <a:pt x="23" y="42"/>
                  <a:pt x="21" y="44"/>
                  <a:pt x="24" y="39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1A1B1C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82" name="Freeform 583"/>
          <p:cNvSpPr>
            <a:spLocks/>
          </p:cNvSpPr>
          <p:nvPr/>
        </p:nvSpPr>
        <p:spPr bwMode="auto">
          <a:xfrm>
            <a:off x="5954713" y="4775200"/>
            <a:ext cx="576262" cy="623888"/>
          </a:xfrm>
          <a:custGeom>
            <a:avLst/>
            <a:gdLst>
              <a:gd name="T0" fmla="*/ 34 w 37"/>
              <a:gd name="T1" fmla="*/ 30 h 40"/>
              <a:gd name="T2" fmla="*/ 26 w 37"/>
              <a:gd name="T3" fmla="*/ 7 h 40"/>
              <a:gd name="T4" fmla="*/ 9 w 37"/>
              <a:gd name="T5" fmla="*/ 8 h 40"/>
              <a:gd name="T6" fmla="*/ 14 w 37"/>
              <a:gd name="T7" fmla="*/ 23 h 40"/>
              <a:gd name="T8" fmla="*/ 34 w 37"/>
              <a:gd name="T9" fmla="*/ 3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40"/>
              <a:gd name="T17" fmla="*/ 37 w 37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40">
                <a:moveTo>
                  <a:pt x="34" y="30"/>
                </a:moveTo>
                <a:cubicBezTo>
                  <a:pt x="30" y="19"/>
                  <a:pt x="28" y="13"/>
                  <a:pt x="26" y="7"/>
                </a:cubicBezTo>
                <a:cubicBezTo>
                  <a:pt x="25" y="0"/>
                  <a:pt x="19" y="4"/>
                  <a:pt x="9" y="8"/>
                </a:cubicBezTo>
                <a:cubicBezTo>
                  <a:pt x="0" y="12"/>
                  <a:pt x="7" y="15"/>
                  <a:pt x="14" y="23"/>
                </a:cubicBezTo>
                <a:cubicBezTo>
                  <a:pt x="22" y="32"/>
                  <a:pt x="37" y="40"/>
                  <a:pt x="34" y="30"/>
                </a:cubicBezTo>
                <a:close/>
              </a:path>
            </a:pathLst>
          </a:custGeom>
          <a:solidFill>
            <a:srgbClr val="FFFFFF"/>
          </a:solidFill>
          <a:ln w="69850" cap="flat">
            <a:solidFill>
              <a:srgbClr val="1A1B1C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83" name="Freeform 584"/>
          <p:cNvSpPr>
            <a:spLocks/>
          </p:cNvSpPr>
          <p:nvPr/>
        </p:nvSpPr>
        <p:spPr bwMode="auto">
          <a:xfrm>
            <a:off x="5954713" y="4775200"/>
            <a:ext cx="576262" cy="623888"/>
          </a:xfrm>
          <a:custGeom>
            <a:avLst/>
            <a:gdLst>
              <a:gd name="T0" fmla="*/ 34 w 37"/>
              <a:gd name="T1" fmla="*/ 30 h 40"/>
              <a:gd name="T2" fmla="*/ 26 w 37"/>
              <a:gd name="T3" fmla="*/ 7 h 40"/>
              <a:gd name="T4" fmla="*/ 9 w 37"/>
              <a:gd name="T5" fmla="*/ 8 h 40"/>
              <a:gd name="T6" fmla="*/ 14 w 37"/>
              <a:gd name="T7" fmla="*/ 23 h 40"/>
              <a:gd name="T8" fmla="*/ 34 w 37"/>
              <a:gd name="T9" fmla="*/ 3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40"/>
              <a:gd name="T17" fmla="*/ 37 w 37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40">
                <a:moveTo>
                  <a:pt x="34" y="30"/>
                </a:moveTo>
                <a:cubicBezTo>
                  <a:pt x="30" y="19"/>
                  <a:pt x="28" y="13"/>
                  <a:pt x="26" y="7"/>
                </a:cubicBezTo>
                <a:cubicBezTo>
                  <a:pt x="25" y="0"/>
                  <a:pt x="19" y="4"/>
                  <a:pt x="9" y="8"/>
                </a:cubicBezTo>
                <a:cubicBezTo>
                  <a:pt x="0" y="12"/>
                  <a:pt x="7" y="15"/>
                  <a:pt x="14" y="23"/>
                </a:cubicBezTo>
                <a:cubicBezTo>
                  <a:pt x="22" y="32"/>
                  <a:pt x="37" y="40"/>
                  <a:pt x="34" y="30"/>
                </a:cubicBezTo>
                <a:close/>
              </a:path>
            </a:pathLst>
          </a:custGeom>
          <a:solidFill>
            <a:srgbClr val="FFFFFF"/>
          </a:solidFill>
          <a:ln w="34925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84" name="Freeform 585"/>
          <p:cNvSpPr>
            <a:spLocks/>
          </p:cNvSpPr>
          <p:nvPr/>
        </p:nvSpPr>
        <p:spPr bwMode="auto">
          <a:xfrm>
            <a:off x="5954713" y="4775200"/>
            <a:ext cx="576262" cy="623888"/>
          </a:xfrm>
          <a:custGeom>
            <a:avLst/>
            <a:gdLst>
              <a:gd name="T0" fmla="*/ 34 w 37"/>
              <a:gd name="T1" fmla="*/ 30 h 40"/>
              <a:gd name="T2" fmla="*/ 26 w 37"/>
              <a:gd name="T3" fmla="*/ 7 h 40"/>
              <a:gd name="T4" fmla="*/ 9 w 37"/>
              <a:gd name="T5" fmla="*/ 8 h 40"/>
              <a:gd name="T6" fmla="*/ 14 w 37"/>
              <a:gd name="T7" fmla="*/ 23 h 40"/>
              <a:gd name="T8" fmla="*/ 34 w 37"/>
              <a:gd name="T9" fmla="*/ 3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40"/>
              <a:gd name="T17" fmla="*/ 37 w 37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40">
                <a:moveTo>
                  <a:pt x="34" y="30"/>
                </a:moveTo>
                <a:cubicBezTo>
                  <a:pt x="30" y="19"/>
                  <a:pt x="28" y="13"/>
                  <a:pt x="26" y="7"/>
                </a:cubicBezTo>
                <a:cubicBezTo>
                  <a:pt x="25" y="0"/>
                  <a:pt x="19" y="4"/>
                  <a:pt x="9" y="8"/>
                </a:cubicBezTo>
                <a:cubicBezTo>
                  <a:pt x="0" y="12"/>
                  <a:pt x="7" y="15"/>
                  <a:pt x="14" y="23"/>
                </a:cubicBezTo>
                <a:cubicBezTo>
                  <a:pt x="22" y="32"/>
                  <a:pt x="37" y="40"/>
                  <a:pt x="34" y="3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1A1B1C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85" name="Freeform 586"/>
          <p:cNvSpPr>
            <a:spLocks/>
          </p:cNvSpPr>
          <p:nvPr/>
        </p:nvSpPr>
        <p:spPr bwMode="auto">
          <a:xfrm>
            <a:off x="5318126" y="5118100"/>
            <a:ext cx="949325" cy="387350"/>
          </a:xfrm>
          <a:custGeom>
            <a:avLst/>
            <a:gdLst>
              <a:gd name="T0" fmla="*/ 57 w 61"/>
              <a:gd name="T1" fmla="*/ 16 h 25"/>
              <a:gd name="T2" fmla="*/ 36 w 61"/>
              <a:gd name="T3" fmla="*/ 1 h 25"/>
              <a:gd name="T4" fmla="*/ 11 w 61"/>
              <a:gd name="T5" fmla="*/ 9 h 25"/>
              <a:gd name="T6" fmla="*/ 14 w 61"/>
              <a:gd name="T7" fmla="*/ 20 h 25"/>
              <a:gd name="T8" fmla="*/ 49 w 61"/>
              <a:gd name="T9" fmla="*/ 23 h 25"/>
              <a:gd name="T10" fmla="*/ 57 w 61"/>
              <a:gd name="T11" fmla="*/ 16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1"/>
              <a:gd name="T19" fmla="*/ 0 h 25"/>
              <a:gd name="T20" fmla="*/ 61 w 61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1" h="25">
                <a:moveTo>
                  <a:pt x="57" y="16"/>
                </a:moveTo>
                <a:cubicBezTo>
                  <a:pt x="52" y="10"/>
                  <a:pt x="46" y="0"/>
                  <a:pt x="36" y="1"/>
                </a:cubicBezTo>
                <a:cubicBezTo>
                  <a:pt x="27" y="3"/>
                  <a:pt x="15" y="8"/>
                  <a:pt x="11" y="9"/>
                </a:cubicBezTo>
                <a:cubicBezTo>
                  <a:pt x="6" y="10"/>
                  <a:pt x="0" y="16"/>
                  <a:pt x="14" y="20"/>
                </a:cubicBezTo>
                <a:cubicBezTo>
                  <a:pt x="29" y="24"/>
                  <a:pt x="39" y="25"/>
                  <a:pt x="49" y="23"/>
                </a:cubicBezTo>
                <a:cubicBezTo>
                  <a:pt x="59" y="21"/>
                  <a:pt x="61" y="21"/>
                  <a:pt x="57" y="16"/>
                </a:cubicBezTo>
                <a:close/>
              </a:path>
            </a:pathLst>
          </a:custGeom>
          <a:solidFill>
            <a:srgbClr val="FFFFFF"/>
          </a:solidFill>
          <a:ln w="6985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86" name="Freeform 587"/>
          <p:cNvSpPr>
            <a:spLocks/>
          </p:cNvSpPr>
          <p:nvPr/>
        </p:nvSpPr>
        <p:spPr bwMode="auto">
          <a:xfrm>
            <a:off x="5318126" y="5118100"/>
            <a:ext cx="949325" cy="387350"/>
          </a:xfrm>
          <a:custGeom>
            <a:avLst/>
            <a:gdLst>
              <a:gd name="T0" fmla="*/ 57 w 61"/>
              <a:gd name="T1" fmla="*/ 16 h 25"/>
              <a:gd name="T2" fmla="*/ 36 w 61"/>
              <a:gd name="T3" fmla="*/ 1 h 25"/>
              <a:gd name="T4" fmla="*/ 11 w 61"/>
              <a:gd name="T5" fmla="*/ 9 h 25"/>
              <a:gd name="T6" fmla="*/ 14 w 61"/>
              <a:gd name="T7" fmla="*/ 20 h 25"/>
              <a:gd name="T8" fmla="*/ 49 w 61"/>
              <a:gd name="T9" fmla="*/ 23 h 25"/>
              <a:gd name="T10" fmla="*/ 57 w 61"/>
              <a:gd name="T11" fmla="*/ 16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1"/>
              <a:gd name="T19" fmla="*/ 0 h 25"/>
              <a:gd name="T20" fmla="*/ 61 w 61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1" h="25">
                <a:moveTo>
                  <a:pt x="57" y="16"/>
                </a:moveTo>
                <a:cubicBezTo>
                  <a:pt x="52" y="10"/>
                  <a:pt x="46" y="0"/>
                  <a:pt x="36" y="1"/>
                </a:cubicBezTo>
                <a:cubicBezTo>
                  <a:pt x="27" y="3"/>
                  <a:pt x="15" y="8"/>
                  <a:pt x="11" y="9"/>
                </a:cubicBezTo>
                <a:cubicBezTo>
                  <a:pt x="6" y="10"/>
                  <a:pt x="0" y="16"/>
                  <a:pt x="14" y="20"/>
                </a:cubicBezTo>
                <a:cubicBezTo>
                  <a:pt x="29" y="24"/>
                  <a:pt x="39" y="25"/>
                  <a:pt x="49" y="23"/>
                </a:cubicBezTo>
                <a:cubicBezTo>
                  <a:pt x="59" y="21"/>
                  <a:pt x="61" y="21"/>
                  <a:pt x="57" y="16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87" name="Freeform 588"/>
          <p:cNvSpPr>
            <a:spLocks/>
          </p:cNvSpPr>
          <p:nvPr/>
        </p:nvSpPr>
        <p:spPr bwMode="auto">
          <a:xfrm>
            <a:off x="5318126" y="5118100"/>
            <a:ext cx="949325" cy="387350"/>
          </a:xfrm>
          <a:custGeom>
            <a:avLst/>
            <a:gdLst>
              <a:gd name="T0" fmla="*/ 57 w 61"/>
              <a:gd name="T1" fmla="*/ 16 h 25"/>
              <a:gd name="T2" fmla="*/ 36 w 61"/>
              <a:gd name="T3" fmla="*/ 1 h 25"/>
              <a:gd name="T4" fmla="*/ 11 w 61"/>
              <a:gd name="T5" fmla="*/ 9 h 25"/>
              <a:gd name="T6" fmla="*/ 14 w 61"/>
              <a:gd name="T7" fmla="*/ 20 h 25"/>
              <a:gd name="T8" fmla="*/ 49 w 61"/>
              <a:gd name="T9" fmla="*/ 23 h 25"/>
              <a:gd name="T10" fmla="*/ 57 w 61"/>
              <a:gd name="T11" fmla="*/ 16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1"/>
              <a:gd name="T19" fmla="*/ 0 h 25"/>
              <a:gd name="T20" fmla="*/ 61 w 61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1" h="25">
                <a:moveTo>
                  <a:pt x="57" y="16"/>
                </a:moveTo>
                <a:cubicBezTo>
                  <a:pt x="52" y="10"/>
                  <a:pt x="46" y="0"/>
                  <a:pt x="36" y="1"/>
                </a:cubicBezTo>
                <a:cubicBezTo>
                  <a:pt x="27" y="3"/>
                  <a:pt x="15" y="8"/>
                  <a:pt x="11" y="9"/>
                </a:cubicBezTo>
                <a:cubicBezTo>
                  <a:pt x="6" y="10"/>
                  <a:pt x="0" y="16"/>
                  <a:pt x="14" y="20"/>
                </a:cubicBezTo>
                <a:cubicBezTo>
                  <a:pt x="29" y="24"/>
                  <a:pt x="39" y="25"/>
                  <a:pt x="49" y="23"/>
                </a:cubicBezTo>
                <a:cubicBezTo>
                  <a:pt x="59" y="21"/>
                  <a:pt x="61" y="21"/>
                  <a:pt x="57" y="16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88" name="Freeform 589"/>
          <p:cNvSpPr>
            <a:spLocks/>
          </p:cNvSpPr>
          <p:nvPr/>
        </p:nvSpPr>
        <p:spPr bwMode="auto">
          <a:xfrm>
            <a:off x="5286375" y="4760914"/>
            <a:ext cx="527050" cy="403225"/>
          </a:xfrm>
          <a:custGeom>
            <a:avLst/>
            <a:gdLst>
              <a:gd name="T0" fmla="*/ 34 w 34"/>
              <a:gd name="T1" fmla="*/ 13 h 26"/>
              <a:gd name="T2" fmla="*/ 21 w 34"/>
              <a:gd name="T3" fmla="*/ 8 h 26"/>
              <a:gd name="T4" fmla="*/ 14 w 34"/>
              <a:gd name="T5" fmla="*/ 22 h 26"/>
              <a:gd name="T6" fmla="*/ 34 w 34"/>
              <a:gd name="T7" fmla="*/ 13 h 26"/>
              <a:gd name="T8" fmla="*/ 0 60000 65536"/>
              <a:gd name="T9" fmla="*/ 0 60000 65536"/>
              <a:gd name="T10" fmla="*/ 0 60000 65536"/>
              <a:gd name="T11" fmla="*/ 0 60000 65536"/>
              <a:gd name="T12" fmla="*/ 0 w 34"/>
              <a:gd name="T13" fmla="*/ 0 h 26"/>
              <a:gd name="T14" fmla="*/ 34 w 34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" h="26">
                <a:moveTo>
                  <a:pt x="34" y="13"/>
                </a:moveTo>
                <a:cubicBezTo>
                  <a:pt x="33" y="8"/>
                  <a:pt x="29" y="0"/>
                  <a:pt x="21" y="8"/>
                </a:cubicBezTo>
                <a:cubicBezTo>
                  <a:pt x="12" y="15"/>
                  <a:pt x="0" y="26"/>
                  <a:pt x="14" y="22"/>
                </a:cubicBezTo>
                <a:cubicBezTo>
                  <a:pt x="27" y="19"/>
                  <a:pt x="34" y="17"/>
                  <a:pt x="34" y="13"/>
                </a:cubicBezTo>
                <a:close/>
              </a:path>
            </a:pathLst>
          </a:custGeom>
          <a:solidFill>
            <a:srgbClr val="FFFFFF"/>
          </a:solidFill>
          <a:ln w="6985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89" name="Freeform 590"/>
          <p:cNvSpPr>
            <a:spLocks/>
          </p:cNvSpPr>
          <p:nvPr/>
        </p:nvSpPr>
        <p:spPr bwMode="auto">
          <a:xfrm>
            <a:off x="5286375" y="4760914"/>
            <a:ext cx="527050" cy="403225"/>
          </a:xfrm>
          <a:custGeom>
            <a:avLst/>
            <a:gdLst>
              <a:gd name="T0" fmla="*/ 34 w 34"/>
              <a:gd name="T1" fmla="*/ 13 h 26"/>
              <a:gd name="T2" fmla="*/ 21 w 34"/>
              <a:gd name="T3" fmla="*/ 8 h 26"/>
              <a:gd name="T4" fmla="*/ 14 w 34"/>
              <a:gd name="T5" fmla="*/ 22 h 26"/>
              <a:gd name="T6" fmla="*/ 34 w 34"/>
              <a:gd name="T7" fmla="*/ 13 h 26"/>
              <a:gd name="T8" fmla="*/ 0 60000 65536"/>
              <a:gd name="T9" fmla="*/ 0 60000 65536"/>
              <a:gd name="T10" fmla="*/ 0 60000 65536"/>
              <a:gd name="T11" fmla="*/ 0 60000 65536"/>
              <a:gd name="T12" fmla="*/ 0 w 34"/>
              <a:gd name="T13" fmla="*/ 0 h 26"/>
              <a:gd name="T14" fmla="*/ 34 w 34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" h="26">
                <a:moveTo>
                  <a:pt x="34" y="13"/>
                </a:moveTo>
                <a:cubicBezTo>
                  <a:pt x="33" y="8"/>
                  <a:pt x="29" y="0"/>
                  <a:pt x="21" y="8"/>
                </a:cubicBezTo>
                <a:cubicBezTo>
                  <a:pt x="12" y="15"/>
                  <a:pt x="0" y="26"/>
                  <a:pt x="14" y="22"/>
                </a:cubicBezTo>
                <a:cubicBezTo>
                  <a:pt x="27" y="19"/>
                  <a:pt x="34" y="17"/>
                  <a:pt x="34" y="13"/>
                </a:cubicBezTo>
                <a:close/>
              </a:path>
            </a:pathLst>
          </a:custGeom>
          <a:solidFill>
            <a:schemeClr val="bg1"/>
          </a:solidFill>
          <a:ln w="349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90" name="Freeform 591"/>
          <p:cNvSpPr>
            <a:spLocks/>
          </p:cNvSpPr>
          <p:nvPr/>
        </p:nvSpPr>
        <p:spPr bwMode="auto">
          <a:xfrm>
            <a:off x="5286375" y="4760914"/>
            <a:ext cx="527050" cy="403225"/>
          </a:xfrm>
          <a:custGeom>
            <a:avLst/>
            <a:gdLst>
              <a:gd name="T0" fmla="*/ 34 w 34"/>
              <a:gd name="T1" fmla="*/ 13 h 26"/>
              <a:gd name="T2" fmla="*/ 21 w 34"/>
              <a:gd name="T3" fmla="*/ 8 h 26"/>
              <a:gd name="T4" fmla="*/ 14 w 34"/>
              <a:gd name="T5" fmla="*/ 22 h 26"/>
              <a:gd name="T6" fmla="*/ 34 w 34"/>
              <a:gd name="T7" fmla="*/ 13 h 26"/>
              <a:gd name="T8" fmla="*/ 0 60000 65536"/>
              <a:gd name="T9" fmla="*/ 0 60000 65536"/>
              <a:gd name="T10" fmla="*/ 0 60000 65536"/>
              <a:gd name="T11" fmla="*/ 0 60000 65536"/>
              <a:gd name="T12" fmla="*/ 0 w 34"/>
              <a:gd name="T13" fmla="*/ 0 h 26"/>
              <a:gd name="T14" fmla="*/ 34 w 34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" h="26">
                <a:moveTo>
                  <a:pt x="34" y="13"/>
                </a:moveTo>
                <a:cubicBezTo>
                  <a:pt x="33" y="8"/>
                  <a:pt x="29" y="0"/>
                  <a:pt x="21" y="8"/>
                </a:cubicBezTo>
                <a:cubicBezTo>
                  <a:pt x="12" y="15"/>
                  <a:pt x="0" y="26"/>
                  <a:pt x="14" y="22"/>
                </a:cubicBezTo>
                <a:cubicBezTo>
                  <a:pt x="27" y="19"/>
                  <a:pt x="34" y="17"/>
                  <a:pt x="34" y="13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91" name="Freeform 592"/>
          <p:cNvSpPr>
            <a:spLocks/>
          </p:cNvSpPr>
          <p:nvPr/>
        </p:nvSpPr>
        <p:spPr bwMode="auto">
          <a:xfrm>
            <a:off x="6651625" y="5056188"/>
            <a:ext cx="65088" cy="61912"/>
          </a:xfrm>
          <a:custGeom>
            <a:avLst/>
            <a:gdLst>
              <a:gd name="T0" fmla="*/ 1 w 4"/>
              <a:gd name="T1" fmla="*/ 2 h 4"/>
              <a:gd name="T2" fmla="*/ 3 w 4"/>
              <a:gd name="T3" fmla="*/ 1 h 4"/>
              <a:gd name="T4" fmla="*/ 4 w 4"/>
              <a:gd name="T5" fmla="*/ 3 h 4"/>
              <a:gd name="T6" fmla="*/ 2 w 4"/>
              <a:gd name="T7" fmla="*/ 4 h 4"/>
              <a:gd name="T8" fmla="*/ 1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2"/>
                </a:moveTo>
                <a:cubicBezTo>
                  <a:pt x="1" y="1"/>
                  <a:pt x="2" y="0"/>
                  <a:pt x="3" y="1"/>
                </a:cubicBezTo>
                <a:cubicBezTo>
                  <a:pt x="4" y="1"/>
                  <a:pt x="4" y="2"/>
                  <a:pt x="4" y="3"/>
                </a:cubicBezTo>
                <a:cubicBezTo>
                  <a:pt x="4" y="4"/>
                  <a:pt x="3" y="4"/>
                  <a:pt x="2" y="4"/>
                </a:cubicBezTo>
                <a:cubicBezTo>
                  <a:pt x="1" y="4"/>
                  <a:pt x="0" y="3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92" name="Freeform 593"/>
          <p:cNvSpPr>
            <a:spLocks/>
          </p:cNvSpPr>
          <p:nvPr/>
        </p:nvSpPr>
        <p:spPr bwMode="auto">
          <a:xfrm>
            <a:off x="6716714" y="4978401"/>
            <a:ext cx="58737" cy="60325"/>
          </a:xfrm>
          <a:custGeom>
            <a:avLst/>
            <a:gdLst>
              <a:gd name="T0" fmla="*/ 1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4 h 4"/>
              <a:gd name="T8" fmla="*/ 1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1"/>
                </a:moveTo>
                <a:cubicBezTo>
                  <a:pt x="1" y="0"/>
                  <a:pt x="2" y="0"/>
                  <a:pt x="3" y="0"/>
                </a:cubicBezTo>
                <a:cubicBezTo>
                  <a:pt x="4" y="1"/>
                  <a:pt x="4" y="2"/>
                  <a:pt x="4" y="2"/>
                </a:cubicBezTo>
                <a:cubicBezTo>
                  <a:pt x="4" y="3"/>
                  <a:pt x="3" y="4"/>
                  <a:pt x="2" y="4"/>
                </a:cubicBezTo>
                <a:cubicBezTo>
                  <a:pt x="1" y="3"/>
                  <a:pt x="0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93" name="Freeform 594"/>
          <p:cNvSpPr>
            <a:spLocks/>
          </p:cNvSpPr>
          <p:nvPr/>
        </p:nvSpPr>
        <p:spPr bwMode="auto">
          <a:xfrm>
            <a:off x="6623051" y="4884738"/>
            <a:ext cx="61913" cy="61912"/>
          </a:xfrm>
          <a:custGeom>
            <a:avLst/>
            <a:gdLst>
              <a:gd name="T0" fmla="*/ 0 w 4"/>
              <a:gd name="T1" fmla="*/ 2 h 4"/>
              <a:gd name="T2" fmla="*/ 2 w 4"/>
              <a:gd name="T3" fmla="*/ 1 h 4"/>
              <a:gd name="T4" fmla="*/ 4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1" y="1"/>
                  <a:pt x="2" y="0"/>
                  <a:pt x="2" y="1"/>
                </a:cubicBezTo>
                <a:cubicBezTo>
                  <a:pt x="3" y="1"/>
                  <a:pt x="4" y="2"/>
                  <a:pt x="4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4"/>
                  <a:pt x="0" y="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94" name="Freeform 595"/>
          <p:cNvSpPr>
            <a:spLocks/>
          </p:cNvSpPr>
          <p:nvPr/>
        </p:nvSpPr>
        <p:spPr bwMode="auto">
          <a:xfrm>
            <a:off x="6748464" y="4838701"/>
            <a:ext cx="60325" cy="61913"/>
          </a:xfrm>
          <a:custGeom>
            <a:avLst/>
            <a:gdLst>
              <a:gd name="T0" fmla="*/ 0 w 4"/>
              <a:gd name="T1" fmla="*/ 1 h 4"/>
              <a:gd name="T2" fmla="*/ 2 w 4"/>
              <a:gd name="T3" fmla="*/ 0 h 4"/>
              <a:gd name="T4" fmla="*/ 4 w 4"/>
              <a:gd name="T5" fmla="*/ 2 h 4"/>
              <a:gd name="T6" fmla="*/ 1 w 4"/>
              <a:gd name="T7" fmla="*/ 3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3" y="3"/>
                  <a:pt x="2" y="4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95" name="Freeform 596"/>
          <p:cNvSpPr>
            <a:spLocks/>
          </p:cNvSpPr>
          <p:nvPr/>
        </p:nvSpPr>
        <p:spPr bwMode="auto">
          <a:xfrm>
            <a:off x="6838950" y="4838701"/>
            <a:ext cx="63500" cy="61913"/>
          </a:xfrm>
          <a:custGeom>
            <a:avLst/>
            <a:gdLst>
              <a:gd name="T0" fmla="*/ 0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3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4" y="2"/>
                </a:cubicBezTo>
                <a:cubicBezTo>
                  <a:pt x="3" y="3"/>
                  <a:pt x="2" y="4"/>
                  <a:pt x="2" y="3"/>
                </a:cubicBezTo>
                <a:cubicBezTo>
                  <a:pt x="1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96" name="Freeform 597"/>
          <p:cNvSpPr>
            <a:spLocks/>
          </p:cNvSpPr>
          <p:nvPr/>
        </p:nvSpPr>
        <p:spPr bwMode="auto">
          <a:xfrm>
            <a:off x="6775450" y="4714876"/>
            <a:ext cx="63500" cy="60325"/>
          </a:xfrm>
          <a:custGeom>
            <a:avLst/>
            <a:gdLst>
              <a:gd name="T0" fmla="*/ 0 w 4"/>
              <a:gd name="T1" fmla="*/ 2 h 4"/>
              <a:gd name="T2" fmla="*/ 2 w 4"/>
              <a:gd name="T3" fmla="*/ 1 h 4"/>
              <a:gd name="T4" fmla="*/ 3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0" y="1"/>
                  <a:pt x="1" y="0"/>
                  <a:pt x="2" y="1"/>
                </a:cubicBezTo>
                <a:cubicBezTo>
                  <a:pt x="3" y="1"/>
                  <a:pt x="4" y="2"/>
                  <a:pt x="3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4"/>
                  <a:pt x="0" y="3"/>
                  <a:pt x="0" y="2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97" name="Freeform 598"/>
          <p:cNvSpPr>
            <a:spLocks/>
          </p:cNvSpPr>
          <p:nvPr/>
        </p:nvSpPr>
        <p:spPr bwMode="auto">
          <a:xfrm>
            <a:off x="6684964" y="4729163"/>
            <a:ext cx="46037" cy="63500"/>
          </a:xfrm>
          <a:custGeom>
            <a:avLst/>
            <a:gdLst>
              <a:gd name="T0" fmla="*/ 0 w 3"/>
              <a:gd name="T1" fmla="*/ 1 h 4"/>
              <a:gd name="T2" fmla="*/ 2 w 3"/>
              <a:gd name="T3" fmla="*/ 0 h 4"/>
              <a:gd name="T4" fmla="*/ 3 w 3"/>
              <a:gd name="T5" fmla="*/ 3 h 4"/>
              <a:gd name="T6" fmla="*/ 1 w 3"/>
              <a:gd name="T7" fmla="*/ 4 h 4"/>
              <a:gd name="T8" fmla="*/ 0 w 3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"/>
              <a:gd name="T16" fmla="*/ 0 h 4"/>
              <a:gd name="T17" fmla="*/ 3 w 3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" h="4">
                <a:moveTo>
                  <a:pt x="0" y="1"/>
                </a:moveTo>
                <a:cubicBezTo>
                  <a:pt x="0" y="1"/>
                  <a:pt x="1" y="0"/>
                  <a:pt x="2" y="0"/>
                </a:cubicBezTo>
                <a:cubicBezTo>
                  <a:pt x="3" y="1"/>
                  <a:pt x="3" y="2"/>
                  <a:pt x="3" y="3"/>
                </a:cubicBezTo>
                <a:cubicBezTo>
                  <a:pt x="3" y="3"/>
                  <a:pt x="2" y="4"/>
                  <a:pt x="1" y="4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98" name="Freeform 599"/>
          <p:cNvSpPr>
            <a:spLocks/>
          </p:cNvSpPr>
          <p:nvPr/>
        </p:nvSpPr>
        <p:spPr bwMode="auto">
          <a:xfrm>
            <a:off x="6605588" y="4792664"/>
            <a:ext cx="63500" cy="60325"/>
          </a:xfrm>
          <a:custGeom>
            <a:avLst/>
            <a:gdLst>
              <a:gd name="T0" fmla="*/ 0 w 4"/>
              <a:gd name="T1" fmla="*/ 1 h 4"/>
              <a:gd name="T2" fmla="*/ 2 w 4"/>
              <a:gd name="T3" fmla="*/ 0 h 4"/>
              <a:gd name="T4" fmla="*/ 3 w 4"/>
              <a:gd name="T5" fmla="*/ 3 h 4"/>
              <a:gd name="T6" fmla="*/ 1 w 4"/>
              <a:gd name="T7" fmla="*/ 4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0" y="1"/>
                  <a:pt x="1" y="0"/>
                  <a:pt x="2" y="0"/>
                </a:cubicBezTo>
                <a:cubicBezTo>
                  <a:pt x="3" y="1"/>
                  <a:pt x="4" y="2"/>
                  <a:pt x="3" y="3"/>
                </a:cubicBezTo>
                <a:cubicBezTo>
                  <a:pt x="3" y="3"/>
                  <a:pt x="2" y="4"/>
                  <a:pt x="1" y="4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99" name="Freeform 600"/>
          <p:cNvSpPr>
            <a:spLocks/>
          </p:cNvSpPr>
          <p:nvPr/>
        </p:nvSpPr>
        <p:spPr bwMode="auto">
          <a:xfrm>
            <a:off x="6699250" y="4635500"/>
            <a:ext cx="63500" cy="63500"/>
          </a:xfrm>
          <a:custGeom>
            <a:avLst/>
            <a:gdLst>
              <a:gd name="T0" fmla="*/ 0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1 w 4"/>
              <a:gd name="T7" fmla="*/ 4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3" y="0"/>
                </a:cubicBezTo>
                <a:cubicBezTo>
                  <a:pt x="3" y="1"/>
                  <a:pt x="4" y="1"/>
                  <a:pt x="4" y="2"/>
                </a:cubicBezTo>
                <a:cubicBezTo>
                  <a:pt x="3" y="3"/>
                  <a:pt x="2" y="4"/>
                  <a:pt x="1" y="4"/>
                </a:cubicBezTo>
                <a:cubicBezTo>
                  <a:pt x="1" y="3"/>
                  <a:pt x="0" y="2"/>
                  <a:pt x="0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00" name="Freeform 601"/>
          <p:cNvSpPr>
            <a:spLocks/>
          </p:cNvSpPr>
          <p:nvPr/>
        </p:nvSpPr>
        <p:spPr bwMode="auto">
          <a:xfrm>
            <a:off x="6605588" y="4635501"/>
            <a:ext cx="63500" cy="47625"/>
          </a:xfrm>
          <a:custGeom>
            <a:avLst/>
            <a:gdLst>
              <a:gd name="T0" fmla="*/ 0 w 4"/>
              <a:gd name="T1" fmla="*/ 1 h 3"/>
              <a:gd name="T2" fmla="*/ 2 w 4"/>
              <a:gd name="T3" fmla="*/ 0 h 3"/>
              <a:gd name="T4" fmla="*/ 3 w 4"/>
              <a:gd name="T5" fmla="*/ 2 h 3"/>
              <a:gd name="T6" fmla="*/ 1 w 4"/>
              <a:gd name="T7" fmla="*/ 3 h 3"/>
              <a:gd name="T8" fmla="*/ 0 w 4"/>
              <a:gd name="T9" fmla="*/ 1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1"/>
                  <a:pt x="3" y="2"/>
                </a:cubicBezTo>
                <a:cubicBezTo>
                  <a:pt x="3" y="3"/>
                  <a:pt x="2" y="3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01" name="Freeform 602"/>
          <p:cNvSpPr>
            <a:spLocks/>
          </p:cNvSpPr>
          <p:nvPr/>
        </p:nvSpPr>
        <p:spPr bwMode="auto">
          <a:xfrm>
            <a:off x="6530976" y="4714876"/>
            <a:ext cx="60325" cy="60325"/>
          </a:xfrm>
          <a:custGeom>
            <a:avLst/>
            <a:gdLst>
              <a:gd name="T0" fmla="*/ 1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4 h 4"/>
              <a:gd name="T8" fmla="*/ 1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1"/>
                </a:moveTo>
                <a:cubicBezTo>
                  <a:pt x="1" y="0"/>
                  <a:pt x="2" y="0"/>
                  <a:pt x="3" y="0"/>
                </a:cubicBezTo>
                <a:cubicBezTo>
                  <a:pt x="4" y="1"/>
                  <a:pt x="4" y="2"/>
                  <a:pt x="4" y="2"/>
                </a:cubicBezTo>
                <a:cubicBezTo>
                  <a:pt x="4" y="3"/>
                  <a:pt x="3" y="4"/>
                  <a:pt x="2" y="4"/>
                </a:cubicBezTo>
                <a:cubicBezTo>
                  <a:pt x="1" y="3"/>
                  <a:pt x="0" y="2"/>
                  <a:pt x="1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02" name="Freeform 603"/>
          <p:cNvSpPr>
            <a:spLocks/>
          </p:cNvSpPr>
          <p:nvPr/>
        </p:nvSpPr>
        <p:spPr bwMode="auto">
          <a:xfrm>
            <a:off x="6854826" y="4714876"/>
            <a:ext cx="61913" cy="60325"/>
          </a:xfrm>
          <a:custGeom>
            <a:avLst/>
            <a:gdLst>
              <a:gd name="T0" fmla="*/ 0 w 4"/>
              <a:gd name="T1" fmla="*/ 2 h 4"/>
              <a:gd name="T2" fmla="*/ 3 w 4"/>
              <a:gd name="T3" fmla="*/ 0 h 4"/>
              <a:gd name="T4" fmla="*/ 4 w 4"/>
              <a:gd name="T5" fmla="*/ 3 h 4"/>
              <a:gd name="T6" fmla="*/ 2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1" y="1"/>
                  <a:pt x="2" y="0"/>
                  <a:pt x="3" y="0"/>
                </a:cubicBezTo>
                <a:cubicBezTo>
                  <a:pt x="4" y="1"/>
                  <a:pt x="4" y="2"/>
                  <a:pt x="4" y="3"/>
                </a:cubicBezTo>
                <a:cubicBezTo>
                  <a:pt x="3" y="3"/>
                  <a:pt x="2" y="4"/>
                  <a:pt x="2" y="4"/>
                </a:cubicBezTo>
                <a:cubicBezTo>
                  <a:pt x="1" y="3"/>
                  <a:pt x="0" y="2"/>
                  <a:pt x="0" y="2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03" name="Freeform 604"/>
          <p:cNvSpPr>
            <a:spLocks/>
          </p:cNvSpPr>
          <p:nvPr/>
        </p:nvSpPr>
        <p:spPr bwMode="auto">
          <a:xfrm>
            <a:off x="6775450" y="4635500"/>
            <a:ext cx="63500" cy="63500"/>
          </a:xfrm>
          <a:custGeom>
            <a:avLst/>
            <a:gdLst>
              <a:gd name="T0" fmla="*/ 0 w 4"/>
              <a:gd name="T1" fmla="*/ 1 h 4"/>
              <a:gd name="T2" fmla="*/ 3 w 4"/>
              <a:gd name="T3" fmla="*/ 0 h 4"/>
              <a:gd name="T4" fmla="*/ 4 w 4"/>
              <a:gd name="T5" fmla="*/ 3 h 4"/>
              <a:gd name="T6" fmla="*/ 2 w 4"/>
              <a:gd name="T7" fmla="*/ 4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1"/>
                  <a:pt x="2" y="0"/>
                  <a:pt x="3" y="0"/>
                </a:cubicBezTo>
                <a:cubicBezTo>
                  <a:pt x="4" y="1"/>
                  <a:pt x="4" y="2"/>
                  <a:pt x="4" y="3"/>
                </a:cubicBezTo>
                <a:cubicBezTo>
                  <a:pt x="3" y="3"/>
                  <a:pt x="2" y="4"/>
                  <a:pt x="2" y="4"/>
                </a:cubicBezTo>
                <a:cubicBezTo>
                  <a:pt x="1" y="3"/>
                  <a:pt x="0" y="2"/>
                  <a:pt x="0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04" name="Freeform 605"/>
          <p:cNvSpPr>
            <a:spLocks/>
          </p:cNvSpPr>
          <p:nvPr/>
        </p:nvSpPr>
        <p:spPr bwMode="auto">
          <a:xfrm>
            <a:off x="6372226" y="5210175"/>
            <a:ext cx="61913" cy="46038"/>
          </a:xfrm>
          <a:custGeom>
            <a:avLst/>
            <a:gdLst>
              <a:gd name="T0" fmla="*/ 1 w 4"/>
              <a:gd name="T1" fmla="*/ 1 h 3"/>
              <a:gd name="T2" fmla="*/ 3 w 4"/>
              <a:gd name="T3" fmla="*/ 0 h 3"/>
              <a:gd name="T4" fmla="*/ 4 w 4"/>
              <a:gd name="T5" fmla="*/ 2 h 3"/>
              <a:gd name="T6" fmla="*/ 2 w 4"/>
              <a:gd name="T7" fmla="*/ 3 h 3"/>
              <a:gd name="T8" fmla="*/ 1 w 4"/>
              <a:gd name="T9" fmla="*/ 1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1" y="1"/>
                </a:move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4" y="2"/>
                </a:cubicBezTo>
                <a:cubicBezTo>
                  <a:pt x="4" y="3"/>
                  <a:pt x="3" y="3"/>
                  <a:pt x="2" y="3"/>
                </a:cubicBezTo>
                <a:cubicBezTo>
                  <a:pt x="1" y="3"/>
                  <a:pt x="0" y="2"/>
                  <a:pt x="1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05" name="Freeform 606"/>
          <p:cNvSpPr>
            <a:spLocks/>
          </p:cNvSpPr>
          <p:nvPr/>
        </p:nvSpPr>
        <p:spPr bwMode="auto">
          <a:xfrm>
            <a:off x="6359526" y="5102226"/>
            <a:ext cx="60325" cy="61913"/>
          </a:xfrm>
          <a:custGeom>
            <a:avLst/>
            <a:gdLst>
              <a:gd name="T0" fmla="*/ 0 w 4"/>
              <a:gd name="T1" fmla="*/ 2 h 4"/>
              <a:gd name="T2" fmla="*/ 2 w 4"/>
              <a:gd name="T3" fmla="*/ 1 h 4"/>
              <a:gd name="T4" fmla="*/ 3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0" y="1"/>
                  <a:pt x="1" y="0"/>
                  <a:pt x="2" y="1"/>
                </a:cubicBezTo>
                <a:cubicBezTo>
                  <a:pt x="3" y="1"/>
                  <a:pt x="4" y="2"/>
                  <a:pt x="3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4"/>
                  <a:pt x="0" y="3"/>
                  <a:pt x="0" y="2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06" name="Freeform 607"/>
          <p:cNvSpPr>
            <a:spLocks/>
          </p:cNvSpPr>
          <p:nvPr/>
        </p:nvSpPr>
        <p:spPr bwMode="auto">
          <a:xfrm>
            <a:off x="6267451" y="5133976"/>
            <a:ext cx="60325" cy="61913"/>
          </a:xfrm>
          <a:custGeom>
            <a:avLst/>
            <a:gdLst>
              <a:gd name="T0" fmla="*/ 0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1 w 4"/>
              <a:gd name="T7" fmla="*/ 3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3" y="0"/>
                </a:cubicBezTo>
                <a:cubicBezTo>
                  <a:pt x="3" y="0"/>
                  <a:pt x="4" y="1"/>
                  <a:pt x="4" y="2"/>
                </a:cubicBezTo>
                <a:cubicBezTo>
                  <a:pt x="3" y="3"/>
                  <a:pt x="2" y="4"/>
                  <a:pt x="1" y="3"/>
                </a:cubicBezTo>
                <a:cubicBezTo>
                  <a:pt x="1" y="3"/>
                  <a:pt x="0" y="2"/>
                  <a:pt x="0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07" name="Freeform 608"/>
          <p:cNvSpPr>
            <a:spLocks/>
          </p:cNvSpPr>
          <p:nvPr/>
        </p:nvSpPr>
        <p:spPr bwMode="auto">
          <a:xfrm>
            <a:off x="6156326" y="5024438"/>
            <a:ext cx="60325" cy="63500"/>
          </a:xfrm>
          <a:custGeom>
            <a:avLst/>
            <a:gdLst>
              <a:gd name="T0" fmla="*/ 1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4 h 4"/>
              <a:gd name="T8" fmla="*/ 1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1"/>
                </a:moveTo>
                <a:cubicBezTo>
                  <a:pt x="1" y="0"/>
                  <a:pt x="2" y="0"/>
                  <a:pt x="3" y="0"/>
                </a:cubicBezTo>
                <a:cubicBezTo>
                  <a:pt x="4" y="1"/>
                  <a:pt x="4" y="2"/>
                  <a:pt x="4" y="2"/>
                </a:cubicBezTo>
                <a:cubicBezTo>
                  <a:pt x="4" y="3"/>
                  <a:pt x="3" y="4"/>
                  <a:pt x="2" y="4"/>
                </a:cubicBezTo>
                <a:cubicBezTo>
                  <a:pt x="1" y="3"/>
                  <a:pt x="0" y="2"/>
                  <a:pt x="1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08" name="Freeform 609"/>
          <p:cNvSpPr>
            <a:spLocks/>
          </p:cNvSpPr>
          <p:nvPr/>
        </p:nvSpPr>
        <p:spPr bwMode="auto">
          <a:xfrm>
            <a:off x="6249988" y="5024438"/>
            <a:ext cx="63500" cy="63500"/>
          </a:xfrm>
          <a:custGeom>
            <a:avLst/>
            <a:gdLst>
              <a:gd name="T0" fmla="*/ 0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3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4" y="2"/>
                </a:cubicBezTo>
                <a:cubicBezTo>
                  <a:pt x="3" y="3"/>
                  <a:pt x="3" y="4"/>
                  <a:pt x="2" y="3"/>
                </a:cubicBezTo>
                <a:cubicBezTo>
                  <a:pt x="1" y="3"/>
                  <a:pt x="0" y="2"/>
                  <a:pt x="0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09" name="Freeform 610"/>
          <p:cNvSpPr>
            <a:spLocks/>
          </p:cNvSpPr>
          <p:nvPr/>
        </p:nvSpPr>
        <p:spPr bwMode="auto">
          <a:xfrm>
            <a:off x="6296025" y="4946650"/>
            <a:ext cx="63500" cy="63500"/>
          </a:xfrm>
          <a:custGeom>
            <a:avLst/>
            <a:gdLst>
              <a:gd name="T0" fmla="*/ 0 w 4"/>
              <a:gd name="T1" fmla="*/ 1 h 4"/>
              <a:gd name="T2" fmla="*/ 2 w 4"/>
              <a:gd name="T3" fmla="*/ 0 h 4"/>
              <a:gd name="T4" fmla="*/ 4 w 4"/>
              <a:gd name="T5" fmla="*/ 2 h 4"/>
              <a:gd name="T6" fmla="*/ 1 w 4"/>
              <a:gd name="T7" fmla="*/ 3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3" y="3"/>
                  <a:pt x="2" y="4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10" name="Freeform 611"/>
          <p:cNvSpPr>
            <a:spLocks/>
          </p:cNvSpPr>
          <p:nvPr/>
        </p:nvSpPr>
        <p:spPr bwMode="auto">
          <a:xfrm>
            <a:off x="6234113" y="4884738"/>
            <a:ext cx="61912" cy="61912"/>
          </a:xfrm>
          <a:custGeom>
            <a:avLst/>
            <a:gdLst>
              <a:gd name="T0" fmla="*/ 1 w 4"/>
              <a:gd name="T1" fmla="*/ 2 h 4"/>
              <a:gd name="T2" fmla="*/ 3 w 4"/>
              <a:gd name="T3" fmla="*/ 0 h 4"/>
              <a:gd name="T4" fmla="*/ 4 w 4"/>
              <a:gd name="T5" fmla="*/ 3 h 4"/>
              <a:gd name="T6" fmla="*/ 2 w 4"/>
              <a:gd name="T7" fmla="*/ 4 h 4"/>
              <a:gd name="T8" fmla="*/ 1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2"/>
                </a:moveTo>
                <a:cubicBezTo>
                  <a:pt x="1" y="1"/>
                  <a:pt x="2" y="0"/>
                  <a:pt x="3" y="0"/>
                </a:cubicBezTo>
                <a:cubicBezTo>
                  <a:pt x="4" y="1"/>
                  <a:pt x="4" y="2"/>
                  <a:pt x="4" y="3"/>
                </a:cubicBezTo>
                <a:cubicBezTo>
                  <a:pt x="4" y="4"/>
                  <a:pt x="3" y="4"/>
                  <a:pt x="2" y="4"/>
                </a:cubicBezTo>
                <a:cubicBezTo>
                  <a:pt x="1" y="3"/>
                  <a:pt x="0" y="3"/>
                  <a:pt x="1" y="2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11" name="Freeform 612"/>
          <p:cNvSpPr>
            <a:spLocks/>
          </p:cNvSpPr>
          <p:nvPr/>
        </p:nvSpPr>
        <p:spPr bwMode="auto">
          <a:xfrm>
            <a:off x="6156326" y="4900613"/>
            <a:ext cx="60325" cy="63500"/>
          </a:xfrm>
          <a:custGeom>
            <a:avLst/>
            <a:gdLst>
              <a:gd name="T0" fmla="*/ 0 w 4"/>
              <a:gd name="T1" fmla="*/ 1 h 4"/>
              <a:gd name="T2" fmla="*/ 2 w 4"/>
              <a:gd name="T3" fmla="*/ 0 h 4"/>
              <a:gd name="T4" fmla="*/ 3 w 4"/>
              <a:gd name="T5" fmla="*/ 2 h 4"/>
              <a:gd name="T6" fmla="*/ 1 w 4"/>
              <a:gd name="T7" fmla="*/ 4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3" y="1"/>
                  <a:pt x="4" y="2"/>
                  <a:pt x="3" y="2"/>
                </a:cubicBezTo>
                <a:cubicBezTo>
                  <a:pt x="3" y="3"/>
                  <a:pt x="2" y="4"/>
                  <a:pt x="1" y="4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12" name="Freeform 613"/>
          <p:cNvSpPr>
            <a:spLocks/>
          </p:cNvSpPr>
          <p:nvPr/>
        </p:nvSpPr>
        <p:spPr bwMode="auto">
          <a:xfrm>
            <a:off x="6078538" y="4946650"/>
            <a:ext cx="63500" cy="63500"/>
          </a:xfrm>
          <a:custGeom>
            <a:avLst/>
            <a:gdLst>
              <a:gd name="T0" fmla="*/ 1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3 h 4"/>
              <a:gd name="T8" fmla="*/ 1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1"/>
                </a:move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4" y="2"/>
                </a:cubicBezTo>
                <a:cubicBezTo>
                  <a:pt x="4" y="3"/>
                  <a:pt x="3" y="4"/>
                  <a:pt x="2" y="3"/>
                </a:cubicBezTo>
                <a:cubicBezTo>
                  <a:pt x="1" y="3"/>
                  <a:pt x="0" y="2"/>
                  <a:pt x="1" y="1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13" name="Freeform 614"/>
          <p:cNvSpPr>
            <a:spLocks/>
          </p:cNvSpPr>
          <p:nvPr/>
        </p:nvSpPr>
        <p:spPr bwMode="auto">
          <a:xfrm>
            <a:off x="6623050" y="4543425"/>
            <a:ext cx="46038" cy="63500"/>
          </a:xfrm>
          <a:custGeom>
            <a:avLst/>
            <a:gdLst>
              <a:gd name="T0" fmla="*/ 0 w 3"/>
              <a:gd name="T1" fmla="*/ 2 h 4"/>
              <a:gd name="T2" fmla="*/ 2 w 3"/>
              <a:gd name="T3" fmla="*/ 1 h 4"/>
              <a:gd name="T4" fmla="*/ 3 w 3"/>
              <a:gd name="T5" fmla="*/ 3 h 4"/>
              <a:gd name="T6" fmla="*/ 1 w 3"/>
              <a:gd name="T7" fmla="*/ 4 h 4"/>
              <a:gd name="T8" fmla="*/ 0 w 3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"/>
              <a:gd name="T16" fmla="*/ 0 h 4"/>
              <a:gd name="T17" fmla="*/ 3 w 3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" h="4">
                <a:moveTo>
                  <a:pt x="0" y="2"/>
                </a:moveTo>
                <a:cubicBezTo>
                  <a:pt x="0" y="1"/>
                  <a:pt x="1" y="0"/>
                  <a:pt x="2" y="1"/>
                </a:cubicBezTo>
                <a:cubicBezTo>
                  <a:pt x="3" y="1"/>
                  <a:pt x="3" y="2"/>
                  <a:pt x="3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4"/>
                  <a:pt x="0" y="3"/>
                  <a:pt x="0" y="2"/>
                </a:cubicBezTo>
                <a:close/>
              </a:path>
            </a:pathLst>
          </a:custGeom>
          <a:solidFill>
            <a:srgbClr val="1A1B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14" name="Freeform 615"/>
          <p:cNvSpPr>
            <a:spLocks/>
          </p:cNvSpPr>
          <p:nvPr/>
        </p:nvSpPr>
        <p:spPr bwMode="auto">
          <a:xfrm>
            <a:off x="5707063" y="4932364"/>
            <a:ext cx="61912" cy="60325"/>
          </a:xfrm>
          <a:custGeom>
            <a:avLst/>
            <a:gdLst>
              <a:gd name="T0" fmla="*/ 0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3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3" y="0"/>
                </a:cubicBezTo>
                <a:cubicBezTo>
                  <a:pt x="3" y="0"/>
                  <a:pt x="4" y="1"/>
                  <a:pt x="4" y="2"/>
                </a:cubicBezTo>
                <a:cubicBezTo>
                  <a:pt x="3" y="3"/>
                  <a:pt x="2" y="4"/>
                  <a:pt x="2" y="3"/>
                </a:cubicBezTo>
                <a:cubicBezTo>
                  <a:pt x="1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15" name="Freeform 616"/>
          <p:cNvSpPr>
            <a:spLocks/>
          </p:cNvSpPr>
          <p:nvPr/>
        </p:nvSpPr>
        <p:spPr bwMode="auto">
          <a:xfrm>
            <a:off x="5675313" y="4852988"/>
            <a:ext cx="61912" cy="63500"/>
          </a:xfrm>
          <a:custGeom>
            <a:avLst/>
            <a:gdLst>
              <a:gd name="T0" fmla="*/ 0 w 4"/>
              <a:gd name="T1" fmla="*/ 2 h 4"/>
              <a:gd name="T2" fmla="*/ 2 w 4"/>
              <a:gd name="T3" fmla="*/ 1 h 4"/>
              <a:gd name="T4" fmla="*/ 4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1" y="1"/>
                  <a:pt x="2" y="0"/>
                  <a:pt x="2" y="1"/>
                </a:cubicBezTo>
                <a:cubicBezTo>
                  <a:pt x="3" y="1"/>
                  <a:pt x="4" y="2"/>
                  <a:pt x="4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4"/>
                  <a:pt x="0" y="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16" name="Freeform 617"/>
          <p:cNvSpPr>
            <a:spLocks/>
          </p:cNvSpPr>
          <p:nvPr/>
        </p:nvSpPr>
        <p:spPr bwMode="auto">
          <a:xfrm>
            <a:off x="5613401" y="4916488"/>
            <a:ext cx="61913" cy="61912"/>
          </a:xfrm>
          <a:custGeom>
            <a:avLst/>
            <a:gdLst>
              <a:gd name="T0" fmla="*/ 1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3 h 4"/>
              <a:gd name="T8" fmla="*/ 1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1"/>
                </a:move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4" y="2"/>
                </a:cubicBezTo>
                <a:cubicBezTo>
                  <a:pt x="4" y="3"/>
                  <a:pt x="3" y="4"/>
                  <a:pt x="2" y="3"/>
                </a:cubicBezTo>
                <a:cubicBezTo>
                  <a:pt x="1" y="3"/>
                  <a:pt x="0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17" name="Freeform 618"/>
          <p:cNvSpPr>
            <a:spLocks/>
          </p:cNvSpPr>
          <p:nvPr/>
        </p:nvSpPr>
        <p:spPr bwMode="auto">
          <a:xfrm>
            <a:off x="5583239" y="4992689"/>
            <a:ext cx="60325" cy="46037"/>
          </a:xfrm>
          <a:custGeom>
            <a:avLst/>
            <a:gdLst>
              <a:gd name="T0" fmla="*/ 1 w 4"/>
              <a:gd name="T1" fmla="*/ 1 h 3"/>
              <a:gd name="T2" fmla="*/ 3 w 4"/>
              <a:gd name="T3" fmla="*/ 0 h 3"/>
              <a:gd name="T4" fmla="*/ 4 w 4"/>
              <a:gd name="T5" fmla="*/ 2 h 3"/>
              <a:gd name="T6" fmla="*/ 2 w 4"/>
              <a:gd name="T7" fmla="*/ 3 h 3"/>
              <a:gd name="T8" fmla="*/ 1 w 4"/>
              <a:gd name="T9" fmla="*/ 1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1" y="1"/>
                </a:move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4" y="2"/>
                </a:cubicBezTo>
                <a:cubicBezTo>
                  <a:pt x="4" y="3"/>
                  <a:pt x="3" y="3"/>
                  <a:pt x="2" y="3"/>
                </a:cubicBezTo>
                <a:cubicBezTo>
                  <a:pt x="1" y="3"/>
                  <a:pt x="0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18" name="Freeform 619"/>
          <p:cNvSpPr>
            <a:spLocks/>
          </p:cNvSpPr>
          <p:nvPr/>
        </p:nvSpPr>
        <p:spPr bwMode="auto">
          <a:xfrm>
            <a:off x="5489576" y="5024438"/>
            <a:ext cx="61913" cy="63500"/>
          </a:xfrm>
          <a:custGeom>
            <a:avLst/>
            <a:gdLst>
              <a:gd name="T0" fmla="*/ 1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3 h 4"/>
              <a:gd name="T8" fmla="*/ 1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1"/>
                </a:move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4" y="2"/>
                </a:cubicBezTo>
                <a:cubicBezTo>
                  <a:pt x="4" y="3"/>
                  <a:pt x="3" y="4"/>
                  <a:pt x="2" y="3"/>
                </a:cubicBezTo>
                <a:cubicBezTo>
                  <a:pt x="1" y="3"/>
                  <a:pt x="0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19" name="Freeform 620"/>
          <p:cNvSpPr>
            <a:spLocks/>
          </p:cNvSpPr>
          <p:nvPr/>
        </p:nvSpPr>
        <p:spPr bwMode="auto">
          <a:xfrm>
            <a:off x="5441950" y="5305426"/>
            <a:ext cx="63500" cy="61913"/>
          </a:xfrm>
          <a:custGeom>
            <a:avLst/>
            <a:gdLst>
              <a:gd name="T0" fmla="*/ 1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4 h 4"/>
              <a:gd name="T8" fmla="*/ 1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1"/>
                </a:moveTo>
                <a:cubicBezTo>
                  <a:pt x="1" y="0"/>
                  <a:pt x="2" y="0"/>
                  <a:pt x="3" y="0"/>
                </a:cubicBezTo>
                <a:cubicBezTo>
                  <a:pt x="4" y="1"/>
                  <a:pt x="4" y="2"/>
                  <a:pt x="4" y="2"/>
                </a:cubicBezTo>
                <a:cubicBezTo>
                  <a:pt x="4" y="3"/>
                  <a:pt x="3" y="4"/>
                  <a:pt x="2" y="4"/>
                </a:cubicBezTo>
                <a:cubicBezTo>
                  <a:pt x="1" y="3"/>
                  <a:pt x="0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20" name="Freeform 621"/>
          <p:cNvSpPr>
            <a:spLocks/>
          </p:cNvSpPr>
          <p:nvPr/>
        </p:nvSpPr>
        <p:spPr bwMode="auto">
          <a:xfrm>
            <a:off x="5535614" y="5351463"/>
            <a:ext cx="60325" cy="61912"/>
          </a:xfrm>
          <a:custGeom>
            <a:avLst/>
            <a:gdLst>
              <a:gd name="T0" fmla="*/ 0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4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3" y="0"/>
                </a:cubicBezTo>
                <a:cubicBezTo>
                  <a:pt x="3" y="1"/>
                  <a:pt x="4" y="2"/>
                  <a:pt x="4" y="2"/>
                </a:cubicBezTo>
                <a:cubicBezTo>
                  <a:pt x="3" y="3"/>
                  <a:pt x="2" y="4"/>
                  <a:pt x="2" y="4"/>
                </a:cubicBezTo>
                <a:cubicBezTo>
                  <a:pt x="1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21" name="Freeform 622"/>
          <p:cNvSpPr>
            <a:spLocks/>
          </p:cNvSpPr>
          <p:nvPr/>
        </p:nvSpPr>
        <p:spPr bwMode="auto">
          <a:xfrm>
            <a:off x="5583238" y="5273675"/>
            <a:ext cx="44450" cy="46038"/>
          </a:xfrm>
          <a:custGeom>
            <a:avLst/>
            <a:gdLst>
              <a:gd name="T0" fmla="*/ 0 w 3"/>
              <a:gd name="T1" fmla="*/ 1 h 3"/>
              <a:gd name="T2" fmla="*/ 2 w 3"/>
              <a:gd name="T3" fmla="*/ 0 h 3"/>
              <a:gd name="T4" fmla="*/ 3 w 3"/>
              <a:gd name="T5" fmla="*/ 2 h 3"/>
              <a:gd name="T6" fmla="*/ 1 w 3"/>
              <a:gd name="T7" fmla="*/ 3 h 3"/>
              <a:gd name="T8" fmla="*/ 0 w 3"/>
              <a:gd name="T9" fmla="*/ 1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"/>
              <a:gd name="T16" fmla="*/ 0 h 3"/>
              <a:gd name="T17" fmla="*/ 3 w 3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" h="3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3" y="0"/>
                  <a:pt x="3" y="1"/>
                  <a:pt x="3" y="2"/>
                </a:cubicBezTo>
                <a:cubicBezTo>
                  <a:pt x="3" y="3"/>
                  <a:pt x="2" y="3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22" name="Freeform 623"/>
          <p:cNvSpPr>
            <a:spLocks/>
          </p:cNvSpPr>
          <p:nvPr/>
        </p:nvSpPr>
        <p:spPr bwMode="auto">
          <a:xfrm>
            <a:off x="5659438" y="5241925"/>
            <a:ext cx="61912" cy="63500"/>
          </a:xfrm>
          <a:custGeom>
            <a:avLst/>
            <a:gdLst>
              <a:gd name="T0" fmla="*/ 0 w 4"/>
              <a:gd name="T1" fmla="*/ 1 h 4"/>
              <a:gd name="T2" fmla="*/ 2 w 4"/>
              <a:gd name="T3" fmla="*/ 0 h 4"/>
              <a:gd name="T4" fmla="*/ 4 w 4"/>
              <a:gd name="T5" fmla="*/ 2 h 4"/>
              <a:gd name="T6" fmla="*/ 1 w 4"/>
              <a:gd name="T7" fmla="*/ 3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3" y="3"/>
                  <a:pt x="2" y="4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23" name="Freeform 624"/>
          <p:cNvSpPr>
            <a:spLocks/>
          </p:cNvSpPr>
          <p:nvPr/>
        </p:nvSpPr>
        <p:spPr bwMode="auto">
          <a:xfrm>
            <a:off x="5643563" y="5351464"/>
            <a:ext cx="63500" cy="47625"/>
          </a:xfrm>
          <a:custGeom>
            <a:avLst/>
            <a:gdLst>
              <a:gd name="T0" fmla="*/ 0 w 4"/>
              <a:gd name="T1" fmla="*/ 1 h 3"/>
              <a:gd name="T2" fmla="*/ 2 w 4"/>
              <a:gd name="T3" fmla="*/ 0 h 3"/>
              <a:gd name="T4" fmla="*/ 3 w 4"/>
              <a:gd name="T5" fmla="*/ 2 h 3"/>
              <a:gd name="T6" fmla="*/ 1 w 4"/>
              <a:gd name="T7" fmla="*/ 3 h 3"/>
              <a:gd name="T8" fmla="*/ 0 w 4"/>
              <a:gd name="T9" fmla="*/ 1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1"/>
                  <a:pt x="3" y="2"/>
                </a:cubicBezTo>
                <a:cubicBezTo>
                  <a:pt x="3" y="3"/>
                  <a:pt x="2" y="3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24" name="Freeform 625"/>
          <p:cNvSpPr>
            <a:spLocks/>
          </p:cNvSpPr>
          <p:nvPr/>
        </p:nvSpPr>
        <p:spPr bwMode="auto">
          <a:xfrm>
            <a:off x="5737226" y="5381625"/>
            <a:ext cx="60325" cy="63500"/>
          </a:xfrm>
          <a:custGeom>
            <a:avLst/>
            <a:gdLst>
              <a:gd name="T0" fmla="*/ 0 w 4"/>
              <a:gd name="T1" fmla="*/ 2 h 4"/>
              <a:gd name="T2" fmla="*/ 2 w 4"/>
              <a:gd name="T3" fmla="*/ 0 h 4"/>
              <a:gd name="T4" fmla="*/ 3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cubicBezTo>
                  <a:pt x="3" y="1"/>
                  <a:pt x="4" y="2"/>
                  <a:pt x="3" y="3"/>
                </a:cubicBezTo>
                <a:cubicBezTo>
                  <a:pt x="3" y="3"/>
                  <a:pt x="2" y="4"/>
                  <a:pt x="1" y="4"/>
                </a:cubicBezTo>
                <a:cubicBezTo>
                  <a:pt x="0" y="3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25" name="Freeform 626"/>
          <p:cNvSpPr>
            <a:spLocks/>
          </p:cNvSpPr>
          <p:nvPr/>
        </p:nvSpPr>
        <p:spPr bwMode="auto">
          <a:xfrm>
            <a:off x="5768976" y="5287963"/>
            <a:ext cx="61913" cy="63500"/>
          </a:xfrm>
          <a:custGeom>
            <a:avLst/>
            <a:gdLst>
              <a:gd name="T0" fmla="*/ 0 w 4"/>
              <a:gd name="T1" fmla="*/ 2 h 4"/>
              <a:gd name="T2" fmla="*/ 3 w 4"/>
              <a:gd name="T3" fmla="*/ 1 h 4"/>
              <a:gd name="T4" fmla="*/ 4 w 4"/>
              <a:gd name="T5" fmla="*/ 3 h 4"/>
              <a:gd name="T6" fmla="*/ 2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1" y="1"/>
                  <a:pt x="2" y="0"/>
                  <a:pt x="3" y="1"/>
                </a:cubicBezTo>
                <a:cubicBezTo>
                  <a:pt x="4" y="1"/>
                  <a:pt x="4" y="2"/>
                  <a:pt x="4" y="3"/>
                </a:cubicBezTo>
                <a:cubicBezTo>
                  <a:pt x="3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26" name="Freeform 627"/>
          <p:cNvSpPr>
            <a:spLocks/>
          </p:cNvSpPr>
          <p:nvPr/>
        </p:nvSpPr>
        <p:spPr bwMode="auto">
          <a:xfrm>
            <a:off x="5768976" y="5210175"/>
            <a:ext cx="61913" cy="63500"/>
          </a:xfrm>
          <a:custGeom>
            <a:avLst/>
            <a:gdLst>
              <a:gd name="T0" fmla="*/ 0 w 4"/>
              <a:gd name="T1" fmla="*/ 1 h 4"/>
              <a:gd name="T2" fmla="*/ 2 w 4"/>
              <a:gd name="T3" fmla="*/ 0 h 4"/>
              <a:gd name="T4" fmla="*/ 3 w 4"/>
              <a:gd name="T5" fmla="*/ 2 h 4"/>
              <a:gd name="T6" fmla="*/ 1 w 4"/>
              <a:gd name="T7" fmla="*/ 3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1"/>
                  <a:pt x="3" y="2"/>
                </a:cubicBezTo>
                <a:cubicBezTo>
                  <a:pt x="3" y="3"/>
                  <a:pt x="2" y="4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27" name="Freeform 628"/>
          <p:cNvSpPr>
            <a:spLocks/>
          </p:cNvSpPr>
          <p:nvPr/>
        </p:nvSpPr>
        <p:spPr bwMode="auto">
          <a:xfrm>
            <a:off x="5846763" y="5181601"/>
            <a:ext cx="61912" cy="60325"/>
          </a:xfrm>
          <a:custGeom>
            <a:avLst/>
            <a:gdLst>
              <a:gd name="T0" fmla="*/ 1 w 4"/>
              <a:gd name="T1" fmla="*/ 2 h 4"/>
              <a:gd name="T2" fmla="*/ 3 w 4"/>
              <a:gd name="T3" fmla="*/ 1 h 4"/>
              <a:gd name="T4" fmla="*/ 4 w 4"/>
              <a:gd name="T5" fmla="*/ 3 h 4"/>
              <a:gd name="T6" fmla="*/ 2 w 4"/>
              <a:gd name="T7" fmla="*/ 4 h 4"/>
              <a:gd name="T8" fmla="*/ 1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2"/>
                </a:moveTo>
                <a:cubicBezTo>
                  <a:pt x="1" y="1"/>
                  <a:pt x="2" y="0"/>
                  <a:pt x="3" y="1"/>
                </a:cubicBezTo>
                <a:cubicBezTo>
                  <a:pt x="4" y="1"/>
                  <a:pt x="4" y="2"/>
                  <a:pt x="4" y="3"/>
                </a:cubicBezTo>
                <a:cubicBezTo>
                  <a:pt x="4" y="4"/>
                  <a:pt x="3" y="4"/>
                  <a:pt x="2" y="4"/>
                </a:cubicBezTo>
                <a:cubicBezTo>
                  <a:pt x="1" y="4"/>
                  <a:pt x="0" y="3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28" name="Freeform 629"/>
          <p:cNvSpPr>
            <a:spLocks/>
          </p:cNvSpPr>
          <p:nvPr/>
        </p:nvSpPr>
        <p:spPr bwMode="auto">
          <a:xfrm>
            <a:off x="5846763" y="5351463"/>
            <a:ext cx="61912" cy="61912"/>
          </a:xfrm>
          <a:custGeom>
            <a:avLst/>
            <a:gdLst>
              <a:gd name="T0" fmla="*/ 0 w 4"/>
              <a:gd name="T1" fmla="*/ 2 h 4"/>
              <a:gd name="T2" fmla="*/ 2 w 4"/>
              <a:gd name="T3" fmla="*/ 0 h 4"/>
              <a:gd name="T4" fmla="*/ 3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cubicBezTo>
                  <a:pt x="3" y="1"/>
                  <a:pt x="4" y="2"/>
                  <a:pt x="3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3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29" name="Freeform 630"/>
          <p:cNvSpPr>
            <a:spLocks/>
          </p:cNvSpPr>
          <p:nvPr/>
        </p:nvSpPr>
        <p:spPr bwMode="auto">
          <a:xfrm>
            <a:off x="5938838" y="5399089"/>
            <a:ext cx="61912" cy="60325"/>
          </a:xfrm>
          <a:custGeom>
            <a:avLst/>
            <a:gdLst>
              <a:gd name="T0" fmla="*/ 0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3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3" y="0"/>
                </a:cubicBezTo>
                <a:cubicBezTo>
                  <a:pt x="3" y="0"/>
                  <a:pt x="4" y="1"/>
                  <a:pt x="4" y="2"/>
                </a:cubicBezTo>
                <a:cubicBezTo>
                  <a:pt x="3" y="3"/>
                  <a:pt x="2" y="4"/>
                  <a:pt x="2" y="3"/>
                </a:cubicBezTo>
                <a:cubicBezTo>
                  <a:pt x="1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30" name="Freeform 631"/>
          <p:cNvSpPr>
            <a:spLocks/>
          </p:cNvSpPr>
          <p:nvPr/>
        </p:nvSpPr>
        <p:spPr bwMode="auto">
          <a:xfrm>
            <a:off x="5924551" y="5287964"/>
            <a:ext cx="60325" cy="47625"/>
          </a:xfrm>
          <a:custGeom>
            <a:avLst/>
            <a:gdLst>
              <a:gd name="T0" fmla="*/ 0 w 4"/>
              <a:gd name="T1" fmla="*/ 1 h 3"/>
              <a:gd name="T2" fmla="*/ 2 w 4"/>
              <a:gd name="T3" fmla="*/ 0 h 3"/>
              <a:gd name="T4" fmla="*/ 3 w 4"/>
              <a:gd name="T5" fmla="*/ 2 h 3"/>
              <a:gd name="T6" fmla="*/ 1 w 4"/>
              <a:gd name="T7" fmla="*/ 3 h 3"/>
              <a:gd name="T8" fmla="*/ 0 w 4"/>
              <a:gd name="T9" fmla="*/ 1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1"/>
                  <a:pt x="3" y="2"/>
                </a:cubicBezTo>
                <a:cubicBezTo>
                  <a:pt x="3" y="3"/>
                  <a:pt x="2" y="3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31" name="Freeform 632"/>
          <p:cNvSpPr>
            <a:spLocks/>
          </p:cNvSpPr>
          <p:nvPr/>
        </p:nvSpPr>
        <p:spPr bwMode="auto">
          <a:xfrm>
            <a:off x="5954713" y="5195889"/>
            <a:ext cx="61912" cy="60325"/>
          </a:xfrm>
          <a:custGeom>
            <a:avLst/>
            <a:gdLst>
              <a:gd name="T0" fmla="*/ 0 w 4"/>
              <a:gd name="T1" fmla="*/ 2 h 4"/>
              <a:gd name="T2" fmla="*/ 2 w 4"/>
              <a:gd name="T3" fmla="*/ 1 h 4"/>
              <a:gd name="T4" fmla="*/ 4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1" y="1"/>
                  <a:pt x="2" y="0"/>
                  <a:pt x="2" y="1"/>
                </a:cubicBezTo>
                <a:cubicBezTo>
                  <a:pt x="3" y="1"/>
                  <a:pt x="4" y="2"/>
                  <a:pt x="4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4"/>
                  <a:pt x="0" y="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32" name="Freeform 633"/>
          <p:cNvSpPr>
            <a:spLocks/>
          </p:cNvSpPr>
          <p:nvPr/>
        </p:nvSpPr>
        <p:spPr bwMode="auto">
          <a:xfrm>
            <a:off x="6048376" y="5287963"/>
            <a:ext cx="61913" cy="63500"/>
          </a:xfrm>
          <a:custGeom>
            <a:avLst/>
            <a:gdLst>
              <a:gd name="T0" fmla="*/ 0 w 4"/>
              <a:gd name="T1" fmla="*/ 1 h 4"/>
              <a:gd name="T2" fmla="*/ 3 w 4"/>
              <a:gd name="T3" fmla="*/ 0 h 4"/>
              <a:gd name="T4" fmla="*/ 4 w 4"/>
              <a:gd name="T5" fmla="*/ 2 h 4"/>
              <a:gd name="T6" fmla="*/ 2 w 4"/>
              <a:gd name="T7" fmla="*/ 3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3" y="0"/>
                </a:cubicBezTo>
                <a:cubicBezTo>
                  <a:pt x="3" y="0"/>
                  <a:pt x="4" y="1"/>
                  <a:pt x="4" y="2"/>
                </a:cubicBezTo>
                <a:cubicBezTo>
                  <a:pt x="3" y="3"/>
                  <a:pt x="2" y="4"/>
                  <a:pt x="2" y="3"/>
                </a:cubicBezTo>
                <a:cubicBezTo>
                  <a:pt x="1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33" name="Freeform 634"/>
          <p:cNvSpPr>
            <a:spLocks/>
          </p:cNvSpPr>
          <p:nvPr/>
        </p:nvSpPr>
        <p:spPr bwMode="auto">
          <a:xfrm>
            <a:off x="6030914" y="5381625"/>
            <a:ext cx="65087" cy="63500"/>
          </a:xfrm>
          <a:custGeom>
            <a:avLst/>
            <a:gdLst>
              <a:gd name="T0" fmla="*/ 0 w 4"/>
              <a:gd name="T1" fmla="*/ 1 h 4"/>
              <a:gd name="T2" fmla="*/ 2 w 4"/>
              <a:gd name="T3" fmla="*/ 0 h 4"/>
              <a:gd name="T4" fmla="*/ 4 w 4"/>
              <a:gd name="T5" fmla="*/ 2 h 4"/>
              <a:gd name="T6" fmla="*/ 1 w 4"/>
              <a:gd name="T7" fmla="*/ 3 h 4"/>
              <a:gd name="T8" fmla="*/ 0 w 4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1"/>
                </a:moveTo>
                <a:cubicBezTo>
                  <a:pt x="1" y="0"/>
                  <a:pt x="2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3" y="3"/>
                  <a:pt x="2" y="4"/>
                  <a:pt x="1" y="3"/>
                </a:cubicBezTo>
                <a:cubicBezTo>
                  <a:pt x="1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34" name="Freeform 635"/>
          <p:cNvSpPr>
            <a:spLocks/>
          </p:cNvSpPr>
          <p:nvPr/>
        </p:nvSpPr>
        <p:spPr bwMode="auto">
          <a:xfrm>
            <a:off x="6126163" y="5367339"/>
            <a:ext cx="61912" cy="60325"/>
          </a:xfrm>
          <a:custGeom>
            <a:avLst/>
            <a:gdLst>
              <a:gd name="T0" fmla="*/ 0 w 4"/>
              <a:gd name="T1" fmla="*/ 2 h 4"/>
              <a:gd name="T2" fmla="*/ 2 w 4"/>
              <a:gd name="T3" fmla="*/ 0 h 4"/>
              <a:gd name="T4" fmla="*/ 4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1" y="1"/>
                  <a:pt x="2" y="0"/>
                  <a:pt x="2" y="0"/>
                </a:cubicBezTo>
                <a:cubicBezTo>
                  <a:pt x="3" y="1"/>
                  <a:pt x="4" y="2"/>
                  <a:pt x="4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3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35" name="Oval 636"/>
          <p:cNvSpPr>
            <a:spLocks noChangeArrowheads="1"/>
          </p:cNvSpPr>
          <p:nvPr/>
        </p:nvSpPr>
        <p:spPr bwMode="auto">
          <a:xfrm>
            <a:off x="7229476" y="1997076"/>
            <a:ext cx="28575" cy="61913"/>
          </a:xfrm>
          <a:prstGeom prst="ellipse">
            <a:avLst/>
          </a:prstGeom>
          <a:solidFill>
            <a:srgbClr val="1F3D88"/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36" name="Freeform 637"/>
          <p:cNvSpPr>
            <a:spLocks/>
          </p:cNvSpPr>
          <p:nvPr/>
        </p:nvSpPr>
        <p:spPr bwMode="auto">
          <a:xfrm>
            <a:off x="6684963" y="1546225"/>
            <a:ext cx="63500" cy="31750"/>
          </a:xfrm>
          <a:custGeom>
            <a:avLst/>
            <a:gdLst>
              <a:gd name="T0" fmla="*/ 4 w 4"/>
              <a:gd name="T1" fmla="*/ 1 h 2"/>
              <a:gd name="T2" fmla="*/ 2 w 4"/>
              <a:gd name="T3" fmla="*/ 2 h 2"/>
              <a:gd name="T4" fmla="*/ 0 w 4"/>
              <a:gd name="T5" fmla="*/ 1 h 2"/>
              <a:gd name="T6" fmla="*/ 2 w 4"/>
              <a:gd name="T7" fmla="*/ 0 h 2"/>
              <a:gd name="T8" fmla="*/ 4 w 4"/>
              <a:gd name="T9" fmla="*/ 1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2"/>
              <a:gd name="T17" fmla="*/ 4 w 4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2">
                <a:moveTo>
                  <a:pt x="4" y="1"/>
                </a:moveTo>
                <a:cubicBezTo>
                  <a:pt x="4" y="2"/>
                  <a:pt x="3" y="2"/>
                  <a:pt x="2" y="2"/>
                </a:cubicBezTo>
                <a:cubicBezTo>
                  <a:pt x="1" y="2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1"/>
                  <a:pt x="4" y="1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37" name="Freeform 638"/>
          <p:cNvSpPr>
            <a:spLocks/>
          </p:cNvSpPr>
          <p:nvPr/>
        </p:nvSpPr>
        <p:spPr bwMode="auto">
          <a:xfrm>
            <a:off x="5797550" y="1779588"/>
            <a:ext cx="63500" cy="61912"/>
          </a:xfrm>
          <a:custGeom>
            <a:avLst/>
            <a:gdLst>
              <a:gd name="T0" fmla="*/ 1 w 4"/>
              <a:gd name="T1" fmla="*/ 3 h 4"/>
              <a:gd name="T2" fmla="*/ 2 w 4"/>
              <a:gd name="T3" fmla="*/ 1 h 4"/>
              <a:gd name="T4" fmla="*/ 4 w 4"/>
              <a:gd name="T5" fmla="*/ 1 h 4"/>
              <a:gd name="T6" fmla="*/ 3 w 4"/>
              <a:gd name="T7" fmla="*/ 3 h 4"/>
              <a:gd name="T8" fmla="*/ 1 w 4"/>
              <a:gd name="T9" fmla="*/ 3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3"/>
                </a:moveTo>
                <a:cubicBezTo>
                  <a:pt x="0" y="3"/>
                  <a:pt x="1" y="2"/>
                  <a:pt x="2" y="1"/>
                </a:cubicBezTo>
                <a:cubicBezTo>
                  <a:pt x="2" y="1"/>
                  <a:pt x="3" y="0"/>
                  <a:pt x="4" y="1"/>
                </a:cubicBezTo>
                <a:cubicBezTo>
                  <a:pt x="4" y="1"/>
                  <a:pt x="4" y="2"/>
                  <a:pt x="3" y="3"/>
                </a:cubicBezTo>
                <a:cubicBezTo>
                  <a:pt x="2" y="4"/>
                  <a:pt x="1" y="4"/>
                  <a:pt x="1" y="3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38" name="Freeform 639"/>
          <p:cNvSpPr>
            <a:spLocks/>
          </p:cNvSpPr>
          <p:nvPr/>
        </p:nvSpPr>
        <p:spPr bwMode="auto">
          <a:xfrm>
            <a:off x="6110289" y="2198689"/>
            <a:ext cx="46037" cy="46037"/>
          </a:xfrm>
          <a:custGeom>
            <a:avLst/>
            <a:gdLst>
              <a:gd name="T0" fmla="*/ 1 w 3"/>
              <a:gd name="T1" fmla="*/ 3 h 3"/>
              <a:gd name="T2" fmla="*/ 0 w 3"/>
              <a:gd name="T3" fmla="*/ 1 h 3"/>
              <a:gd name="T4" fmla="*/ 2 w 3"/>
              <a:gd name="T5" fmla="*/ 0 h 3"/>
              <a:gd name="T6" fmla="*/ 2 w 3"/>
              <a:gd name="T7" fmla="*/ 2 h 3"/>
              <a:gd name="T8" fmla="*/ 1 w 3"/>
              <a:gd name="T9" fmla="*/ 3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"/>
              <a:gd name="T16" fmla="*/ 0 h 3"/>
              <a:gd name="T17" fmla="*/ 3 w 3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" h="3">
                <a:moveTo>
                  <a:pt x="1" y="3"/>
                </a:moveTo>
                <a:cubicBezTo>
                  <a:pt x="0" y="3"/>
                  <a:pt x="0" y="2"/>
                  <a:pt x="0" y="1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3" y="1"/>
                  <a:pt x="2" y="2"/>
                </a:cubicBezTo>
                <a:cubicBezTo>
                  <a:pt x="2" y="3"/>
                  <a:pt x="1" y="3"/>
                  <a:pt x="1" y="3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39" name="Freeform 640"/>
          <p:cNvSpPr>
            <a:spLocks/>
          </p:cNvSpPr>
          <p:nvPr/>
        </p:nvSpPr>
        <p:spPr bwMode="auto">
          <a:xfrm>
            <a:off x="6234113" y="2228851"/>
            <a:ext cx="61912" cy="47625"/>
          </a:xfrm>
          <a:custGeom>
            <a:avLst/>
            <a:gdLst>
              <a:gd name="T0" fmla="*/ 3 w 4"/>
              <a:gd name="T1" fmla="*/ 3 h 3"/>
              <a:gd name="T2" fmla="*/ 1 w 4"/>
              <a:gd name="T3" fmla="*/ 2 h 3"/>
              <a:gd name="T4" fmla="*/ 0 w 4"/>
              <a:gd name="T5" fmla="*/ 0 h 3"/>
              <a:gd name="T6" fmla="*/ 2 w 4"/>
              <a:gd name="T7" fmla="*/ 1 h 3"/>
              <a:gd name="T8" fmla="*/ 3 w 4"/>
              <a:gd name="T9" fmla="*/ 3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3" y="3"/>
                </a:moveTo>
                <a:cubicBezTo>
                  <a:pt x="3" y="3"/>
                  <a:pt x="2" y="3"/>
                  <a:pt x="1" y="2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2" y="0"/>
                  <a:pt x="2" y="1"/>
                </a:cubicBezTo>
                <a:cubicBezTo>
                  <a:pt x="3" y="1"/>
                  <a:pt x="4" y="2"/>
                  <a:pt x="3" y="3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40" name="Freeform 641"/>
          <p:cNvSpPr>
            <a:spLocks/>
          </p:cNvSpPr>
          <p:nvPr/>
        </p:nvSpPr>
        <p:spPr bwMode="auto">
          <a:xfrm>
            <a:off x="6731001" y="2679700"/>
            <a:ext cx="61913" cy="63500"/>
          </a:xfrm>
          <a:custGeom>
            <a:avLst/>
            <a:gdLst>
              <a:gd name="T0" fmla="*/ 1 w 4"/>
              <a:gd name="T1" fmla="*/ 3 h 4"/>
              <a:gd name="T2" fmla="*/ 1 w 4"/>
              <a:gd name="T3" fmla="*/ 1 h 4"/>
              <a:gd name="T4" fmla="*/ 4 w 4"/>
              <a:gd name="T5" fmla="*/ 1 h 4"/>
              <a:gd name="T6" fmla="*/ 3 w 4"/>
              <a:gd name="T7" fmla="*/ 3 h 4"/>
              <a:gd name="T8" fmla="*/ 1 w 4"/>
              <a:gd name="T9" fmla="*/ 3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3"/>
                </a:moveTo>
                <a:cubicBezTo>
                  <a:pt x="0" y="3"/>
                  <a:pt x="1" y="2"/>
                  <a:pt x="1" y="1"/>
                </a:cubicBezTo>
                <a:cubicBezTo>
                  <a:pt x="2" y="1"/>
                  <a:pt x="3" y="0"/>
                  <a:pt x="4" y="1"/>
                </a:cubicBezTo>
                <a:cubicBezTo>
                  <a:pt x="4" y="1"/>
                  <a:pt x="4" y="2"/>
                  <a:pt x="3" y="3"/>
                </a:cubicBezTo>
                <a:cubicBezTo>
                  <a:pt x="2" y="3"/>
                  <a:pt x="1" y="4"/>
                  <a:pt x="1" y="3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41" name="Oval 642"/>
          <p:cNvSpPr>
            <a:spLocks noChangeArrowheads="1"/>
          </p:cNvSpPr>
          <p:nvPr/>
        </p:nvSpPr>
        <p:spPr bwMode="auto">
          <a:xfrm>
            <a:off x="5972176" y="2632076"/>
            <a:ext cx="28575" cy="47625"/>
          </a:xfrm>
          <a:prstGeom prst="ellipse">
            <a:avLst/>
          </a:prstGeom>
          <a:solidFill>
            <a:srgbClr val="1F3D88"/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42" name="Freeform 643"/>
          <p:cNvSpPr>
            <a:spLocks/>
          </p:cNvSpPr>
          <p:nvPr/>
        </p:nvSpPr>
        <p:spPr bwMode="auto">
          <a:xfrm>
            <a:off x="5472114" y="2632075"/>
            <a:ext cx="46037" cy="63500"/>
          </a:xfrm>
          <a:custGeom>
            <a:avLst/>
            <a:gdLst>
              <a:gd name="T0" fmla="*/ 3 w 3"/>
              <a:gd name="T1" fmla="*/ 3 h 4"/>
              <a:gd name="T2" fmla="*/ 1 w 3"/>
              <a:gd name="T3" fmla="*/ 3 h 4"/>
              <a:gd name="T4" fmla="*/ 0 w 3"/>
              <a:gd name="T5" fmla="*/ 0 h 4"/>
              <a:gd name="T6" fmla="*/ 2 w 3"/>
              <a:gd name="T7" fmla="*/ 1 h 4"/>
              <a:gd name="T8" fmla="*/ 3 w 3"/>
              <a:gd name="T9" fmla="*/ 3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"/>
              <a:gd name="T16" fmla="*/ 0 h 4"/>
              <a:gd name="T17" fmla="*/ 3 w 3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" h="4">
                <a:moveTo>
                  <a:pt x="3" y="3"/>
                </a:moveTo>
                <a:cubicBezTo>
                  <a:pt x="3" y="4"/>
                  <a:pt x="2" y="3"/>
                  <a:pt x="1" y="3"/>
                </a:cubicBezTo>
                <a:cubicBezTo>
                  <a:pt x="0" y="2"/>
                  <a:pt x="0" y="1"/>
                  <a:pt x="0" y="0"/>
                </a:cubicBezTo>
                <a:cubicBezTo>
                  <a:pt x="1" y="0"/>
                  <a:pt x="2" y="0"/>
                  <a:pt x="2" y="1"/>
                </a:cubicBezTo>
                <a:cubicBezTo>
                  <a:pt x="3" y="2"/>
                  <a:pt x="3" y="3"/>
                  <a:pt x="3" y="3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43" name="Freeform 644"/>
          <p:cNvSpPr>
            <a:spLocks/>
          </p:cNvSpPr>
          <p:nvPr/>
        </p:nvSpPr>
        <p:spPr bwMode="auto">
          <a:xfrm>
            <a:off x="5114926" y="2368550"/>
            <a:ext cx="47625" cy="63500"/>
          </a:xfrm>
          <a:custGeom>
            <a:avLst/>
            <a:gdLst>
              <a:gd name="T0" fmla="*/ 1 w 3"/>
              <a:gd name="T1" fmla="*/ 3 h 4"/>
              <a:gd name="T2" fmla="*/ 1 w 3"/>
              <a:gd name="T3" fmla="*/ 1 h 4"/>
              <a:gd name="T4" fmla="*/ 3 w 3"/>
              <a:gd name="T5" fmla="*/ 0 h 4"/>
              <a:gd name="T6" fmla="*/ 3 w 3"/>
              <a:gd name="T7" fmla="*/ 3 h 4"/>
              <a:gd name="T8" fmla="*/ 1 w 3"/>
              <a:gd name="T9" fmla="*/ 3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"/>
              <a:gd name="T16" fmla="*/ 0 h 4"/>
              <a:gd name="T17" fmla="*/ 3 w 3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" h="4">
                <a:moveTo>
                  <a:pt x="1" y="3"/>
                </a:move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3" y="0"/>
                </a:cubicBezTo>
                <a:cubicBezTo>
                  <a:pt x="3" y="1"/>
                  <a:pt x="3" y="2"/>
                  <a:pt x="3" y="3"/>
                </a:cubicBezTo>
                <a:cubicBezTo>
                  <a:pt x="2" y="3"/>
                  <a:pt x="1" y="4"/>
                  <a:pt x="1" y="3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44" name="Freeform 645"/>
          <p:cNvSpPr>
            <a:spLocks/>
          </p:cNvSpPr>
          <p:nvPr/>
        </p:nvSpPr>
        <p:spPr bwMode="auto">
          <a:xfrm>
            <a:off x="5334000" y="3302000"/>
            <a:ext cx="46038" cy="46038"/>
          </a:xfrm>
          <a:custGeom>
            <a:avLst/>
            <a:gdLst>
              <a:gd name="T0" fmla="*/ 3 w 3"/>
              <a:gd name="T1" fmla="*/ 3 h 3"/>
              <a:gd name="T2" fmla="*/ 1 w 3"/>
              <a:gd name="T3" fmla="*/ 2 h 3"/>
              <a:gd name="T4" fmla="*/ 0 w 3"/>
              <a:gd name="T5" fmla="*/ 0 h 3"/>
              <a:gd name="T6" fmla="*/ 2 w 3"/>
              <a:gd name="T7" fmla="*/ 1 h 3"/>
              <a:gd name="T8" fmla="*/ 3 w 3"/>
              <a:gd name="T9" fmla="*/ 3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"/>
              <a:gd name="T16" fmla="*/ 0 h 3"/>
              <a:gd name="T17" fmla="*/ 3 w 3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" h="3">
                <a:moveTo>
                  <a:pt x="3" y="3"/>
                </a:moveTo>
                <a:cubicBezTo>
                  <a:pt x="3" y="3"/>
                  <a:pt x="2" y="3"/>
                  <a:pt x="1" y="2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1" y="0"/>
                  <a:pt x="2" y="1"/>
                </a:cubicBezTo>
                <a:cubicBezTo>
                  <a:pt x="3" y="1"/>
                  <a:pt x="3" y="2"/>
                  <a:pt x="3" y="3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45" name="Freeform 646"/>
          <p:cNvSpPr>
            <a:spLocks/>
          </p:cNvSpPr>
          <p:nvPr/>
        </p:nvSpPr>
        <p:spPr bwMode="auto">
          <a:xfrm>
            <a:off x="5441950" y="3160714"/>
            <a:ext cx="63500" cy="46037"/>
          </a:xfrm>
          <a:custGeom>
            <a:avLst/>
            <a:gdLst>
              <a:gd name="T0" fmla="*/ 3 w 4"/>
              <a:gd name="T1" fmla="*/ 3 h 3"/>
              <a:gd name="T2" fmla="*/ 1 w 4"/>
              <a:gd name="T3" fmla="*/ 3 h 3"/>
              <a:gd name="T4" fmla="*/ 0 w 4"/>
              <a:gd name="T5" fmla="*/ 1 h 3"/>
              <a:gd name="T6" fmla="*/ 3 w 4"/>
              <a:gd name="T7" fmla="*/ 1 h 3"/>
              <a:gd name="T8" fmla="*/ 3 w 4"/>
              <a:gd name="T9" fmla="*/ 3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3" y="3"/>
                </a:moveTo>
                <a:cubicBezTo>
                  <a:pt x="3" y="3"/>
                  <a:pt x="2" y="3"/>
                  <a:pt x="1" y="3"/>
                </a:cubicBezTo>
                <a:cubicBezTo>
                  <a:pt x="0" y="2"/>
                  <a:pt x="0" y="1"/>
                  <a:pt x="0" y="1"/>
                </a:cubicBezTo>
                <a:cubicBezTo>
                  <a:pt x="1" y="0"/>
                  <a:pt x="2" y="0"/>
                  <a:pt x="3" y="1"/>
                </a:cubicBezTo>
                <a:cubicBezTo>
                  <a:pt x="3" y="2"/>
                  <a:pt x="4" y="2"/>
                  <a:pt x="3" y="3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46" name="Freeform 647"/>
          <p:cNvSpPr>
            <a:spLocks/>
          </p:cNvSpPr>
          <p:nvPr/>
        </p:nvSpPr>
        <p:spPr bwMode="auto">
          <a:xfrm>
            <a:off x="4605339" y="3021014"/>
            <a:ext cx="60325" cy="46037"/>
          </a:xfrm>
          <a:custGeom>
            <a:avLst/>
            <a:gdLst>
              <a:gd name="T0" fmla="*/ 4 w 4"/>
              <a:gd name="T1" fmla="*/ 3 h 3"/>
              <a:gd name="T2" fmla="*/ 2 w 4"/>
              <a:gd name="T3" fmla="*/ 3 h 3"/>
              <a:gd name="T4" fmla="*/ 0 w 4"/>
              <a:gd name="T5" fmla="*/ 1 h 3"/>
              <a:gd name="T6" fmla="*/ 2 w 4"/>
              <a:gd name="T7" fmla="*/ 1 h 3"/>
              <a:gd name="T8" fmla="*/ 4 w 4"/>
              <a:gd name="T9" fmla="*/ 3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4" y="3"/>
                </a:moveTo>
                <a:cubicBezTo>
                  <a:pt x="4" y="3"/>
                  <a:pt x="3" y="3"/>
                  <a:pt x="2" y="3"/>
                </a:cubicBezTo>
                <a:cubicBezTo>
                  <a:pt x="1" y="2"/>
                  <a:pt x="0" y="2"/>
                  <a:pt x="0" y="1"/>
                </a:cubicBezTo>
                <a:cubicBezTo>
                  <a:pt x="1" y="0"/>
                  <a:pt x="2" y="0"/>
                  <a:pt x="2" y="1"/>
                </a:cubicBezTo>
                <a:cubicBezTo>
                  <a:pt x="3" y="1"/>
                  <a:pt x="4" y="2"/>
                  <a:pt x="4" y="3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47" name="Freeform 648"/>
          <p:cNvSpPr>
            <a:spLocks/>
          </p:cNvSpPr>
          <p:nvPr/>
        </p:nvSpPr>
        <p:spPr bwMode="auto">
          <a:xfrm>
            <a:off x="4773614" y="3130551"/>
            <a:ext cx="46037" cy="61913"/>
          </a:xfrm>
          <a:custGeom>
            <a:avLst/>
            <a:gdLst>
              <a:gd name="T0" fmla="*/ 3 w 3"/>
              <a:gd name="T1" fmla="*/ 4 h 4"/>
              <a:gd name="T2" fmla="*/ 1 w 3"/>
              <a:gd name="T3" fmla="*/ 3 h 4"/>
              <a:gd name="T4" fmla="*/ 0 w 3"/>
              <a:gd name="T5" fmla="*/ 1 h 4"/>
              <a:gd name="T6" fmla="*/ 2 w 3"/>
              <a:gd name="T7" fmla="*/ 2 h 4"/>
              <a:gd name="T8" fmla="*/ 3 w 3"/>
              <a:gd name="T9" fmla="*/ 4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"/>
              <a:gd name="T16" fmla="*/ 0 h 4"/>
              <a:gd name="T17" fmla="*/ 3 w 3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" h="4">
                <a:moveTo>
                  <a:pt x="3" y="4"/>
                </a:moveTo>
                <a:cubicBezTo>
                  <a:pt x="2" y="4"/>
                  <a:pt x="1" y="4"/>
                  <a:pt x="1" y="3"/>
                </a:cubicBezTo>
                <a:cubicBezTo>
                  <a:pt x="0" y="2"/>
                  <a:pt x="0" y="1"/>
                  <a:pt x="0" y="1"/>
                </a:cubicBezTo>
                <a:cubicBezTo>
                  <a:pt x="1" y="0"/>
                  <a:pt x="2" y="1"/>
                  <a:pt x="2" y="2"/>
                </a:cubicBezTo>
                <a:cubicBezTo>
                  <a:pt x="3" y="2"/>
                  <a:pt x="3" y="3"/>
                  <a:pt x="3" y="4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48" name="Freeform 649"/>
          <p:cNvSpPr>
            <a:spLocks/>
          </p:cNvSpPr>
          <p:nvPr/>
        </p:nvSpPr>
        <p:spPr bwMode="auto">
          <a:xfrm>
            <a:off x="4679951" y="4140201"/>
            <a:ext cx="47625" cy="61913"/>
          </a:xfrm>
          <a:custGeom>
            <a:avLst/>
            <a:gdLst>
              <a:gd name="T0" fmla="*/ 0 w 3"/>
              <a:gd name="T1" fmla="*/ 3 h 4"/>
              <a:gd name="T2" fmla="*/ 1 w 3"/>
              <a:gd name="T3" fmla="*/ 1 h 4"/>
              <a:gd name="T4" fmla="*/ 3 w 3"/>
              <a:gd name="T5" fmla="*/ 1 h 4"/>
              <a:gd name="T6" fmla="*/ 2 w 3"/>
              <a:gd name="T7" fmla="*/ 3 h 4"/>
              <a:gd name="T8" fmla="*/ 0 w 3"/>
              <a:gd name="T9" fmla="*/ 3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"/>
              <a:gd name="T16" fmla="*/ 0 h 4"/>
              <a:gd name="T17" fmla="*/ 3 w 3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" h="4">
                <a:moveTo>
                  <a:pt x="0" y="3"/>
                </a:moveTo>
                <a:cubicBezTo>
                  <a:pt x="0" y="3"/>
                  <a:pt x="0" y="2"/>
                  <a:pt x="1" y="1"/>
                </a:cubicBezTo>
                <a:cubicBezTo>
                  <a:pt x="1" y="1"/>
                  <a:pt x="2" y="0"/>
                  <a:pt x="3" y="1"/>
                </a:cubicBezTo>
                <a:cubicBezTo>
                  <a:pt x="3" y="1"/>
                  <a:pt x="3" y="2"/>
                  <a:pt x="2" y="3"/>
                </a:cubicBezTo>
                <a:cubicBezTo>
                  <a:pt x="1" y="4"/>
                  <a:pt x="0" y="4"/>
                  <a:pt x="0" y="3"/>
                </a:cubicBezTo>
                <a:close/>
              </a:path>
            </a:pathLst>
          </a:custGeom>
          <a:solidFill>
            <a:srgbClr val="1F3D88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49" name="Freeform 650"/>
          <p:cNvSpPr>
            <a:spLocks/>
          </p:cNvSpPr>
          <p:nvPr/>
        </p:nvSpPr>
        <p:spPr bwMode="auto">
          <a:xfrm>
            <a:off x="5784851" y="4227514"/>
            <a:ext cx="1724025" cy="1652587"/>
          </a:xfrm>
          <a:custGeom>
            <a:avLst/>
            <a:gdLst>
              <a:gd name="T0" fmla="*/ 41 w 111"/>
              <a:gd name="T1" fmla="*/ 7 h 108"/>
              <a:gd name="T2" fmla="*/ 21 w 111"/>
              <a:gd name="T3" fmla="*/ 3 h 108"/>
              <a:gd name="T4" fmla="*/ 10 w 111"/>
              <a:gd name="T5" fmla="*/ 15 h 108"/>
              <a:gd name="T6" fmla="*/ 0 w 111"/>
              <a:gd name="T7" fmla="*/ 30 h 108"/>
              <a:gd name="T8" fmla="*/ 5 w 111"/>
              <a:gd name="T9" fmla="*/ 41 h 108"/>
              <a:gd name="T10" fmla="*/ 35 w 111"/>
              <a:gd name="T11" fmla="*/ 108 h 108"/>
              <a:gd name="T12" fmla="*/ 111 w 111"/>
              <a:gd name="T13" fmla="*/ 38 h 108"/>
              <a:gd name="T14" fmla="*/ 41 w 111"/>
              <a:gd name="T15" fmla="*/ 7 h 1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1"/>
              <a:gd name="T25" fmla="*/ 0 h 108"/>
              <a:gd name="T26" fmla="*/ 111 w 111"/>
              <a:gd name="T27" fmla="*/ 108 h 1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1" h="108">
                <a:moveTo>
                  <a:pt x="41" y="7"/>
                </a:moveTo>
                <a:cubicBezTo>
                  <a:pt x="34" y="3"/>
                  <a:pt x="27" y="0"/>
                  <a:pt x="21" y="3"/>
                </a:cubicBezTo>
                <a:cubicBezTo>
                  <a:pt x="18" y="4"/>
                  <a:pt x="13" y="10"/>
                  <a:pt x="10" y="15"/>
                </a:cubicBezTo>
                <a:cubicBezTo>
                  <a:pt x="5" y="21"/>
                  <a:pt x="0" y="28"/>
                  <a:pt x="0" y="30"/>
                </a:cubicBezTo>
                <a:cubicBezTo>
                  <a:pt x="0" y="35"/>
                  <a:pt x="4" y="39"/>
                  <a:pt x="5" y="41"/>
                </a:cubicBezTo>
                <a:cubicBezTo>
                  <a:pt x="22" y="67"/>
                  <a:pt x="31" y="83"/>
                  <a:pt x="35" y="108"/>
                </a:cubicBezTo>
                <a:cubicBezTo>
                  <a:pt x="60" y="77"/>
                  <a:pt x="87" y="52"/>
                  <a:pt x="111" y="38"/>
                </a:cubicBezTo>
                <a:cubicBezTo>
                  <a:pt x="79" y="25"/>
                  <a:pt x="63" y="21"/>
                  <a:pt x="41" y="7"/>
                </a:cubicBezTo>
                <a:close/>
              </a:path>
            </a:pathLst>
          </a:custGeom>
          <a:solidFill>
            <a:schemeClr val="bg1"/>
          </a:solidFill>
          <a:ln w="11113" cap="rnd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50" name="Freeform 651"/>
          <p:cNvSpPr>
            <a:spLocks/>
          </p:cNvSpPr>
          <p:nvPr/>
        </p:nvSpPr>
        <p:spPr bwMode="auto">
          <a:xfrm>
            <a:off x="6296026" y="4589463"/>
            <a:ext cx="1692275" cy="1554162"/>
          </a:xfrm>
          <a:custGeom>
            <a:avLst/>
            <a:gdLst>
              <a:gd name="T0" fmla="*/ 94 w 109"/>
              <a:gd name="T1" fmla="*/ 49 h 100"/>
              <a:gd name="T2" fmla="*/ 96 w 109"/>
              <a:gd name="T3" fmla="*/ 27 h 100"/>
              <a:gd name="T4" fmla="*/ 37 w 109"/>
              <a:gd name="T5" fmla="*/ 25 h 100"/>
              <a:gd name="T6" fmla="*/ 6 w 109"/>
              <a:gd name="T7" fmla="*/ 69 h 100"/>
              <a:gd name="T8" fmla="*/ 29 w 109"/>
              <a:gd name="T9" fmla="*/ 93 h 100"/>
              <a:gd name="T10" fmla="*/ 94 w 109"/>
              <a:gd name="T11" fmla="*/ 49 h 1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"/>
              <a:gd name="T19" fmla="*/ 0 h 100"/>
              <a:gd name="T20" fmla="*/ 109 w 109"/>
              <a:gd name="T21" fmla="*/ 100 h 1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" h="100">
                <a:moveTo>
                  <a:pt x="94" y="49"/>
                </a:moveTo>
                <a:cubicBezTo>
                  <a:pt x="100" y="41"/>
                  <a:pt x="109" y="35"/>
                  <a:pt x="96" y="27"/>
                </a:cubicBezTo>
                <a:cubicBezTo>
                  <a:pt x="83" y="18"/>
                  <a:pt x="57" y="0"/>
                  <a:pt x="37" y="25"/>
                </a:cubicBezTo>
                <a:cubicBezTo>
                  <a:pt x="16" y="51"/>
                  <a:pt x="13" y="60"/>
                  <a:pt x="6" y="69"/>
                </a:cubicBezTo>
                <a:cubicBezTo>
                  <a:pt x="0" y="78"/>
                  <a:pt x="8" y="100"/>
                  <a:pt x="29" y="93"/>
                </a:cubicBezTo>
                <a:cubicBezTo>
                  <a:pt x="50" y="87"/>
                  <a:pt x="71" y="80"/>
                  <a:pt x="94" y="49"/>
                </a:cubicBezTo>
                <a:close/>
              </a:path>
            </a:pathLst>
          </a:custGeom>
          <a:solidFill>
            <a:srgbClr val="FFFFFF"/>
          </a:solidFill>
          <a:ln w="80963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51" name="Freeform 652"/>
          <p:cNvSpPr>
            <a:spLocks/>
          </p:cNvSpPr>
          <p:nvPr/>
        </p:nvSpPr>
        <p:spPr bwMode="auto">
          <a:xfrm>
            <a:off x="6296026" y="4589463"/>
            <a:ext cx="1692275" cy="1554162"/>
          </a:xfrm>
          <a:custGeom>
            <a:avLst/>
            <a:gdLst>
              <a:gd name="T0" fmla="*/ 94 w 109"/>
              <a:gd name="T1" fmla="*/ 49 h 100"/>
              <a:gd name="T2" fmla="*/ 96 w 109"/>
              <a:gd name="T3" fmla="*/ 27 h 100"/>
              <a:gd name="T4" fmla="*/ 37 w 109"/>
              <a:gd name="T5" fmla="*/ 25 h 100"/>
              <a:gd name="T6" fmla="*/ 6 w 109"/>
              <a:gd name="T7" fmla="*/ 69 h 100"/>
              <a:gd name="T8" fmla="*/ 29 w 109"/>
              <a:gd name="T9" fmla="*/ 93 h 100"/>
              <a:gd name="T10" fmla="*/ 94 w 109"/>
              <a:gd name="T11" fmla="*/ 49 h 1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"/>
              <a:gd name="T19" fmla="*/ 0 h 100"/>
              <a:gd name="T20" fmla="*/ 109 w 109"/>
              <a:gd name="T21" fmla="*/ 100 h 1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" h="100">
                <a:moveTo>
                  <a:pt x="94" y="49"/>
                </a:moveTo>
                <a:cubicBezTo>
                  <a:pt x="100" y="41"/>
                  <a:pt x="109" y="35"/>
                  <a:pt x="96" y="27"/>
                </a:cubicBezTo>
                <a:cubicBezTo>
                  <a:pt x="83" y="18"/>
                  <a:pt x="57" y="0"/>
                  <a:pt x="37" y="25"/>
                </a:cubicBezTo>
                <a:cubicBezTo>
                  <a:pt x="16" y="51"/>
                  <a:pt x="13" y="60"/>
                  <a:pt x="6" y="69"/>
                </a:cubicBezTo>
                <a:cubicBezTo>
                  <a:pt x="0" y="78"/>
                  <a:pt x="8" y="100"/>
                  <a:pt x="29" y="93"/>
                </a:cubicBezTo>
                <a:cubicBezTo>
                  <a:pt x="50" y="87"/>
                  <a:pt x="71" y="80"/>
                  <a:pt x="94" y="49"/>
                </a:cubicBezTo>
                <a:close/>
              </a:path>
            </a:pathLst>
          </a:custGeom>
          <a:solidFill>
            <a:schemeClr val="bg1"/>
          </a:solidFill>
          <a:ln w="46038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52" name="Freeform 653"/>
          <p:cNvSpPr>
            <a:spLocks/>
          </p:cNvSpPr>
          <p:nvPr/>
        </p:nvSpPr>
        <p:spPr bwMode="auto">
          <a:xfrm>
            <a:off x="6302376" y="4589463"/>
            <a:ext cx="1692275" cy="1554162"/>
          </a:xfrm>
          <a:custGeom>
            <a:avLst/>
            <a:gdLst>
              <a:gd name="T0" fmla="*/ 94 w 109"/>
              <a:gd name="T1" fmla="*/ 49 h 100"/>
              <a:gd name="T2" fmla="*/ 96 w 109"/>
              <a:gd name="T3" fmla="*/ 27 h 100"/>
              <a:gd name="T4" fmla="*/ 37 w 109"/>
              <a:gd name="T5" fmla="*/ 25 h 100"/>
              <a:gd name="T6" fmla="*/ 6 w 109"/>
              <a:gd name="T7" fmla="*/ 69 h 100"/>
              <a:gd name="T8" fmla="*/ 29 w 109"/>
              <a:gd name="T9" fmla="*/ 93 h 100"/>
              <a:gd name="T10" fmla="*/ 94 w 109"/>
              <a:gd name="T11" fmla="*/ 49 h 1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"/>
              <a:gd name="T19" fmla="*/ 0 h 100"/>
              <a:gd name="T20" fmla="*/ 109 w 109"/>
              <a:gd name="T21" fmla="*/ 100 h 1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" h="100">
                <a:moveTo>
                  <a:pt x="94" y="49"/>
                </a:moveTo>
                <a:cubicBezTo>
                  <a:pt x="100" y="41"/>
                  <a:pt x="109" y="35"/>
                  <a:pt x="96" y="27"/>
                </a:cubicBezTo>
                <a:cubicBezTo>
                  <a:pt x="83" y="18"/>
                  <a:pt x="57" y="0"/>
                  <a:pt x="37" y="25"/>
                </a:cubicBezTo>
                <a:cubicBezTo>
                  <a:pt x="16" y="51"/>
                  <a:pt x="13" y="60"/>
                  <a:pt x="6" y="69"/>
                </a:cubicBezTo>
                <a:cubicBezTo>
                  <a:pt x="0" y="78"/>
                  <a:pt x="8" y="100"/>
                  <a:pt x="29" y="93"/>
                </a:cubicBezTo>
                <a:cubicBezTo>
                  <a:pt x="50" y="87"/>
                  <a:pt x="71" y="80"/>
                  <a:pt x="94" y="49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53" name="Freeform 654"/>
          <p:cNvSpPr>
            <a:spLocks/>
          </p:cNvSpPr>
          <p:nvPr/>
        </p:nvSpPr>
        <p:spPr bwMode="auto">
          <a:xfrm>
            <a:off x="7632701" y="5087938"/>
            <a:ext cx="138113" cy="139700"/>
          </a:xfrm>
          <a:custGeom>
            <a:avLst/>
            <a:gdLst>
              <a:gd name="T0" fmla="*/ 0 w 9"/>
              <a:gd name="T1" fmla="*/ 3 h 9"/>
              <a:gd name="T2" fmla="*/ 5 w 9"/>
              <a:gd name="T3" fmla="*/ 0 h 9"/>
              <a:gd name="T4" fmla="*/ 8 w 9"/>
              <a:gd name="T5" fmla="*/ 5 h 9"/>
              <a:gd name="T6" fmla="*/ 3 w 9"/>
              <a:gd name="T7" fmla="*/ 8 h 9"/>
              <a:gd name="T8" fmla="*/ 0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0" y="3"/>
                </a:moveTo>
                <a:cubicBezTo>
                  <a:pt x="1" y="1"/>
                  <a:pt x="3" y="0"/>
                  <a:pt x="5" y="0"/>
                </a:cubicBezTo>
                <a:cubicBezTo>
                  <a:pt x="7" y="1"/>
                  <a:pt x="9" y="3"/>
                  <a:pt x="8" y="5"/>
                </a:cubicBezTo>
                <a:cubicBezTo>
                  <a:pt x="7" y="7"/>
                  <a:pt x="5" y="9"/>
                  <a:pt x="3" y="8"/>
                </a:cubicBezTo>
                <a:cubicBezTo>
                  <a:pt x="1" y="7"/>
                  <a:pt x="0" y="5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11113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54" name="Freeform 655"/>
          <p:cNvSpPr>
            <a:spLocks/>
          </p:cNvSpPr>
          <p:nvPr/>
        </p:nvSpPr>
        <p:spPr bwMode="auto">
          <a:xfrm>
            <a:off x="7446963" y="5010150"/>
            <a:ext cx="138112" cy="139700"/>
          </a:xfrm>
          <a:custGeom>
            <a:avLst/>
            <a:gdLst>
              <a:gd name="T0" fmla="*/ 1 w 9"/>
              <a:gd name="T1" fmla="*/ 3 h 9"/>
              <a:gd name="T2" fmla="*/ 6 w 9"/>
              <a:gd name="T3" fmla="*/ 0 h 9"/>
              <a:gd name="T4" fmla="*/ 9 w 9"/>
              <a:gd name="T5" fmla="*/ 5 h 9"/>
              <a:gd name="T6" fmla="*/ 4 w 9"/>
              <a:gd name="T7" fmla="*/ 8 h 9"/>
              <a:gd name="T8" fmla="*/ 1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3"/>
                </a:moveTo>
                <a:cubicBezTo>
                  <a:pt x="2" y="1"/>
                  <a:pt x="4" y="0"/>
                  <a:pt x="6" y="0"/>
                </a:cubicBezTo>
                <a:cubicBezTo>
                  <a:pt x="8" y="1"/>
                  <a:pt x="9" y="3"/>
                  <a:pt x="9" y="5"/>
                </a:cubicBezTo>
                <a:cubicBezTo>
                  <a:pt x="8" y="7"/>
                  <a:pt x="6" y="9"/>
                  <a:pt x="4" y="8"/>
                </a:cubicBezTo>
                <a:cubicBezTo>
                  <a:pt x="2" y="7"/>
                  <a:pt x="0" y="5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55" name="Freeform 656"/>
          <p:cNvSpPr>
            <a:spLocks/>
          </p:cNvSpPr>
          <p:nvPr/>
        </p:nvSpPr>
        <p:spPr bwMode="auto">
          <a:xfrm>
            <a:off x="7446963" y="5210175"/>
            <a:ext cx="138112" cy="141288"/>
          </a:xfrm>
          <a:custGeom>
            <a:avLst/>
            <a:gdLst>
              <a:gd name="T0" fmla="*/ 1 w 9"/>
              <a:gd name="T1" fmla="*/ 4 h 9"/>
              <a:gd name="T2" fmla="*/ 6 w 9"/>
              <a:gd name="T3" fmla="*/ 1 h 9"/>
              <a:gd name="T4" fmla="*/ 9 w 9"/>
              <a:gd name="T5" fmla="*/ 6 h 9"/>
              <a:gd name="T6" fmla="*/ 4 w 9"/>
              <a:gd name="T7" fmla="*/ 9 h 9"/>
              <a:gd name="T8" fmla="*/ 1 w 9"/>
              <a:gd name="T9" fmla="*/ 4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4"/>
                </a:moveTo>
                <a:cubicBezTo>
                  <a:pt x="2" y="2"/>
                  <a:pt x="4" y="0"/>
                  <a:pt x="6" y="1"/>
                </a:cubicBezTo>
                <a:cubicBezTo>
                  <a:pt x="8" y="2"/>
                  <a:pt x="9" y="4"/>
                  <a:pt x="9" y="6"/>
                </a:cubicBezTo>
                <a:cubicBezTo>
                  <a:pt x="8" y="8"/>
                  <a:pt x="6" y="9"/>
                  <a:pt x="4" y="9"/>
                </a:cubicBezTo>
                <a:cubicBezTo>
                  <a:pt x="2" y="8"/>
                  <a:pt x="0" y="6"/>
                  <a:pt x="1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56" name="Freeform 657"/>
          <p:cNvSpPr>
            <a:spLocks/>
          </p:cNvSpPr>
          <p:nvPr/>
        </p:nvSpPr>
        <p:spPr bwMode="auto">
          <a:xfrm>
            <a:off x="7321550" y="5413375"/>
            <a:ext cx="139700" cy="139700"/>
          </a:xfrm>
          <a:custGeom>
            <a:avLst/>
            <a:gdLst>
              <a:gd name="T0" fmla="*/ 0 w 9"/>
              <a:gd name="T1" fmla="*/ 4 h 9"/>
              <a:gd name="T2" fmla="*/ 5 w 9"/>
              <a:gd name="T3" fmla="*/ 1 h 9"/>
              <a:gd name="T4" fmla="*/ 8 w 9"/>
              <a:gd name="T5" fmla="*/ 6 h 9"/>
              <a:gd name="T6" fmla="*/ 3 w 9"/>
              <a:gd name="T7" fmla="*/ 9 h 9"/>
              <a:gd name="T8" fmla="*/ 0 w 9"/>
              <a:gd name="T9" fmla="*/ 4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0" y="4"/>
                </a:moveTo>
                <a:cubicBezTo>
                  <a:pt x="1" y="2"/>
                  <a:pt x="3" y="0"/>
                  <a:pt x="5" y="1"/>
                </a:cubicBezTo>
                <a:cubicBezTo>
                  <a:pt x="8" y="2"/>
                  <a:pt x="9" y="4"/>
                  <a:pt x="8" y="6"/>
                </a:cubicBezTo>
                <a:cubicBezTo>
                  <a:pt x="7" y="8"/>
                  <a:pt x="5" y="9"/>
                  <a:pt x="3" y="9"/>
                </a:cubicBezTo>
                <a:cubicBezTo>
                  <a:pt x="1" y="8"/>
                  <a:pt x="0" y="6"/>
                  <a:pt x="0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57" name="Freeform 658"/>
          <p:cNvSpPr>
            <a:spLocks/>
          </p:cNvSpPr>
          <p:nvPr/>
        </p:nvSpPr>
        <p:spPr bwMode="auto">
          <a:xfrm>
            <a:off x="7212013" y="5164139"/>
            <a:ext cx="138112" cy="141287"/>
          </a:xfrm>
          <a:custGeom>
            <a:avLst/>
            <a:gdLst>
              <a:gd name="T0" fmla="*/ 1 w 9"/>
              <a:gd name="T1" fmla="*/ 4 h 9"/>
              <a:gd name="T2" fmla="*/ 6 w 9"/>
              <a:gd name="T3" fmla="*/ 1 h 9"/>
              <a:gd name="T4" fmla="*/ 8 w 9"/>
              <a:gd name="T5" fmla="*/ 6 h 9"/>
              <a:gd name="T6" fmla="*/ 3 w 9"/>
              <a:gd name="T7" fmla="*/ 9 h 9"/>
              <a:gd name="T8" fmla="*/ 1 w 9"/>
              <a:gd name="T9" fmla="*/ 4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4"/>
                </a:moveTo>
                <a:cubicBezTo>
                  <a:pt x="1" y="2"/>
                  <a:pt x="4" y="0"/>
                  <a:pt x="6" y="1"/>
                </a:cubicBezTo>
                <a:cubicBezTo>
                  <a:pt x="8" y="2"/>
                  <a:pt x="9" y="4"/>
                  <a:pt x="8" y="6"/>
                </a:cubicBezTo>
                <a:cubicBezTo>
                  <a:pt x="8" y="8"/>
                  <a:pt x="5" y="9"/>
                  <a:pt x="3" y="9"/>
                </a:cubicBezTo>
                <a:cubicBezTo>
                  <a:pt x="1" y="8"/>
                  <a:pt x="0" y="6"/>
                  <a:pt x="1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58" name="Freeform 659"/>
          <p:cNvSpPr>
            <a:spLocks/>
          </p:cNvSpPr>
          <p:nvPr/>
        </p:nvSpPr>
        <p:spPr bwMode="auto">
          <a:xfrm>
            <a:off x="7196138" y="4946650"/>
            <a:ext cx="139700" cy="141288"/>
          </a:xfrm>
          <a:custGeom>
            <a:avLst/>
            <a:gdLst>
              <a:gd name="T0" fmla="*/ 1 w 9"/>
              <a:gd name="T1" fmla="*/ 3 h 9"/>
              <a:gd name="T2" fmla="*/ 6 w 9"/>
              <a:gd name="T3" fmla="*/ 0 h 9"/>
              <a:gd name="T4" fmla="*/ 9 w 9"/>
              <a:gd name="T5" fmla="*/ 5 h 9"/>
              <a:gd name="T6" fmla="*/ 3 w 9"/>
              <a:gd name="T7" fmla="*/ 8 h 9"/>
              <a:gd name="T8" fmla="*/ 1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3"/>
                </a:moveTo>
                <a:cubicBezTo>
                  <a:pt x="2" y="1"/>
                  <a:pt x="4" y="0"/>
                  <a:pt x="6" y="0"/>
                </a:cubicBezTo>
                <a:cubicBezTo>
                  <a:pt x="8" y="1"/>
                  <a:pt x="9" y="3"/>
                  <a:pt x="9" y="5"/>
                </a:cubicBezTo>
                <a:cubicBezTo>
                  <a:pt x="8" y="8"/>
                  <a:pt x="6" y="9"/>
                  <a:pt x="3" y="8"/>
                </a:cubicBezTo>
                <a:cubicBezTo>
                  <a:pt x="1" y="7"/>
                  <a:pt x="0" y="5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59" name="Freeform 660"/>
          <p:cNvSpPr>
            <a:spLocks/>
          </p:cNvSpPr>
          <p:nvPr/>
        </p:nvSpPr>
        <p:spPr bwMode="auto">
          <a:xfrm>
            <a:off x="6994526" y="5010150"/>
            <a:ext cx="138113" cy="139700"/>
          </a:xfrm>
          <a:custGeom>
            <a:avLst/>
            <a:gdLst>
              <a:gd name="T0" fmla="*/ 1 w 9"/>
              <a:gd name="T1" fmla="*/ 3 h 9"/>
              <a:gd name="T2" fmla="*/ 6 w 9"/>
              <a:gd name="T3" fmla="*/ 1 h 9"/>
              <a:gd name="T4" fmla="*/ 8 w 9"/>
              <a:gd name="T5" fmla="*/ 6 h 9"/>
              <a:gd name="T6" fmla="*/ 3 w 9"/>
              <a:gd name="T7" fmla="*/ 8 h 9"/>
              <a:gd name="T8" fmla="*/ 1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3"/>
                </a:moveTo>
                <a:cubicBezTo>
                  <a:pt x="1" y="1"/>
                  <a:pt x="4" y="0"/>
                  <a:pt x="6" y="1"/>
                </a:cubicBezTo>
                <a:cubicBezTo>
                  <a:pt x="8" y="1"/>
                  <a:pt x="9" y="4"/>
                  <a:pt x="8" y="6"/>
                </a:cubicBezTo>
                <a:cubicBezTo>
                  <a:pt x="8" y="8"/>
                  <a:pt x="5" y="9"/>
                  <a:pt x="3" y="8"/>
                </a:cubicBezTo>
                <a:cubicBezTo>
                  <a:pt x="1" y="8"/>
                  <a:pt x="0" y="5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60" name="Freeform 661"/>
          <p:cNvSpPr>
            <a:spLocks/>
          </p:cNvSpPr>
          <p:nvPr/>
        </p:nvSpPr>
        <p:spPr bwMode="auto">
          <a:xfrm>
            <a:off x="6994526" y="5227638"/>
            <a:ext cx="138113" cy="139700"/>
          </a:xfrm>
          <a:custGeom>
            <a:avLst/>
            <a:gdLst>
              <a:gd name="T0" fmla="*/ 1 w 9"/>
              <a:gd name="T1" fmla="*/ 3 h 9"/>
              <a:gd name="T2" fmla="*/ 6 w 9"/>
              <a:gd name="T3" fmla="*/ 0 h 9"/>
              <a:gd name="T4" fmla="*/ 8 w 9"/>
              <a:gd name="T5" fmla="*/ 6 h 9"/>
              <a:gd name="T6" fmla="*/ 3 w 9"/>
              <a:gd name="T7" fmla="*/ 8 h 9"/>
              <a:gd name="T8" fmla="*/ 1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3"/>
                </a:moveTo>
                <a:cubicBezTo>
                  <a:pt x="1" y="1"/>
                  <a:pt x="4" y="0"/>
                  <a:pt x="6" y="0"/>
                </a:cubicBezTo>
                <a:cubicBezTo>
                  <a:pt x="8" y="1"/>
                  <a:pt x="9" y="3"/>
                  <a:pt x="8" y="6"/>
                </a:cubicBezTo>
                <a:cubicBezTo>
                  <a:pt x="8" y="8"/>
                  <a:pt x="5" y="9"/>
                  <a:pt x="3" y="8"/>
                </a:cubicBezTo>
                <a:cubicBezTo>
                  <a:pt x="1" y="7"/>
                  <a:pt x="0" y="5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61" name="Freeform 662"/>
          <p:cNvSpPr>
            <a:spLocks/>
          </p:cNvSpPr>
          <p:nvPr/>
        </p:nvSpPr>
        <p:spPr bwMode="auto">
          <a:xfrm>
            <a:off x="7058026" y="5413375"/>
            <a:ext cx="138113" cy="139700"/>
          </a:xfrm>
          <a:custGeom>
            <a:avLst/>
            <a:gdLst>
              <a:gd name="T0" fmla="*/ 1 w 9"/>
              <a:gd name="T1" fmla="*/ 3 h 9"/>
              <a:gd name="T2" fmla="*/ 6 w 9"/>
              <a:gd name="T3" fmla="*/ 1 h 9"/>
              <a:gd name="T4" fmla="*/ 9 w 9"/>
              <a:gd name="T5" fmla="*/ 6 h 9"/>
              <a:gd name="T6" fmla="*/ 4 w 9"/>
              <a:gd name="T7" fmla="*/ 8 h 9"/>
              <a:gd name="T8" fmla="*/ 1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3"/>
                </a:moveTo>
                <a:cubicBezTo>
                  <a:pt x="2" y="1"/>
                  <a:pt x="4" y="0"/>
                  <a:pt x="6" y="1"/>
                </a:cubicBezTo>
                <a:cubicBezTo>
                  <a:pt x="8" y="2"/>
                  <a:pt x="9" y="4"/>
                  <a:pt x="9" y="6"/>
                </a:cubicBezTo>
                <a:cubicBezTo>
                  <a:pt x="8" y="8"/>
                  <a:pt x="6" y="9"/>
                  <a:pt x="4" y="8"/>
                </a:cubicBezTo>
                <a:cubicBezTo>
                  <a:pt x="2" y="8"/>
                  <a:pt x="0" y="6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62" name="Freeform 663"/>
          <p:cNvSpPr>
            <a:spLocks/>
          </p:cNvSpPr>
          <p:nvPr/>
        </p:nvSpPr>
        <p:spPr bwMode="auto">
          <a:xfrm>
            <a:off x="7042151" y="5630863"/>
            <a:ext cx="138113" cy="139700"/>
          </a:xfrm>
          <a:custGeom>
            <a:avLst/>
            <a:gdLst>
              <a:gd name="T0" fmla="*/ 1 w 9"/>
              <a:gd name="T1" fmla="*/ 4 h 9"/>
              <a:gd name="T2" fmla="*/ 6 w 9"/>
              <a:gd name="T3" fmla="*/ 1 h 9"/>
              <a:gd name="T4" fmla="*/ 9 w 9"/>
              <a:gd name="T5" fmla="*/ 6 h 9"/>
              <a:gd name="T6" fmla="*/ 4 w 9"/>
              <a:gd name="T7" fmla="*/ 9 h 9"/>
              <a:gd name="T8" fmla="*/ 1 w 9"/>
              <a:gd name="T9" fmla="*/ 4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4"/>
                </a:moveTo>
                <a:cubicBezTo>
                  <a:pt x="2" y="1"/>
                  <a:pt x="4" y="0"/>
                  <a:pt x="6" y="1"/>
                </a:cubicBezTo>
                <a:cubicBezTo>
                  <a:pt x="8" y="2"/>
                  <a:pt x="9" y="4"/>
                  <a:pt x="9" y="6"/>
                </a:cubicBezTo>
                <a:cubicBezTo>
                  <a:pt x="8" y="8"/>
                  <a:pt x="6" y="9"/>
                  <a:pt x="4" y="9"/>
                </a:cubicBezTo>
                <a:cubicBezTo>
                  <a:pt x="1" y="8"/>
                  <a:pt x="0" y="6"/>
                  <a:pt x="1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63" name="Freeform 664"/>
          <p:cNvSpPr>
            <a:spLocks/>
          </p:cNvSpPr>
          <p:nvPr/>
        </p:nvSpPr>
        <p:spPr bwMode="auto">
          <a:xfrm>
            <a:off x="6838950" y="5691189"/>
            <a:ext cx="139700" cy="141287"/>
          </a:xfrm>
          <a:custGeom>
            <a:avLst/>
            <a:gdLst>
              <a:gd name="T0" fmla="*/ 0 w 9"/>
              <a:gd name="T1" fmla="*/ 3 h 9"/>
              <a:gd name="T2" fmla="*/ 5 w 9"/>
              <a:gd name="T3" fmla="*/ 0 h 9"/>
              <a:gd name="T4" fmla="*/ 8 w 9"/>
              <a:gd name="T5" fmla="*/ 6 h 9"/>
              <a:gd name="T6" fmla="*/ 3 w 9"/>
              <a:gd name="T7" fmla="*/ 8 h 9"/>
              <a:gd name="T8" fmla="*/ 0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0" y="3"/>
                </a:moveTo>
                <a:cubicBezTo>
                  <a:pt x="1" y="1"/>
                  <a:pt x="3" y="0"/>
                  <a:pt x="5" y="0"/>
                </a:cubicBezTo>
                <a:cubicBezTo>
                  <a:pt x="8" y="1"/>
                  <a:pt x="9" y="3"/>
                  <a:pt x="8" y="6"/>
                </a:cubicBezTo>
                <a:cubicBezTo>
                  <a:pt x="7" y="8"/>
                  <a:pt x="5" y="9"/>
                  <a:pt x="3" y="8"/>
                </a:cubicBezTo>
                <a:cubicBezTo>
                  <a:pt x="1" y="7"/>
                  <a:pt x="0" y="5"/>
                  <a:pt x="0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64" name="Freeform 665"/>
          <p:cNvSpPr>
            <a:spLocks/>
          </p:cNvSpPr>
          <p:nvPr/>
        </p:nvSpPr>
        <p:spPr bwMode="auto">
          <a:xfrm>
            <a:off x="6823075" y="5473701"/>
            <a:ext cx="139700" cy="142875"/>
          </a:xfrm>
          <a:custGeom>
            <a:avLst/>
            <a:gdLst>
              <a:gd name="T0" fmla="*/ 1 w 9"/>
              <a:gd name="T1" fmla="*/ 3 h 9"/>
              <a:gd name="T2" fmla="*/ 6 w 9"/>
              <a:gd name="T3" fmla="*/ 0 h 9"/>
              <a:gd name="T4" fmla="*/ 9 w 9"/>
              <a:gd name="T5" fmla="*/ 5 h 9"/>
              <a:gd name="T6" fmla="*/ 4 w 9"/>
              <a:gd name="T7" fmla="*/ 8 h 9"/>
              <a:gd name="T8" fmla="*/ 1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3"/>
                </a:moveTo>
                <a:cubicBezTo>
                  <a:pt x="2" y="1"/>
                  <a:pt x="4" y="0"/>
                  <a:pt x="6" y="0"/>
                </a:cubicBezTo>
                <a:cubicBezTo>
                  <a:pt x="8" y="1"/>
                  <a:pt x="9" y="3"/>
                  <a:pt x="9" y="5"/>
                </a:cubicBezTo>
                <a:cubicBezTo>
                  <a:pt x="8" y="8"/>
                  <a:pt x="6" y="9"/>
                  <a:pt x="4" y="8"/>
                </a:cubicBezTo>
                <a:cubicBezTo>
                  <a:pt x="1" y="7"/>
                  <a:pt x="0" y="5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65" name="Freeform 666"/>
          <p:cNvSpPr>
            <a:spLocks/>
          </p:cNvSpPr>
          <p:nvPr/>
        </p:nvSpPr>
        <p:spPr bwMode="auto">
          <a:xfrm>
            <a:off x="6651625" y="5553076"/>
            <a:ext cx="141288" cy="138113"/>
          </a:xfrm>
          <a:custGeom>
            <a:avLst/>
            <a:gdLst>
              <a:gd name="T0" fmla="*/ 0 w 9"/>
              <a:gd name="T1" fmla="*/ 3 h 9"/>
              <a:gd name="T2" fmla="*/ 5 w 9"/>
              <a:gd name="T3" fmla="*/ 1 h 9"/>
              <a:gd name="T4" fmla="*/ 8 w 9"/>
              <a:gd name="T5" fmla="*/ 6 h 9"/>
              <a:gd name="T6" fmla="*/ 3 w 9"/>
              <a:gd name="T7" fmla="*/ 8 h 9"/>
              <a:gd name="T8" fmla="*/ 0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0" y="3"/>
                </a:moveTo>
                <a:cubicBezTo>
                  <a:pt x="1" y="1"/>
                  <a:pt x="3" y="0"/>
                  <a:pt x="5" y="1"/>
                </a:cubicBezTo>
                <a:cubicBezTo>
                  <a:pt x="8" y="1"/>
                  <a:pt x="9" y="4"/>
                  <a:pt x="8" y="6"/>
                </a:cubicBezTo>
                <a:cubicBezTo>
                  <a:pt x="7" y="8"/>
                  <a:pt x="5" y="9"/>
                  <a:pt x="3" y="8"/>
                </a:cubicBezTo>
                <a:cubicBezTo>
                  <a:pt x="1" y="8"/>
                  <a:pt x="0" y="5"/>
                  <a:pt x="0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66" name="Freeform 667"/>
          <p:cNvSpPr>
            <a:spLocks/>
          </p:cNvSpPr>
          <p:nvPr/>
        </p:nvSpPr>
        <p:spPr bwMode="auto">
          <a:xfrm>
            <a:off x="6605589" y="5770563"/>
            <a:ext cx="142875" cy="138112"/>
          </a:xfrm>
          <a:custGeom>
            <a:avLst/>
            <a:gdLst>
              <a:gd name="T0" fmla="*/ 1 w 9"/>
              <a:gd name="T1" fmla="*/ 3 h 9"/>
              <a:gd name="T2" fmla="*/ 6 w 9"/>
              <a:gd name="T3" fmla="*/ 0 h 9"/>
              <a:gd name="T4" fmla="*/ 9 w 9"/>
              <a:gd name="T5" fmla="*/ 5 h 9"/>
              <a:gd name="T6" fmla="*/ 4 w 9"/>
              <a:gd name="T7" fmla="*/ 8 h 9"/>
              <a:gd name="T8" fmla="*/ 1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3"/>
                </a:moveTo>
                <a:cubicBezTo>
                  <a:pt x="2" y="1"/>
                  <a:pt x="4" y="0"/>
                  <a:pt x="6" y="0"/>
                </a:cubicBezTo>
                <a:cubicBezTo>
                  <a:pt x="8" y="1"/>
                  <a:pt x="9" y="3"/>
                  <a:pt x="9" y="5"/>
                </a:cubicBezTo>
                <a:cubicBezTo>
                  <a:pt x="8" y="7"/>
                  <a:pt x="6" y="9"/>
                  <a:pt x="4" y="8"/>
                </a:cubicBezTo>
                <a:cubicBezTo>
                  <a:pt x="1" y="7"/>
                  <a:pt x="0" y="5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67" name="Freeform 668"/>
          <p:cNvSpPr>
            <a:spLocks/>
          </p:cNvSpPr>
          <p:nvPr/>
        </p:nvSpPr>
        <p:spPr bwMode="auto">
          <a:xfrm>
            <a:off x="6467476" y="5645150"/>
            <a:ext cx="138113" cy="141288"/>
          </a:xfrm>
          <a:custGeom>
            <a:avLst/>
            <a:gdLst>
              <a:gd name="T0" fmla="*/ 0 w 9"/>
              <a:gd name="T1" fmla="*/ 3 h 9"/>
              <a:gd name="T2" fmla="*/ 6 w 9"/>
              <a:gd name="T3" fmla="*/ 1 h 9"/>
              <a:gd name="T4" fmla="*/ 8 w 9"/>
              <a:gd name="T5" fmla="*/ 6 h 9"/>
              <a:gd name="T6" fmla="*/ 3 w 9"/>
              <a:gd name="T7" fmla="*/ 8 h 9"/>
              <a:gd name="T8" fmla="*/ 0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0" y="3"/>
                </a:moveTo>
                <a:cubicBezTo>
                  <a:pt x="1" y="1"/>
                  <a:pt x="3" y="0"/>
                  <a:pt x="6" y="1"/>
                </a:cubicBezTo>
                <a:cubicBezTo>
                  <a:pt x="8" y="1"/>
                  <a:pt x="9" y="4"/>
                  <a:pt x="8" y="6"/>
                </a:cubicBezTo>
                <a:cubicBezTo>
                  <a:pt x="7" y="8"/>
                  <a:pt x="5" y="9"/>
                  <a:pt x="3" y="8"/>
                </a:cubicBezTo>
                <a:cubicBezTo>
                  <a:pt x="1" y="8"/>
                  <a:pt x="0" y="5"/>
                  <a:pt x="0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68" name="Freeform 669"/>
          <p:cNvSpPr>
            <a:spLocks/>
          </p:cNvSpPr>
          <p:nvPr/>
        </p:nvSpPr>
        <p:spPr bwMode="auto">
          <a:xfrm>
            <a:off x="6684963" y="5335588"/>
            <a:ext cx="138112" cy="138112"/>
          </a:xfrm>
          <a:custGeom>
            <a:avLst/>
            <a:gdLst>
              <a:gd name="T0" fmla="*/ 1 w 9"/>
              <a:gd name="T1" fmla="*/ 3 h 9"/>
              <a:gd name="T2" fmla="*/ 6 w 9"/>
              <a:gd name="T3" fmla="*/ 1 h 9"/>
              <a:gd name="T4" fmla="*/ 9 w 9"/>
              <a:gd name="T5" fmla="*/ 6 h 9"/>
              <a:gd name="T6" fmla="*/ 4 w 9"/>
              <a:gd name="T7" fmla="*/ 8 h 9"/>
              <a:gd name="T8" fmla="*/ 1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3"/>
                </a:moveTo>
                <a:cubicBezTo>
                  <a:pt x="2" y="1"/>
                  <a:pt x="4" y="0"/>
                  <a:pt x="6" y="1"/>
                </a:cubicBezTo>
                <a:cubicBezTo>
                  <a:pt x="8" y="1"/>
                  <a:pt x="9" y="3"/>
                  <a:pt x="9" y="6"/>
                </a:cubicBezTo>
                <a:cubicBezTo>
                  <a:pt x="8" y="8"/>
                  <a:pt x="6" y="9"/>
                  <a:pt x="4" y="8"/>
                </a:cubicBezTo>
                <a:cubicBezTo>
                  <a:pt x="1" y="7"/>
                  <a:pt x="0" y="5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69" name="Freeform 670"/>
          <p:cNvSpPr>
            <a:spLocks/>
          </p:cNvSpPr>
          <p:nvPr/>
        </p:nvSpPr>
        <p:spPr bwMode="auto">
          <a:xfrm>
            <a:off x="6823075" y="5133975"/>
            <a:ext cx="139700" cy="139700"/>
          </a:xfrm>
          <a:custGeom>
            <a:avLst/>
            <a:gdLst>
              <a:gd name="T0" fmla="*/ 1 w 9"/>
              <a:gd name="T1" fmla="*/ 3 h 9"/>
              <a:gd name="T2" fmla="*/ 6 w 9"/>
              <a:gd name="T3" fmla="*/ 1 h 9"/>
              <a:gd name="T4" fmla="*/ 8 w 9"/>
              <a:gd name="T5" fmla="*/ 6 h 9"/>
              <a:gd name="T6" fmla="*/ 3 w 9"/>
              <a:gd name="T7" fmla="*/ 9 h 9"/>
              <a:gd name="T8" fmla="*/ 1 w 9"/>
              <a:gd name="T9" fmla="*/ 3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9"/>
              <a:gd name="T17" fmla="*/ 9 w 9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9">
                <a:moveTo>
                  <a:pt x="1" y="3"/>
                </a:moveTo>
                <a:cubicBezTo>
                  <a:pt x="1" y="1"/>
                  <a:pt x="3" y="0"/>
                  <a:pt x="6" y="1"/>
                </a:cubicBezTo>
                <a:cubicBezTo>
                  <a:pt x="8" y="2"/>
                  <a:pt x="9" y="4"/>
                  <a:pt x="8" y="6"/>
                </a:cubicBezTo>
                <a:cubicBezTo>
                  <a:pt x="7" y="8"/>
                  <a:pt x="5" y="9"/>
                  <a:pt x="3" y="9"/>
                </a:cubicBezTo>
                <a:cubicBezTo>
                  <a:pt x="1" y="8"/>
                  <a:pt x="0" y="6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70" name="Freeform 671"/>
          <p:cNvSpPr>
            <a:spLocks/>
          </p:cNvSpPr>
          <p:nvPr/>
        </p:nvSpPr>
        <p:spPr bwMode="auto">
          <a:xfrm>
            <a:off x="7786689" y="5181600"/>
            <a:ext cx="155575" cy="185738"/>
          </a:xfrm>
          <a:custGeom>
            <a:avLst/>
            <a:gdLst>
              <a:gd name="T0" fmla="*/ 4 w 10"/>
              <a:gd name="T1" fmla="*/ 12 h 12"/>
              <a:gd name="T2" fmla="*/ 0 w 10"/>
              <a:gd name="T3" fmla="*/ 8 h 12"/>
              <a:gd name="T4" fmla="*/ 5 w 10"/>
              <a:gd name="T5" fmla="*/ 0 h 12"/>
              <a:gd name="T6" fmla="*/ 10 w 10"/>
              <a:gd name="T7" fmla="*/ 3 h 12"/>
              <a:gd name="T8" fmla="*/ 4 w 10"/>
              <a:gd name="T9" fmla="*/ 12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2"/>
              <a:gd name="T17" fmla="*/ 10 w 10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2">
                <a:moveTo>
                  <a:pt x="4" y="12"/>
                </a:moveTo>
                <a:cubicBezTo>
                  <a:pt x="4" y="12"/>
                  <a:pt x="0" y="8"/>
                  <a:pt x="0" y="8"/>
                </a:cubicBezTo>
                <a:cubicBezTo>
                  <a:pt x="0" y="7"/>
                  <a:pt x="5" y="0"/>
                  <a:pt x="5" y="0"/>
                </a:cubicBezTo>
                <a:lnTo>
                  <a:pt x="10" y="3"/>
                </a:lnTo>
                <a:lnTo>
                  <a:pt x="4" y="12"/>
                </a:lnTo>
                <a:close/>
              </a:path>
            </a:pathLst>
          </a:custGeom>
          <a:solidFill>
            <a:srgbClr val="1F3D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71" name="Freeform 672"/>
          <p:cNvSpPr>
            <a:spLocks/>
          </p:cNvSpPr>
          <p:nvPr/>
        </p:nvSpPr>
        <p:spPr bwMode="auto">
          <a:xfrm>
            <a:off x="7694614" y="5102225"/>
            <a:ext cx="1163637" cy="700088"/>
          </a:xfrm>
          <a:custGeom>
            <a:avLst/>
            <a:gdLst>
              <a:gd name="T0" fmla="*/ 0 w 75"/>
              <a:gd name="T1" fmla="*/ 0 h 45"/>
              <a:gd name="T2" fmla="*/ 75 w 75"/>
              <a:gd name="T3" fmla="*/ 38 h 45"/>
              <a:gd name="T4" fmla="*/ 0 60000 65536"/>
              <a:gd name="T5" fmla="*/ 0 60000 65536"/>
              <a:gd name="T6" fmla="*/ 0 w 75"/>
              <a:gd name="T7" fmla="*/ 0 h 45"/>
              <a:gd name="T8" fmla="*/ 75 w 75"/>
              <a:gd name="T9" fmla="*/ 45 h 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" h="45">
                <a:moveTo>
                  <a:pt x="0" y="0"/>
                </a:moveTo>
                <a:cubicBezTo>
                  <a:pt x="36" y="21"/>
                  <a:pt x="44" y="45"/>
                  <a:pt x="75" y="38"/>
                </a:cubicBezTo>
              </a:path>
            </a:pathLst>
          </a:custGeom>
          <a:noFill/>
          <a:ln w="0" cap="flat">
            <a:solidFill>
              <a:srgbClr val="FF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72" name="Freeform 673"/>
          <p:cNvSpPr>
            <a:spLocks/>
          </p:cNvSpPr>
          <p:nvPr/>
        </p:nvSpPr>
        <p:spPr bwMode="auto">
          <a:xfrm>
            <a:off x="7662864" y="5102226"/>
            <a:ext cx="1195387" cy="746125"/>
          </a:xfrm>
          <a:custGeom>
            <a:avLst/>
            <a:gdLst>
              <a:gd name="T0" fmla="*/ 0 w 77"/>
              <a:gd name="T1" fmla="*/ 0 h 48"/>
              <a:gd name="T2" fmla="*/ 77 w 77"/>
              <a:gd name="T3" fmla="*/ 44 h 48"/>
              <a:gd name="T4" fmla="*/ 0 60000 65536"/>
              <a:gd name="T5" fmla="*/ 0 60000 65536"/>
              <a:gd name="T6" fmla="*/ 0 w 77"/>
              <a:gd name="T7" fmla="*/ 0 h 48"/>
              <a:gd name="T8" fmla="*/ 77 w 77"/>
              <a:gd name="T9" fmla="*/ 48 h 4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7" h="48">
                <a:moveTo>
                  <a:pt x="0" y="0"/>
                </a:moveTo>
                <a:cubicBezTo>
                  <a:pt x="36" y="22"/>
                  <a:pt x="44" y="48"/>
                  <a:pt x="77" y="44"/>
                </a:cubicBezTo>
              </a:path>
            </a:pathLst>
          </a:custGeom>
          <a:noFill/>
          <a:ln w="0" cap="flat">
            <a:solidFill>
              <a:srgbClr val="FF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73" name="Freeform 674"/>
          <p:cNvSpPr>
            <a:spLocks/>
          </p:cNvSpPr>
          <p:nvPr/>
        </p:nvSpPr>
        <p:spPr bwMode="auto">
          <a:xfrm>
            <a:off x="7646989" y="5118100"/>
            <a:ext cx="1195387" cy="776288"/>
          </a:xfrm>
          <a:custGeom>
            <a:avLst/>
            <a:gdLst>
              <a:gd name="T0" fmla="*/ 0 w 77"/>
              <a:gd name="T1" fmla="*/ 0 h 50"/>
              <a:gd name="T2" fmla="*/ 77 w 77"/>
              <a:gd name="T3" fmla="*/ 49 h 50"/>
              <a:gd name="T4" fmla="*/ 0 60000 65536"/>
              <a:gd name="T5" fmla="*/ 0 60000 65536"/>
              <a:gd name="T6" fmla="*/ 0 w 77"/>
              <a:gd name="T7" fmla="*/ 0 h 50"/>
              <a:gd name="T8" fmla="*/ 77 w 77"/>
              <a:gd name="T9" fmla="*/ 50 h 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7" h="50">
                <a:moveTo>
                  <a:pt x="0" y="0"/>
                </a:moveTo>
                <a:cubicBezTo>
                  <a:pt x="36" y="23"/>
                  <a:pt x="44" y="50"/>
                  <a:pt x="77" y="49"/>
                </a:cubicBezTo>
              </a:path>
            </a:pathLst>
          </a:custGeom>
          <a:noFill/>
          <a:ln w="0" cap="flat">
            <a:solidFill>
              <a:srgbClr val="FF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74" name="Freeform 675"/>
          <p:cNvSpPr>
            <a:spLocks/>
          </p:cNvSpPr>
          <p:nvPr/>
        </p:nvSpPr>
        <p:spPr bwMode="auto">
          <a:xfrm>
            <a:off x="7646989" y="5133976"/>
            <a:ext cx="1195387" cy="854075"/>
          </a:xfrm>
          <a:custGeom>
            <a:avLst/>
            <a:gdLst>
              <a:gd name="T0" fmla="*/ 0 w 77"/>
              <a:gd name="T1" fmla="*/ 0 h 55"/>
              <a:gd name="T2" fmla="*/ 77 w 77"/>
              <a:gd name="T3" fmla="*/ 55 h 55"/>
              <a:gd name="T4" fmla="*/ 0 60000 65536"/>
              <a:gd name="T5" fmla="*/ 0 60000 65536"/>
              <a:gd name="T6" fmla="*/ 0 w 77"/>
              <a:gd name="T7" fmla="*/ 0 h 55"/>
              <a:gd name="T8" fmla="*/ 77 w 77"/>
              <a:gd name="T9" fmla="*/ 55 h 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7" h="55">
                <a:moveTo>
                  <a:pt x="0" y="0"/>
                </a:moveTo>
                <a:cubicBezTo>
                  <a:pt x="36" y="24"/>
                  <a:pt x="42" y="52"/>
                  <a:pt x="77" y="55"/>
                </a:cubicBezTo>
              </a:path>
            </a:pathLst>
          </a:custGeom>
          <a:noFill/>
          <a:ln w="0" cap="flat">
            <a:solidFill>
              <a:srgbClr val="FF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75" name="Freeform 676"/>
          <p:cNvSpPr>
            <a:spLocks/>
          </p:cNvSpPr>
          <p:nvPr/>
        </p:nvSpPr>
        <p:spPr bwMode="auto">
          <a:xfrm>
            <a:off x="7646988" y="5164139"/>
            <a:ext cx="1181100" cy="915987"/>
          </a:xfrm>
          <a:custGeom>
            <a:avLst/>
            <a:gdLst>
              <a:gd name="T0" fmla="*/ 0 w 76"/>
              <a:gd name="T1" fmla="*/ 0 h 59"/>
              <a:gd name="T2" fmla="*/ 76 w 76"/>
              <a:gd name="T3" fmla="*/ 59 h 59"/>
              <a:gd name="T4" fmla="*/ 0 60000 65536"/>
              <a:gd name="T5" fmla="*/ 0 60000 65536"/>
              <a:gd name="T6" fmla="*/ 0 w 76"/>
              <a:gd name="T7" fmla="*/ 0 h 59"/>
              <a:gd name="T8" fmla="*/ 76 w 76"/>
              <a:gd name="T9" fmla="*/ 59 h 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6" h="59">
                <a:moveTo>
                  <a:pt x="0" y="0"/>
                </a:moveTo>
                <a:cubicBezTo>
                  <a:pt x="36" y="24"/>
                  <a:pt x="40" y="53"/>
                  <a:pt x="76" y="59"/>
                </a:cubicBezTo>
              </a:path>
            </a:pathLst>
          </a:custGeom>
          <a:noFill/>
          <a:ln w="0" cap="flat">
            <a:solidFill>
              <a:srgbClr val="FF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76" name="Freeform 677"/>
          <p:cNvSpPr>
            <a:spLocks/>
          </p:cNvSpPr>
          <p:nvPr/>
        </p:nvSpPr>
        <p:spPr bwMode="auto">
          <a:xfrm>
            <a:off x="7658100" y="5195889"/>
            <a:ext cx="1195388" cy="979487"/>
          </a:xfrm>
          <a:custGeom>
            <a:avLst/>
            <a:gdLst>
              <a:gd name="T0" fmla="*/ 0 w 77"/>
              <a:gd name="T1" fmla="*/ 0 h 63"/>
              <a:gd name="T2" fmla="*/ 77 w 77"/>
              <a:gd name="T3" fmla="*/ 63 h 63"/>
              <a:gd name="T4" fmla="*/ 0 60000 65536"/>
              <a:gd name="T5" fmla="*/ 0 60000 65536"/>
              <a:gd name="T6" fmla="*/ 0 w 77"/>
              <a:gd name="T7" fmla="*/ 0 h 63"/>
              <a:gd name="T8" fmla="*/ 77 w 77"/>
              <a:gd name="T9" fmla="*/ 63 h 6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7" h="63">
                <a:moveTo>
                  <a:pt x="0" y="0"/>
                </a:moveTo>
                <a:cubicBezTo>
                  <a:pt x="37" y="25"/>
                  <a:pt x="39" y="54"/>
                  <a:pt x="77" y="63"/>
                </a:cubicBezTo>
              </a:path>
            </a:pathLst>
          </a:custGeom>
          <a:noFill/>
          <a:ln w="1111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77" name="Freeform 678"/>
          <p:cNvSpPr>
            <a:spLocks/>
          </p:cNvSpPr>
          <p:nvPr/>
        </p:nvSpPr>
        <p:spPr bwMode="auto">
          <a:xfrm>
            <a:off x="7750176" y="5114925"/>
            <a:ext cx="1133475" cy="668338"/>
          </a:xfrm>
          <a:custGeom>
            <a:avLst/>
            <a:gdLst>
              <a:gd name="T0" fmla="*/ 73 w 73"/>
              <a:gd name="T1" fmla="*/ 32 h 43"/>
              <a:gd name="T2" fmla="*/ 0 w 73"/>
              <a:gd name="T3" fmla="*/ 0 h 43"/>
              <a:gd name="T4" fmla="*/ 0 60000 65536"/>
              <a:gd name="T5" fmla="*/ 0 60000 65536"/>
              <a:gd name="T6" fmla="*/ 0 w 73"/>
              <a:gd name="T7" fmla="*/ 0 h 43"/>
              <a:gd name="T8" fmla="*/ 73 w 73"/>
              <a:gd name="T9" fmla="*/ 43 h 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" h="43">
                <a:moveTo>
                  <a:pt x="73" y="32"/>
                </a:moveTo>
                <a:cubicBezTo>
                  <a:pt x="43" y="43"/>
                  <a:pt x="35" y="20"/>
                  <a:pt x="0" y="0"/>
                </a:cubicBezTo>
              </a:path>
            </a:pathLst>
          </a:cu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78" name="Line 679"/>
          <p:cNvSpPr>
            <a:spLocks noChangeShapeType="1"/>
          </p:cNvSpPr>
          <p:nvPr/>
        </p:nvSpPr>
        <p:spPr bwMode="auto">
          <a:xfrm flipV="1">
            <a:off x="8842376" y="5599113"/>
            <a:ext cx="30163" cy="576262"/>
          </a:xfrm>
          <a:prstGeom prst="line">
            <a:avLst/>
          </a:prstGeom>
          <a:noFill/>
          <a:ln w="11113" cap="rnd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79" name="Freeform 680"/>
          <p:cNvSpPr>
            <a:spLocks/>
          </p:cNvSpPr>
          <p:nvPr/>
        </p:nvSpPr>
        <p:spPr bwMode="auto">
          <a:xfrm>
            <a:off x="8656639" y="5584825"/>
            <a:ext cx="496887" cy="604838"/>
          </a:xfrm>
          <a:custGeom>
            <a:avLst/>
            <a:gdLst>
              <a:gd name="T0" fmla="*/ 1 w 32"/>
              <a:gd name="T1" fmla="*/ 19 h 39"/>
              <a:gd name="T2" fmla="*/ 18 w 32"/>
              <a:gd name="T3" fmla="*/ 0 h 39"/>
              <a:gd name="T4" fmla="*/ 31 w 32"/>
              <a:gd name="T5" fmla="*/ 20 h 39"/>
              <a:gd name="T6" fmla="*/ 14 w 32"/>
              <a:gd name="T7" fmla="*/ 39 h 39"/>
              <a:gd name="T8" fmla="*/ 1 w 32"/>
              <a:gd name="T9" fmla="*/ 19 h 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"/>
              <a:gd name="T16" fmla="*/ 0 h 39"/>
              <a:gd name="T17" fmla="*/ 32 w 32"/>
              <a:gd name="T18" fmla="*/ 39 h 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" h="39">
                <a:moveTo>
                  <a:pt x="1" y="19"/>
                </a:moveTo>
                <a:cubicBezTo>
                  <a:pt x="2" y="10"/>
                  <a:pt x="9" y="0"/>
                  <a:pt x="18" y="0"/>
                </a:cubicBezTo>
                <a:cubicBezTo>
                  <a:pt x="27" y="1"/>
                  <a:pt x="32" y="9"/>
                  <a:pt x="31" y="20"/>
                </a:cubicBezTo>
                <a:cubicBezTo>
                  <a:pt x="30" y="31"/>
                  <a:pt x="22" y="39"/>
                  <a:pt x="14" y="39"/>
                </a:cubicBezTo>
                <a:cubicBezTo>
                  <a:pt x="6" y="38"/>
                  <a:pt x="0" y="29"/>
                  <a:pt x="1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80" name="Freeform 681"/>
          <p:cNvSpPr>
            <a:spLocks/>
          </p:cNvSpPr>
          <p:nvPr/>
        </p:nvSpPr>
        <p:spPr bwMode="auto">
          <a:xfrm>
            <a:off x="8656639" y="5584825"/>
            <a:ext cx="496887" cy="590550"/>
          </a:xfrm>
          <a:custGeom>
            <a:avLst/>
            <a:gdLst>
              <a:gd name="T0" fmla="*/ 1 w 32"/>
              <a:gd name="T1" fmla="*/ 19 h 38"/>
              <a:gd name="T2" fmla="*/ 18 w 32"/>
              <a:gd name="T3" fmla="*/ 0 h 38"/>
              <a:gd name="T4" fmla="*/ 31 w 32"/>
              <a:gd name="T5" fmla="*/ 20 h 38"/>
              <a:gd name="T6" fmla="*/ 14 w 32"/>
              <a:gd name="T7" fmla="*/ 38 h 38"/>
              <a:gd name="T8" fmla="*/ 1 w 32"/>
              <a:gd name="T9" fmla="*/ 19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"/>
              <a:gd name="T16" fmla="*/ 0 h 38"/>
              <a:gd name="T17" fmla="*/ 32 w 32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" h="38">
                <a:moveTo>
                  <a:pt x="1" y="19"/>
                </a:moveTo>
                <a:cubicBezTo>
                  <a:pt x="2" y="10"/>
                  <a:pt x="9" y="0"/>
                  <a:pt x="18" y="0"/>
                </a:cubicBezTo>
                <a:cubicBezTo>
                  <a:pt x="27" y="0"/>
                  <a:pt x="32" y="9"/>
                  <a:pt x="31" y="20"/>
                </a:cubicBezTo>
                <a:cubicBezTo>
                  <a:pt x="30" y="30"/>
                  <a:pt x="22" y="38"/>
                  <a:pt x="14" y="38"/>
                </a:cubicBezTo>
                <a:cubicBezTo>
                  <a:pt x="6" y="38"/>
                  <a:pt x="0" y="29"/>
                  <a:pt x="1" y="19"/>
                </a:cubicBezTo>
              </a:path>
            </a:pathLst>
          </a:custGeom>
          <a:noFill/>
          <a:ln w="12700" cmpd="sng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81" name="Freeform 682"/>
          <p:cNvSpPr>
            <a:spLocks/>
          </p:cNvSpPr>
          <p:nvPr/>
        </p:nvSpPr>
        <p:spPr bwMode="auto">
          <a:xfrm>
            <a:off x="8920163" y="5584825"/>
            <a:ext cx="30162" cy="14288"/>
          </a:xfrm>
          <a:custGeom>
            <a:avLst/>
            <a:gdLst>
              <a:gd name="T0" fmla="*/ 2 w 2"/>
              <a:gd name="T1" fmla="*/ 0 h 1"/>
              <a:gd name="T2" fmla="*/ 0 w 2"/>
              <a:gd name="T3" fmla="*/ 1 h 1"/>
              <a:gd name="T4" fmla="*/ 0 w 2"/>
              <a:gd name="T5" fmla="*/ 0 h 1"/>
              <a:gd name="T6" fmla="*/ 1 w 2"/>
              <a:gd name="T7" fmla="*/ 0 h 1"/>
              <a:gd name="T8" fmla="*/ 2 w 2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1"/>
              <a:gd name="T17" fmla="*/ 2 w 2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1">
                <a:moveTo>
                  <a:pt x="2" y="0"/>
                </a:move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82" name="Freeform 683"/>
          <p:cNvSpPr>
            <a:spLocks/>
          </p:cNvSpPr>
          <p:nvPr/>
        </p:nvSpPr>
        <p:spPr bwMode="auto">
          <a:xfrm>
            <a:off x="8828089" y="5616575"/>
            <a:ext cx="14287" cy="14288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0 w 1"/>
              <a:gd name="T5" fmla="*/ 1 h 1"/>
              <a:gd name="T6" fmla="*/ 0 w 1"/>
              <a:gd name="T7" fmla="*/ 0 h 1"/>
              <a:gd name="T8" fmla="*/ 1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1" y="0"/>
                </a:move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83" name="Freeform 684"/>
          <p:cNvSpPr>
            <a:spLocks/>
          </p:cNvSpPr>
          <p:nvPr/>
        </p:nvSpPr>
        <p:spPr bwMode="auto">
          <a:xfrm>
            <a:off x="8950326" y="5616575"/>
            <a:ext cx="15875" cy="14288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84" name="Freeform 685"/>
          <p:cNvSpPr>
            <a:spLocks/>
          </p:cNvSpPr>
          <p:nvPr/>
        </p:nvSpPr>
        <p:spPr bwMode="auto">
          <a:xfrm>
            <a:off x="8890000" y="5616575"/>
            <a:ext cx="14288" cy="14288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85" name="Freeform 686"/>
          <p:cNvSpPr>
            <a:spLocks/>
          </p:cNvSpPr>
          <p:nvPr/>
        </p:nvSpPr>
        <p:spPr bwMode="auto">
          <a:xfrm>
            <a:off x="9012238" y="5616575"/>
            <a:ext cx="17462" cy="14288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86" name="Freeform 687"/>
          <p:cNvSpPr>
            <a:spLocks/>
          </p:cNvSpPr>
          <p:nvPr/>
        </p:nvSpPr>
        <p:spPr bwMode="auto">
          <a:xfrm>
            <a:off x="8748713" y="5676900"/>
            <a:ext cx="17462" cy="31750"/>
          </a:xfrm>
          <a:custGeom>
            <a:avLst/>
            <a:gdLst>
              <a:gd name="T0" fmla="*/ 1 w 1"/>
              <a:gd name="T1" fmla="*/ 0 h 2"/>
              <a:gd name="T2" fmla="*/ 1 w 1"/>
              <a:gd name="T3" fmla="*/ 1 h 2"/>
              <a:gd name="T4" fmla="*/ 0 w 1"/>
              <a:gd name="T5" fmla="*/ 2 h 2"/>
              <a:gd name="T6" fmla="*/ 1 w 1"/>
              <a:gd name="T7" fmla="*/ 0 h 2"/>
              <a:gd name="T8" fmla="*/ 0 60000 65536"/>
              <a:gd name="T9" fmla="*/ 0 60000 65536"/>
              <a:gd name="T10" fmla="*/ 0 60000 65536"/>
              <a:gd name="T11" fmla="*/ 0 60000 65536"/>
              <a:gd name="T12" fmla="*/ 0 w 1"/>
              <a:gd name="T13" fmla="*/ 0 h 2"/>
              <a:gd name="T14" fmla="*/ 1 w 1"/>
              <a:gd name="T15" fmla="*/ 2 h 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" h="2">
                <a:moveTo>
                  <a:pt x="1" y="0"/>
                </a:move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2"/>
                  <a:pt x="0" y="2"/>
                </a:cubicBezTo>
                <a:cubicBezTo>
                  <a:pt x="0" y="1"/>
                  <a:pt x="1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87" name="Freeform 688"/>
          <p:cNvSpPr>
            <a:spLocks/>
          </p:cNvSpPr>
          <p:nvPr/>
        </p:nvSpPr>
        <p:spPr bwMode="auto">
          <a:xfrm>
            <a:off x="8842376" y="5645150"/>
            <a:ext cx="61913" cy="63500"/>
          </a:xfrm>
          <a:custGeom>
            <a:avLst/>
            <a:gdLst>
              <a:gd name="T0" fmla="*/ 0 w 4"/>
              <a:gd name="T1" fmla="*/ 2 h 4"/>
              <a:gd name="T2" fmla="*/ 2 w 4"/>
              <a:gd name="T3" fmla="*/ 0 h 4"/>
              <a:gd name="T4" fmla="*/ 3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cubicBezTo>
                  <a:pt x="3" y="1"/>
                  <a:pt x="4" y="2"/>
                  <a:pt x="3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3"/>
                  <a:pt x="0" y="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88" name="Freeform 689"/>
          <p:cNvSpPr>
            <a:spLocks/>
          </p:cNvSpPr>
          <p:nvPr/>
        </p:nvSpPr>
        <p:spPr bwMode="auto">
          <a:xfrm>
            <a:off x="8966200" y="5645150"/>
            <a:ext cx="63500" cy="63500"/>
          </a:xfrm>
          <a:custGeom>
            <a:avLst/>
            <a:gdLst>
              <a:gd name="T0" fmla="*/ 0 w 4"/>
              <a:gd name="T1" fmla="*/ 2 h 4"/>
              <a:gd name="T2" fmla="*/ 2 w 4"/>
              <a:gd name="T3" fmla="*/ 0 h 4"/>
              <a:gd name="T4" fmla="*/ 3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cubicBezTo>
                  <a:pt x="3" y="1"/>
                  <a:pt x="4" y="2"/>
                  <a:pt x="3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3"/>
                  <a:pt x="0" y="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89" name="Freeform 690"/>
          <p:cNvSpPr>
            <a:spLocks/>
          </p:cNvSpPr>
          <p:nvPr/>
        </p:nvSpPr>
        <p:spPr bwMode="auto">
          <a:xfrm>
            <a:off x="9090026" y="5691189"/>
            <a:ext cx="17463" cy="3175"/>
          </a:xfrm>
          <a:custGeom>
            <a:avLst/>
            <a:gdLst>
              <a:gd name="T0" fmla="*/ 1 w 1"/>
              <a:gd name="T1" fmla="*/ 0 h 3175"/>
              <a:gd name="T2" fmla="*/ 0 w 1"/>
              <a:gd name="T3" fmla="*/ 0 h 3175"/>
              <a:gd name="T4" fmla="*/ 1 w 1"/>
              <a:gd name="T5" fmla="*/ 0 h 3175"/>
              <a:gd name="T6" fmla="*/ 0 60000 65536"/>
              <a:gd name="T7" fmla="*/ 0 60000 65536"/>
              <a:gd name="T8" fmla="*/ 0 60000 65536"/>
              <a:gd name="T9" fmla="*/ 0 w 1"/>
              <a:gd name="T10" fmla="*/ 0 h 3175"/>
              <a:gd name="T11" fmla="*/ 1 w 1"/>
              <a:gd name="T12" fmla="*/ 3175 h 3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3175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90" name="Freeform 691"/>
          <p:cNvSpPr>
            <a:spLocks/>
          </p:cNvSpPr>
          <p:nvPr/>
        </p:nvSpPr>
        <p:spPr bwMode="auto">
          <a:xfrm>
            <a:off x="8794751" y="5676900"/>
            <a:ext cx="17463" cy="14288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0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91" name="Freeform 692"/>
          <p:cNvSpPr>
            <a:spLocks/>
          </p:cNvSpPr>
          <p:nvPr/>
        </p:nvSpPr>
        <p:spPr bwMode="auto">
          <a:xfrm>
            <a:off x="8920164" y="5676900"/>
            <a:ext cx="15875" cy="14288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92" name="Freeform 693"/>
          <p:cNvSpPr>
            <a:spLocks/>
          </p:cNvSpPr>
          <p:nvPr/>
        </p:nvSpPr>
        <p:spPr bwMode="auto">
          <a:xfrm>
            <a:off x="9045575" y="5676900"/>
            <a:ext cx="12700" cy="14288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93" name="Freeform 694"/>
          <p:cNvSpPr>
            <a:spLocks/>
          </p:cNvSpPr>
          <p:nvPr/>
        </p:nvSpPr>
        <p:spPr bwMode="auto">
          <a:xfrm>
            <a:off x="8702675" y="5862638"/>
            <a:ext cx="63500" cy="63500"/>
          </a:xfrm>
          <a:custGeom>
            <a:avLst/>
            <a:gdLst>
              <a:gd name="T0" fmla="*/ 1 w 4"/>
              <a:gd name="T1" fmla="*/ 2 h 4"/>
              <a:gd name="T2" fmla="*/ 3 w 4"/>
              <a:gd name="T3" fmla="*/ 1 h 4"/>
              <a:gd name="T4" fmla="*/ 4 w 4"/>
              <a:gd name="T5" fmla="*/ 3 h 4"/>
              <a:gd name="T6" fmla="*/ 2 w 4"/>
              <a:gd name="T7" fmla="*/ 4 h 4"/>
              <a:gd name="T8" fmla="*/ 1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2"/>
                </a:moveTo>
                <a:cubicBezTo>
                  <a:pt x="1" y="1"/>
                  <a:pt x="2" y="0"/>
                  <a:pt x="3" y="1"/>
                </a:cubicBezTo>
                <a:cubicBezTo>
                  <a:pt x="4" y="1"/>
                  <a:pt x="4" y="2"/>
                  <a:pt x="4" y="3"/>
                </a:cubicBezTo>
                <a:cubicBezTo>
                  <a:pt x="4" y="4"/>
                  <a:pt x="3" y="4"/>
                  <a:pt x="2" y="4"/>
                </a:cubicBezTo>
                <a:cubicBezTo>
                  <a:pt x="1" y="4"/>
                  <a:pt x="0" y="3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94" name="Freeform 695"/>
          <p:cNvSpPr>
            <a:spLocks/>
          </p:cNvSpPr>
          <p:nvPr/>
        </p:nvSpPr>
        <p:spPr bwMode="auto">
          <a:xfrm>
            <a:off x="8842376" y="5862638"/>
            <a:ext cx="47625" cy="63500"/>
          </a:xfrm>
          <a:custGeom>
            <a:avLst/>
            <a:gdLst>
              <a:gd name="T0" fmla="*/ 0 w 3"/>
              <a:gd name="T1" fmla="*/ 2 h 4"/>
              <a:gd name="T2" fmla="*/ 2 w 3"/>
              <a:gd name="T3" fmla="*/ 1 h 4"/>
              <a:gd name="T4" fmla="*/ 3 w 3"/>
              <a:gd name="T5" fmla="*/ 3 h 4"/>
              <a:gd name="T6" fmla="*/ 1 w 3"/>
              <a:gd name="T7" fmla="*/ 4 h 4"/>
              <a:gd name="T8" fmla="*/ 0 w 3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"/>
              <a:gd name="T16" fmla="*/ 0 h 4"/>
              <a:gd name="T17" fmla="*/ 3 w 3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" h="4">
                <a:moveTo>
                  <a:pt x="0" y="2"/>
                </a:moveTo>
                <a:cubicBezTo>
                  <a:pt x="0" y="1"/>
                  <a:pt x="1" y="0"/>
                  <a:pt x="2" y="1"/>
                </a:cubicBezTo>
                <a:cubicBezTo>
                  <a:pt x="3" y="1"/>
                  <a:pt x="3" y="2"/>
                  <a:pt x="3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4"/>
                  <a:pt x="0" y="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95" name="Freeform 696"/>
          <p:cNvSpPr>
            <a:spLocks/>
          </p:cNvSpPr>
          <p:nvPr/>
        </p:nvSpPr>
        <p:spPr bwMode="auto">
          <a:xfrm>
            <a:off x="8966200" y="5862638"/>
            <a:ext cx="63500" cy="63500"/>
          </a:xfrm>
          <a:custGeom>
            <a:avLst/>
            <a:gdLst>
              <a:gd name="T0" fmla="*/ 0 w 4"/>
              <a:gd name="T1" fmla="*/ 2 h 4"/>
              <a:gd name="T2" fmla="*/ 2 w 4"/>
              <a:gd name="T3" fmla="*/ 1 h 4"/>
              <a:gd name="T4" fmla="*/ 3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0" y="1"/>
                  <a:pt x="1" y="0"/>
                  <a:pt x="2" y="1"/>
                </a:cubicBezTo>
                <a:cubicBezTo>
                  <a:pt x="3" y="1"/>
                  <a:pt x="4" y="2"/>
                  <a:pt x="3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4"/>
                  <a:pt x="0" y="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96" name="Freeform 697"/>
          <p:cNvSpPr>
            <a:spLocks/>
          </p:cNvSpPr>
          <p:nvPr/>
        </p:nvSpPr>
        <p:spPr bwMode="auto">
          <a:xfrm>
            <a:off x="9090026" y="5862638"/>
            <a:ext cx="47625" cy="63500"/>
          </a:xfrm>
          <a:custGeom>
            <a:avLst/>
            <a:gdLst>
              <a:gd name="T0" fmla="*/ 0 w 3"/>
              <a:gd name="T1" fmla="*/ 2 h 4"/>
              <a:gd name="T2" fmla="*/ 2 w 3"/>
              <a:gd name="T3" fmla="*/ 1 h 4"/>
              <a:gd name="T4" fmla="*/ 3 w 3"/>
              <a:gd name="T5" fmla="*/ 1 h 4"/>
              <a:gd name="T6" fmla="*/ 3 w 3"/>
              <a:gd name="T7" fmla="*/ 2 h 4"/>
              <a:gd name="T8" fmla="*/ 3 w 3"/>
              <a:gd name="T9" fmla="*/ 4 h 4"/>
              <a:gd name="T10" fmla="*/ 1 w 3"/>
              <a:gd name="T11" fmla="*/ 4 h 4"/>
              <a:gd name="T12" fmla="*/ 0 w 3"/>
              <a:gd name="T13" fmla="*/ 2 h 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"/>
              <a:gd name="T22" fmla="*/ 0 h 4"/>
              <a:gd name="T23" fmla="*/ 3 w 3"/>
              <a:gd name="T24" fmla="*/ 4 h 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" h="4">
                <a:moveTo>
                  <a:pt x="0" y="2"/>
                </a:moveTo>
                <a:cubicBezTo>
                  <a:pt x="1" y="1"/>
                  <a:pt x="2" y="0"/>
                  <a:pt x="2" y="1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3" y="2"/>
                  <a:pt x="3" y="2"/>
                </a:cubicBezTo>
                <a:cubicBezTo>
                  <a:pt x="3" y="3"/>
                  <a:pt x="3" y="3"/>
                  <a:pt x="3" y="4"/>
                </a:cubicBezTo>
                <a:cubicBezTo>
                  <a:pt x="2" y="4"/>
                  <a:pt x="2" y="4"/>
                  <a:pt x="1" y="4"/>
                </a:cubicBezTo>
                <a:cubicBezTo>
                  <a:pt x="0" y="4"/>
                  <a:pt x="0" y="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97" name="Freeform 698"/>
          <p:cNvSpPr>
            <a:spLocks/>
          </p:cNvSpPr>
          <p:nvPr/>
        </p:nvSpPr>
        <p:spPr bwMode="auto">
          <a:xfrm>
            <a:off x="8674100" y="5894389"/>
            <a:ext cx="12700" cy="1428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0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98" name="Freeform 699"/>
          <p:cNvSpPr>
            <a:spLocks/>
          </p:cNvSpPr>
          <p:nvPr/>
        </p:nvSpPr>
        <p:spPr bwMode="auto">
          <a:xfrm>
            <a:off x="8794751" y="5894389"/>
            <a:ext cx="17463" cy="14287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99" name="Freeform 700"/>
          <p:cNvSpPr>
            <a:spLocks/>
          </p:cNvSpPr>
          <p:nvPr/>
        </p:nvSpPr>
        <p:spPr bwMode="auto">
          <a:xfrm>
            <a:off x="8920164" y="5894389"/>
            <a:ext cx="15875" cy="14287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00" name="Freeform 701"/>
          <p:cNvSpPr>
            <a:spLocks/>
          </p:cNvSpPr>
          <p:nvPr/>
        </p:nvSpPr>
        <p:spPr bwMode="auto">
          <a:xfrm>
            <a:off x="9045575" y="5894389"/>
            <a:ext cx="12700" cy="14287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01" name="Freeform 702"/>
          <p:cNvSpPr>
            <a:spLocks/>
          </p:cNvSpPr>
          <p:nvPr/>
        </p:nvSpPr>
        <p:spPr bwMode="auto">
          <a:xfrm>
            <a:off x="8732839" y="6097589"/>
            <a:ext cx="33337" cy="46037"/>
          </a:xfrm>
          <a:custGeom>
            <a:avLst/>
            <a:gdLst>
              <a:gd name="T0" fmla="*/ 0 w 2"/>
              <a:gd name="T1" fmla="*/ 0 h 3"/>
              <a:gd name="T2" fmla="*/ 1 w 2"/>
              <a:gd name="T3" fmla="*/ 0 h 3"/>
              <a:gd name="T4" fmla="*/ 2 w 2"/>
              <a:gd name="T5" fmla="*/ 2 h 3"/>
              <a:gd name="T6" fmla="*/ 2 w 2"/>
              <a:gd name="T7" fmla="*/ 3 h 3"/>
              <a:gd name="T8" fmla="*/ 0 w 2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3"/>
              <a:gd name="T17" fmla="*/ 2 w 2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3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2" y="0"/>
                  <a:pt x="2" y="1"/>
                  <a:pt x="2" y="2"/>
                </a:cubicBezTo>
                <a:cubicBezTo>
                  <a:pt x="2" y="2"/>
                  <a:pt x="2" y="2"/>
                  <a:pt x="2" y="3"/>
                </a:cubicBezTo>
                <a:cubicBezTo>
                  <a:pt x="1" y="2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02" name="Freeform 703"/>
          <p:cNvSpPr>
            <a:spLocks/>
          </p:cNvSpPr>
          <p:nvPr/>
        </p:nvSpPr>
        <p:spPr bwMode="auto">
          <a:xfrm>
            <a:off x="8842376" y="6097589"/>
            <a:ext cx="47625" cy="60325"/>
          </a:xfrm>
          <a:custGeom>
            <a:avLst/>
            <a:gdLst>
              <a:gd name="T0" fmla="*/ 0 w 3"/>
              <a:gd name="T1" fmla="*/ 1 h 4"/>
              <a:gd name="T2" fmla="*/ 2 w 3"/>
              <a:gd name="T3" fmla="*/ 0 h 4"/>
              <a:gd name="T4" fmla="*/ 3 w 3"/>
              <a:gd name="T5" fmla="*/ 2 h 4"/>
              <a:gd name="T6" fmla="*/ 1 w 3"/>
              <a:gd name="T7" fmla="*/ 3 h 4"/>
              <a:gd name="T8" fmla="*/ 0 w 3"/>
              <a:gd name="T9" fmla="*/ 1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"/>
              <a:gd name="T16" fmla="*/ 0 h 4"/>
              <a:gd name="T17" fmla="*/ 3 w 3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" h="4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3" y="0"/>
                  <a:pt x="3" y="1"/>
                  <a:pt x="3" y="2"/>
                </a:cubicBezTo>
                <a:cubicBezTo>
                  <a:pt x="3" y="3"/>
                  <a:pt x="2" y="4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03" name="Freeform 704"/>
          <p:cNvSpPr>
            <a:spLocks/>
          </p:cNvSpPr>
          <p:nvPr/>
        </p:nvSpPr>
        <p:spPr bwMode="auto">
          <a:xfrm>
            <a:off x="8966200" y="6097589"/>
            <a:ext cx="63500" cy="46037"/>
          </a:xfrm>
          <a:custGeom>
            <a:avLst/>
            <a:gdLst>
              <a:gd name="T0" fmla="*/ 0 w 4"/>
              <a:gd name="T1" fmla="*/ 1 h 3"/>
              <a:gd name="T2" fmla="*/ 2 w 4"/>
              <a:gd name="T3" fmla="*/ 0 h 3"/>
              <a:gd name="T4" fmla="*/ 3 w 4"/>
              <a:gd name="T5" fmla="*/ 2 h 3"/>
              <a:gd name="T6" fmla="*/ 2 w 4"/>
              <a:gd name="T7" fmla="*/ 3 h 3"/>
              <a:gd name="T8" fmla="*/ 1 w 4"/>
              <a:gd name="T9" fmla="*/ 3 h 3"/>
              <a:gd name="T10" fmla="*/ 0 w 4"/>
              <a:gd name="T11" fmla="*/ 1 h 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"/>
              <a:gd name="T19" fmla="*/ 0 h 3"/>
              <a:gd name="T20" fmla="*/ 4 w 4"/>
              <a:gd name="T21" fmla="*/ 3 h 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" h="3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1"/>
                  <a:pt x="3" y="2"/>
                </a:cubicBezTo>
                <a:cubicBezTo>
                  <a:pt x="3" y="3"/>
                  <a:pt x="2" y="3"/>
                  <a:pt x="2" y="3"/>
                </a:cubicBezTo>
                <a:cubicBezTo>
                  <a:pt x="2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04" name="Freeform 705"/>
          <p:cNvSpPr>
            <a:spLocks/>
          </p:cNvSpPr>
          <p:nvPr/>
        </p:nvSpPr>
        <p:spPr bwMode="auto">
          <a:xfrm>
            <a:off x="8794751" y="6111875"/>
            <a:ext cx="17463" cy="14288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05" name="Freeform 706"/>
          <p:cNvSpPr>
            <a:spLocks/>
          </p:cNvSpPr>
          <p:nvPr/>
        </p:nvSpPr>
        <p:spPr bwMode="auto">
          <a:xfrm>
            <a:off x="8920164" y="6111875"/>
            <a:ext cx="15875" cy="14288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06" name="Freeform 707"/>
          <p:cNvSpPr>
            <a:spLocks/>
          </p:cNvSpPr>
          <p:nvPr/>
        </p:nvSpPr>
        <p:spPr bwMode="auto">
          <a:xfrm>
            <a:off x="8686801" y="5786438"/>
            <a:ext cx="15875" cy="30162"/>
          </a:xfrm>
          <a:custGeom>
            <a:avLst/>
            <a:gdLst>
              <a:gd name="T0" fmla="*/ 1 w 1"/>
              <a:gd name="T1" fmla="*/ 0 h 2"/>
              <a:gd name="T2" fmla="*/ 1 w 1"/>
              <a:gd name="T3" fmla="*/ 1 h 2"/>
              <a:gd name="T4" fmla="*/ 0 w 1"/>
              <a:gd name="T5" fmla="*/ 2 h 2"/>
              <a:gd name="T6" fmla="*/ 1 w 1"/>
              <a:gd name="T7" fmla="*/ 0 h 2"/>
              <a:gd name="T8" fmla="*/ 0 60000 65536"/>
              <a:gd name="T9" fmla="*/ 0 60000 65536"/>
              <a:gd name="T10" fmla="*/ 0 60000 65536"/>
              <a:gd name="T11" fmla="*/ 0 60000 65536"/>
              <a:gd name="T12" fmla="*/ 0 w 1"/>
              <a:gd name="T13" fmla="*/ 0 h 2"/>
              <a:gd name="T14" fmla="*/ 1 w 1"/>
              <a:gd name="T15" fmla="*/ 2 h 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" h="2">
                <a:moveTo>
                  <a:pt x="1" y="0"/>
                </a:move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0" y="2"/>
                </a:cubicBezTo>
                <a:cubicBezTo>
                  <a:pt x="1" y="1"/>
                  <a:pt x="1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07" name="Freeform 708"/>
          <p:cNvSpPr>
            <a:spLocks/>
          </p:cNvSpPr>
          <p:nvPr/>
        </p:nvSpPr>
        <p:spPr bwMode="auto">
          <a:xfrm>
            <a:off x="8766176" y="5754688"/>
            <a:ext cx="61913" cy="61912"/>
          </a:xfrm>
          <a:custGeom>
            <a:avLst/>
            <a:gdLst>
              <a:gd name="T0" fmla="*/ 1 w 4"/>
              <a:gd name="T1" fmla="*/ 2 h 4"/>
              <a:gd name="T2" fmla="*/ 3 w 4"/>
              <a:gd name="T3" fmla="*/ 1 h 4"/>
              <a:gd name="T4" fmla="*/ 4 w 4"/>
              <a:gd name="T5" fmla="*/ 3 h 4"/>
              <a:gd name="T6" fmla="*/ 2 w 4"/>
              <a:gd name="T7" fmla="*/ 4 h 4"/>
              <a:gd name="T8" fmla="*/ 1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1" y="2"/>
                </a:moveTo>
                <a:cubicBezTo>
                  <a:pt x="1" y="1"/>
                  <a:pt x="2" y="0"/>
                  <a:pt x="3" y="1"/>
                </a:cubicBezTo>
                <a:cubicBezTo>
                  <a:pt x="4" y="1"/>
                  <a:pt x="4" y="2"/>
                  <a:pt x="4" y="3"/>
                </a:cubicBezTo>
                <a:cubicBezTo>
                  <a:pt x="4" y="4"/>
                  <a:pt x="3" y="4"/>
                  <a:pt x="2" y="4"/>
                </a:cubicBezTo>
                <a:cubicBezTo>
                  <a:pt x="1" y="4"/>
                  <a:pt x="0" y="3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08" name="Freeform 709"/>
          <p:cNvSpPr>
            <a:spLocks/>
          </p:cNvSpPr>
          <p:nvPr/>
        </p:nvSpPr>
        <p:spPr bwMode="auto">
          <a:xfrm>
            <a:off x="8904288" y="5754688"/>
            <a:ext cx="61912" cy="61912"/>
          </a:xfrm>
          <a:custGeom>
            <a:avLst/>
            <a:gdLst>
              <a:gd name="T0" fmla="*/ 0 w 4"/>
              <a:gd name="T1" fmla="*/ 2 h 4"/>
              <a:gd name="T2" fmla="*/ 2 w 4"/>
              <a:gd name="T3" fmla="*/ 1 h 4"/>
              <a:gd name="T4" fmla="*/ 3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0" y="1"/>
                  <a:pt x="1" y="0"/>
                  <a:pt x="2" y="1"/>
                </a:cubicBezTo>
                <a:cubicBezTo>
                  <a:pt x="3" y="1"/>
                  <a:pt x="4" y="2"/>
                  <a:pt x="3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4"/>
                  <a:pt x="0" y="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09" name="Freeform 710"/>
          <p:cNvSpPr>
            <a:spLocks/>
          </p:cNvSpPr>
          <p:nvPr/>
        </p:nvSpPr>
        <p:spPr bwMode="auto">
          <a:xfrm>
            <a:off x="9029701" y="5754688"/>
            <a:ext cx="60325" cy="61912"/>
          </a:xfrm>
          <a:custGeom>
            <a:avLst/>
            <a:gdLst>
              <a:gd name="T0" fmla="*/ 0 w 4"/>
              <a:gd name="T1" fmla="*/ 2 h 4"/>
              <a:gd name="T2" fmla="*/ 2 w 4"/>
              <a:gd name="T3" fmla="*/ 1 h 4"/>
              <a:gd name="T4" fmla="*/ 3 w 4"/>
              <a:gd name="T5" fmla="*/ 3 h 4"/>
              <a:gd name="T6" fmla="*/ 1 w 4"/>
              <a:gd name="T7" fmla="*/ 4 h 4"/>
              <a:gd name="T8" fmla="*/ 0 w 4"/>
              <a:gd name="T9" fmla="*/ 2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4"/>
              <a:gd name="T17" fmla="*/ 4 w 4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4">
                <a:moveTo>
                  <a:pt x="0" y="2"/>
                </a:moveTo>
                <a:cubicBezTo>
                  <a:pt x="0" y="1"/>
                  <a:pt x="1" y="0"/>
                  <a:pt x="2" y="1"/>
                </a:cubicBezTo>
                <a:cubicBezTo>
                  <a:pt x="3" y="1"/>
                  <a:pt x="4" y="2"/>
                  <a:pt x="3" y="3"/>
                </a:cubicBezTo>
                <a:cubicBezTo>
                  <a:pt x="3" y="4"/>
                  <a:pt x="2" y="4"/>
                  <a:pt x="1" y="4"/>
                </a:cubicBezTo>
                <a:cubicBezTo>
                  <a:pt x="0" y="4"/>
                  <a:pt x="0" y="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10" name="Freeform 711"/>
          <p:cNvSpPr>
            <a:spLocks/>
          </p:cNvSpPr>
          <p:nvPr/>
        </p:nvSpPr>
        <p:spPr bwMode="auto">
          <a:xfrm>
            <a:off x="8732839" y="5786439"/>
            <a:ext cx="15875" cy="15875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11" name="Freeform 712"/>
          <p:cNvSpPr>
            <a:spLocks/>
          </p:cNvSpPr>
          <p:nvPr/>
        </p:nvSpPr>
        <p:spPr bwMode="auto">
          <a:xfrm>
            <a:off x="8702676" y="5832476"/>
            <a:ext cx="15875" cy="15875"/>
          </a:xfrm>
          <a:custGeom>
            <a:avLst/>
            <a:gdLst>
              <a:gd name="T0" fmla="*/ 0 w 1"/>
              <a:gd name="T1" fmla="*/ 1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12" name="Freeform 713"/>
          <p:cNvSpPr>
            <a:spLocks/>
          </p:cNvSpPr>
          <p:nvPr/>
        </p:nvSpPr>
        <p:spPr bwMode="auto">
          <a:xfrm>
            <a:off x="8828089" y="5722938"/>
            <a:ext cx="14287" cy="17462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13" name="Freeform 714"/>
          <p:cNvSpPr>
            <a:spLocks/>
          </p:cNvSpPr>
          <p:nvPr/>
        </p:nvSpPr>
        <p:spPr bwMode="auto">
          <a:xfrm>
            <a:off x="8858250" y="5786439"/>
            <a:ext cx="14288" cy="15875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14" name="Freeform 715"/>
          <p:cNvSpPr>
            <a:spLocks/>
          </p:cNvSpPr>
          <p:nvPr/>
        </p:nvSpPr>
        <p:spPr bwMode="auto">
          <a:xfrm>
            <a:off x="8828089" y="5832476"/>
            <a:ext cx="14287" cy="15875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15" name="Freeform 716"/>
          <p:cNvSpPr>
            <a:spLocks/>
          </p:cNvSpPr>
          <p:nvPr/>
        </p:nvSpPr>
        <p:spPr bwMode="auto">
          <a:xfrm>
            <a:off x="8766175" y="5832476"/>
            <a:ext cx="14288" cy="15875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16" name="Freeform 717"/>
          <p:cNvSpPr>
            <a:spLocks/>
          </p:cNvSpPr>
          <p:nvPr/>
        </p:nvSpPr>
        <p:spPr bwMode="auto">
          <a:xfrm>
            <a:off x="8766175" y="5722938"/>
            <a:ext cx="14288" cy="17462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17" name="Freeform 718"/>
          <p:cNvSpPr>
            <a:spLocks/>
          </p:cNvSpPr>
          <p:nvPr/>
        </p:nvSpPr>
        <p:spPr bwMode="auto">
          <a:xfrm>
            <a:off x="8950326" y="5722938"/>
            <a:ext cx="15875" cy="17462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18" name="Freeform 719"/>
          <p:cNvSpPr>
            <a:spLocks/>
          </p:cNvSpPr>
          <p:nvPr/>
        </p:nvSpPr>
        <p:spPr bwMode="auto">
          <a:xfrm>
            <a:off x="8983664" y="5786439"/>
            <a:ext cx="14287" cy="15875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19" name="Freeform 720"/>
          <p:cNvSpPr>
            <a:spLocks/>
          </p:cNvSpPr>
          <p:nvPr/>
        </p:nvSpPr>
        <p:spPr bwMode="auto">
          <a:xfrm>
            <a:off x="8950326" y="5832476"/>
            <a:ext cx="15875" cy="15875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20" name="Freeform 721"/>
          <p:cNvSpPr>
            <a:spLocks/>
          </p:cNvSpPr>
          <p:nvPr/>
        </p:nvSpPr>
        <p:spPr bwMode="auto">
          <a:xfrm>
            <a:off x="8890000" y="5832476"/>
            <a:ext cx="14288" cy="15875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21" name="Freeform 722"/>
          <p:cNvSpPr>
            <a:spLocks/>
          </p:cNvSpPr>
          <p:nvPr/>
        </p:nvSpPr>
        <p:spPr bwMode="auto">
          <a:xfrm>
            <a:off x="8890000" y="5722938"/>
            <a:ext cx="14288" cy="17462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22" name="Freeform 723"/>
          <p:cNvSpPr>
            <a:spLocks/>
          </p:cNvSpPr>
          <p:nvPr/>
        </p:nvSpPr>
        <p:spPr bwMode="auto">
          <a:xfrm>
            <a:off x="9074151" y="5722938"/>
            <a:ext cx="15875" cy="17462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23" name="Freeform 724"/>
          <p:cNvSpPr>
            <a:spLocks/>
          </p:cNvSpPr>
          <p:nvPr/>
        </p:nvSpPr>
        <p:spPr bwMode="auto">
          <a:xfrm>
            <a:off x="9107489" y="5786439"/>
            <a:ext cx="14287" cy="15875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24" name="Freeform 725"/>
          <p:cNvSpPr>
            <a:spLocks/>
          </p:cNvSpPr>
          <p:nvPr/>
        </p:nvSpPr>
        <p:spPr bwMode="auto">
          <a:xfrm>
            <a:off x="9074151" y="5832476"/>
            <a:ext cx="15875" cy="15875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25" name="Freeform 726"/>
          <p:cNvSpPr>
            <a:spLocks/>
          </p:cNvSpPr>
          <p:nvPr/>
        </p:nvSpPr>
        <p:spPr bwMode="auto">
          <a:xfrm>
            <a:off x="9012238" y="5832476"/>
            <a:ext cx="17462" cy="15875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26" name="Freeform 727"/>
          <p:cNvSpPr>
            <a:spLocks/>
          </p:cNvSpPr>
          <p:nvPr/>
        </p:nvSpPr>
        <p:spPr bwMode="auto">
          <a:xfrm>
            <a:off x="9012238" y="5722938"/>
            <a:ext cx="17462" cy="17462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27" name="Freeform 728"/>
          <p:cNvSpPr>
            <a:spLocks/>
          </p:cNvSpPr>
          <p:nvPr/>
        </p:nvSpPr>
        <p:spPr bwMode="auto">
          <a:xfrm>
            <a:off x="8686801" y="5988050"/>
            <a:ext cx="15875" cy="46038"/>
          </a:xfrm>
          <a:custGeom>
            <a:avLst/>
            <a:gdLst>
              <a:gd name="T0" fmla="*/ 0 w 1"/>
              <a:gd name="T1" fmla="*/ 0 h 3"/>
              <a:gd name="T2" fmla="*/ 0 w 1"/>
              <a:gd name="T3" fmla="*/ 0 h 3"/>
              <a:gd name="T4" fmla="*/ 1 w 1"/>
              <a:gd name="T5" fmla="*/ 2 h 3"/>
              <a:gd name="T6" fmla="*/ 0 w 1"/>
              <a:gd name="T7" fmla="*/ 3 h 3"/>
              <a:gd name="T8" fmla="*/ 0 w 1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3"/>
              <a:gd name="T17" fmla="*/ 1 w 1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3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1"/>
                  <a:pt x="1" y="2"/>
                </a:cubicBezTo>
                <a:cubicBezTo>
                  <a:pt x="1" y="2"/>
                  <a:pt x="1" y="3"/>
                  <a:pt x="0" y="3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28" name="Freeform 729"/>
          <p:cNvSpPr>
            <a:spLocks/>
          </p:cNvSpPr>
          <p:nvPr/>
        </p:nvSpPr>
        <p:spPr bwMode="auto">
          <a:xfrm>
            <a:off x="8766176" y="5988050"/>
            <a:ext cx="61913" cy="46038"/>
          </a:xfrm>
          <a:custGeom>
            <a:avLst/>
            <a:gdLst>
              <a:gd name="T0" fmla="*/ 1 w 4"/>
              <a:gd name="T1" fmla="*/ 1 h 3"/>
              <a:gd name="T2" fmla="*/ 3 w 4"/>
              <a:gd name="T3" fmla="*/ 0 h 3"/>
              <a:gd name="T4" fmla="*/ 4 w 4"/>
              <a:gd name="T5" fmla="*/ 2 h 3"/>
              <a:gd name="T6" fmla="*/ 2 w 4"/>
              <a:gd name="T7" fmla="*/ 3 h 3"/>
              <a:gd name="T8" fmla="*/ 1 w 4"/>
              <a:gd name="T9" fmla="*/ 1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1" y="1"/>
                </a:moveTo>
                <a:cubicBezTo>
                  <a:pt x="1" y="0"/>
                  <a:pt x="2" y="0"/>
                  <a:pt x="3" y="0"/>
                </a:cubicBezTo>
                <a:cubicBezTo>
                  <a:pt x="4" y="0"/>
                  <a:pt x="4" y="1"/>
                  <a:pt x="4" y="2"/>
                </a:cubicBezTo>
                <a:cubicBezTo>
                  <a:pt x="4" y="3"/>
                  <a:pt x="3" y="3"/>
                  <a:pt x="2" y="3"/>
                </a:cubicBezTo>
                <a:cubicBezTo>
                  <a:pt x="1" y="3"/>
                  <a:pt x="0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29" name="Freeform 730"/>
          <p:cNvSpPr>
            <a:spLocks/>
          </p:cNvSpPr>
          <p:nvPr/>
        </p:nvSpPr>
        <p:spPr bwMode="auto">
          <a:xfrm>
            <a:off x="8904288" y="5988050"/>
            <a:ext cx="61912" cy="46038"/>
          </a:xfrm>
          <a:custGeom>
            <a:avLst/>
            <a:gdLst>
              <a:gd name="T0" fmla="*/ 0 w 4"/>
              <a:gd name="T1" fmla="*/ 1 h 3"/>
              <a:gd name="T2" fmla="*/ 2 w 4"/>
              <a:gd name="T3" fmla="*/ 0 h 3"/>
              <a:gd name="T4" fmla="*/ 3 w 4"/>
              <a:gd name="T5" fmla="*/ 2 h 3"/>
              <a:gd name="T6" fmla="*/ 1 w 4"/>
              <a:gd name="T7" fmla="*/ 3 h 3"/>
              <a:gd name="T8" fmla="*/ 0 w 4"/>
              <a:gd name="T9" fmla="*/ 1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1"/>
                  <a:pt x="3" y="2"/>
                </a:cubicBezTo>
                <a:cubicBezTo>
                  <a:pt x="3" y="3"/>
                  <a:pt x="2" y="3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30" name="Freeform 731"/>
          <p:cNvSpPr>
            <a:spLocks/>
          </p:cNvSpPr>
          <p:nvPr/>
        </p:nvSpPr>
        <p:spPr bwMode="auto">
          <a:xfrm>
            <a:off x="9029701" y="5988050"/>
            <a:ext cx="60325" cy="46038"/>
          </a:xfrm>
          <a:custGeom>
            <a:avLst/>
            <a:gdLst>
              <a:gd name="T0" fmla="*/ 0 w 4"/>
              <a:gd name="T1" fmla="*/ 1 h 3"/>
              <a:gd name="T2" fmla="*/ 2 w 4"/>
              <a:gd name="T3" fmla="*/ 0 h 3"/>
              <a:gd name="T4" fmla="*/ 3 w 4"/>
              <a:gd name="T5" fmla="*/ 2 h 3"/>
              <a:gd name="T6" fmla="*/ 1 w 4"/>
              <a:gd name="T7" fmla="*/ 3 h 3"/>
              <a:gd name="T8" fmla="*/ 0 w 4"/>
              <a:gd name="T9" fmla="*/ 1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0" y="1"/>
                </a:move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1"/>
                  <a:pt x="3" y="2"/>
                </a:cubicBezTo>
                <a:cubicBezTo>
                  <a:pt x="3" y="3"/>
                  <a:pt x="2" y="3"/>
                  <a:pt x="1" y="3"/>
                </a:cubicBezTo>
                <a:cubicBezTo>
                  <a:pt x="0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31" name="Freeform 732"/>
          <p:cNvSpPr>
            <a:spLocks/>
          </p:cNvSpPr>
          <p:nvPr/>
        </p:nvSpPr>
        <p:spPr bwMode="auto">
          <a:xfrm>
            <a:off x="8702676" y="5940426"/>
            <a:ext cx="15875" cy="17463"/>
          </a:xfrm>
          <a:custGeom>
            <a:avLst/>
            <a:gdLst>
              <a:gd name="T0" fmla="*/ 0 w 1"/>
              <a:gd name="T1" fmla="*/ 1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32" name="Freeform 733"/>
          <p:cNvSpPr>
            <a:spLocks/>
          </p:cNvSpPr>
          <p:nvPr/>
        </p:nvSpPr>
        <p:spPr bwMode="auto">
          <a:xfrm>
            <a:off x="8732839" y="6003926"/>
            <a:ext cx="15875" cy="15875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33" name="Oval 734"/>
          <p:cNvSpPr>
            <a:spLocks noChangeArrowheads="1"/>
          </p:cNvSpPr>
          <p:nvPr/>
        </p:nvSpPr>
        <p:spPr bwMode="auto">
          <a:xfrm>
            <a:off x="8702676" y="6065839"/>
            <a:ext cx="15875" cy="158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634" name="Freeform 735"/>
          <p:cNvSpPr>
            <a:spLocks/>
          </p:cNvSpPr>
          <p:nvPr/>
        </p:nvSpPr>
        <p:spPr bwMode="auto">
          <a:xfrm>
            <a:off x="8828089" y="5940426"/>
            <a:ext cx="14287" cy="17463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35" name="Freeform 736"/>
          <p:cNvSpPr>
            <a:spLocks/>
          </p:cNvSpPr>
          <p:nvPr/>
        </p:nvSpPr>
        <p:spPr bwMode="auto">
          <a:xfrm>
            <a:off x="8858250" y="6003926"/>
            <a:ext cx="14288" cy="15875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36" name="Freeform 737"/>
          <p:cNvSpPr>
            <a:spLocks/>
          </p:cNvSpPr>
          <p:nvPr/>
        </p:nvSpPr>
        <p:spPr bwMode="auto">
          <a:xfrm>
            <a:off x="8828089" y="6049964"/>
            <a:ext cx="14287" cy="15875"/>
          </a:xfrm>
          <a:custGeom>
            <a:avLst/>
            <a:gdLst>
              <a:gd name="T0" fmla="*/ 0 w 1"/>
              <a:gd name="T1" fmla="*/ 1 h 1"/>
              <a:gd name="T2" fmla="*/ 1 w 1"/>
              <a:gd name="T3" fmla="*/ 1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1"/>
                  <a:pt x="0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37" name="Freeform 738"/>
          <p:cNvSpPr>
            <a:spLocks/>
          </p:cNvSpPr>
          <p:nvPr/>
        </p:nvSpPr>
        <p:spPr bwMode="auto">
          <a:xfrm>
            <a:off x="8766175" y="6049964"/>
            <a:ext cx="14288" cy="15875"/>
          </a:xfrm>
          <a:custGeom>
            <a:avLst/>
            <a:gdLst>
              <a:gd name="T0" fmla="*/ 0 w 1"/>
              <a:gd name="T1" fmla="*/ 1 h 1"/>
              <a:gd name="T2" fmla="*/ 1 w 1"/>
              <a:gd name="T3" fmla="*/ 1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1"/>
                  <a:pt x="0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38" name="Freeform 739"/>
          <p:cNvSpPr>
            <a:spLocks/>
          </p:cNvSpPr>
          <p:nvPr/>
        </p:nvSpPr>
        <p:spPr bwMode="auto">
          <a:xfrm>
            <a:off x="8766175" y="5940426"/>
            <a:ext cx="14288" cy="17463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39" name="Freeform 740"/>
          <p:cNvSpPr>
            <a:spLocks/>
          </p:cNvSpPr>
          <p:nvPr/>
        </p:nvSpPr>
        <p:spPr bwMode="auto">
          <a:xfrm>
            <a:off x="8950326" y="5940426"/>
            <a:ext cx="15875" cy="17463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40" name="Freeform 741"/>
          <p:cNvSpPr>
            <a:spLocks/>
          </p:cNvSpPr>
          <p:nvPr/>
        </p:nvSpPr>
        <p:spPr bwMode="auto">
          <a:xfrm>
            <a:off x="8983664" y="6003926"/>
            <a:ext cx="14287" cy="15875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41" name="Freeform 742"/>
          <p:cNvSpPr>
            <a:spLocks/>
          </p:cNvSpPr>
          <p:nvPr/>
        </p:nvSpPr>
        <p:spPr bwMode="auto">
          <a:xfrm>
            <a:off x="8950326" y="6049964"/>
            <a:ext cx="15875" cy="15875"/>
          </a:xfrm>
          <a:custGeom>
            <a:avLst/>
            <a:gdLst>
              <a:gd name="T0" fmla="*/ 0 w 1"/>
              <a:gd name="T1" fmla="*/ 1 h 1"/>
              <a:gd name="T2" fmla="*/ 1 w 1"/>
              <a:gd name="T3" fmla="*/ 1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1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42" name="Freeform 743"/>
          <p:cNvSpPr>
            <a:spLocks/>
          </p:cNvSpPr>
          <p:nvPr/>
        </p:nvSpPr>
        <p:spPr bwMode="auto">
          <a:xfrm>
            <a:off x="8890000" y="6049964"/>
            <a:ext cx="14288" cy="15875"/>
          </a:xfrm>
          <a:custGeom>
            <a:avLst/>
            <a:gdLst>
              <a:gd name="T0" fmla="*/ 0 w 1"/>
              <a:gd name="T1" fmla="*/ 1 h 1"/>
              <a:gd name="T2" fmla="*/ 1 w 1"/>
              <a:gd name="T3" fmla="*/ 1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1"/>
                  <a:pt x="0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43" name="Freeform 744"/>
          <p:cNvSpPr>
            <a:spLocks/>
          </p:cNvSpPr>
          <p:nvPr/>
        </p:nvSpPr>
        <p:spPr bwMode="auto">
          <a:xfrm>
            <a:off x="8890000" y="5940426"/>
            <a:ext cx="14288" cy="17463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44" name="Freeform 745"/>
          <p:cNvSpPr>
            <a:spLocks/>
          </p:cNvSpPr>
          <p:nvPr/>
        </p:nvSpPr>
        <p:spPr bwMode="auto">
          <a:xfrm>
            <a:off x="9074151" y="5940426"/>
            <a:ext cx="15875" cy="17463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45" name="Freeform 746"/>
          <p:cNvSpPr>
            <a:spLocks/>
          </p:cNvSpPr>
          <p:nvPr/>
        </p:nvSpPr>
        <p:spPr bwMode="auto">
          <a:xfrm>
            <a:off x="9012238" y="6049964"/>
            <a:ext cx="17462" cy="15875"/>
          </a:xfrm>
          <a:custGeom>
            <a:avLst/>
            <a:gdLst>
              <a:gd name="T0" fmla="*/ 0 w 1"/>
              <a:gd name="T1" fmla="*/ 1 h 1"/>
              <a:gd name="T2" fmla="*/ 1 w 1"/>
              <a:gd name="T3" fmla="*/ 1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1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46" name="Freeform 747"/>
          <p:cNvSpPr>
            <a:spLocks/>
          </p:cNvSpPr>
          <p:nvPr/>
        </p:nvSpPr>
        <p:spPr bwMode="auto">
          <a:xfrm>
            <a:off x="9012238" y="5940426"/>
            <a:ext cx="17462" cy="17463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1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47" name="Freeform 748"/>
          <p:cNvSpPr>
            <a:spLocks/>
          </p:cNvSpPr>
          <p:nvPr/>
        </p:nvSpPr>
        <p:spPr bwMode="auto">
          <a:xfrm>
            <a:off x="8828089" y="6175375"/>
            <a:ext cx="14287" cy="1588"/>
          </a:xfrm>
          <a:custGeom>
            <a:avLst/>
            <a:gdLst>
              <a:gd name="T0" fmla="*/ 0 w 1"/>
              <a:gd name="T1" fmla="*/ 0 h 1588"/>
              <a:gd name="T2" fmla="*/ 1 w 1"/>
              <a:gd name="T3" fmla="*/ 0 h 1588"/>
              <a:gd name="T4" fmla="*/ 1 w 1"/>
              <a:gd name="T5" fmla="*/ 0 h 1588"/>
              <a:gd name="T6" fmla="*/ 1 w 1"/>
              <a:gd name="T7" fmla="*/ 0 h 1588"/>
              <a:gd name="T8" fmla="*/ 0 w 1"/>
              <a:gd name="T9" fmla="*/ 0 h 1588"/>
              <a:gd name="T10" fmla="*/ 0 w 1"/>
              <a:gd name="T11" fmla="*/ 0 h 1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"/>
              <a:gd name="T19" fmla="*/ 0 h 1588"/>
              <a:gd name="T20" fmla="*/ 1 w 1"/>
              <a:gd name="T21" fmla="*/ 1588 h 1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48" name="Freeform 749"/>
          <p:cNvSpPr>
            <a:spLocks/>
          </p:cNvSpPr>
          <p:nvPr/>
        </p:nvSpPr>
        <p:spPr bwMode="auto">
          <a:xfrm>
            <a:off x="8890000" y="6175375"/>
            <a:ext cx="14288" cy="14288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0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1518" name="Text Box 750"/>
          <p:cNvSpPr txBox="1">
            <a:spLocks noChangeArrowheads="1"/>
          </p:cNvSpPr>
          <p:nvPr/>
        </p:nvSpPr>
        <p:spPr bwMode="auto">
          <a:xfrm>
            <a:off x="3127376" y="1600201"/>
            <a:ext cx="1153521" cy="461665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lg"/>
          </a:ln>
          <a:effectLst/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muscle</a:t>
            </a:r>
          </a:p>
        </p:txBody>
      </p:sp>
      <p:sp>
        <p:nvSpPr>
          <p:cNvPr id="161519" name="Text Box 751"/>
          <p:cNvSpPr txBox="1">
            <a:spLocks noChangeArrowheads="1"/>
          </p:cNvSpPr>
          <p:nvPr/>
        </p:nvSpPr>
        <p:spPr bwMode="auto">
          <a:xfrm>
            <a:off x="6089651" y="3657600"/>
            <a:ext cx="1211263" cy="457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lg"/>
          </a:ln>
          <a:effectLst/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fascicle</a:t>
            </a:r>
          </a:p>
        </p:txBody>
      </p:sp>
      <p:sp>
        <p:nvSpPr>
          <p:cNvPr id="161520" name="Text Box 752"/>
          <p:cNvSpPr txBox="1">
            <a:spLocks noChangeArrowheads="1"/>
          </p:cNvSpPr>
          <p:nvPr/>
        </p:nvSpPr>
        <p:spPr bwMode="auto">
          <a:xfrm>
            <a:off x="7273925" y="4316414"/>
            <a:ext cx="2708434" cy="461665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lg"/>
          </a:ln>
          <a:effectLst/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muscle fibre (cell)</a:t>
            </a:r>
          </a:p>
        </p:txBody>
      </p:sp>
      <p:sp>
        <p:nvSpPr>
          <p:cNvPr id="161521" name="Text Box 753"/>
          <p:cNvSpPr txBox="1">
            <a:spLocks noChangeArrowheads="1"/>
          </p:cNvSpPr>
          <p:nvPr/>
        </p:nvSpPr>
        <p:spPr bwMode="auto">
          <a:xfrm>
            <a:off x="8521700" y="5089525"/>
            <a:ext cx="1377950" cy="457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lg"/>
          </a:ln>
          <a:effectLst/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myofibril</a:t>
            </a:r>
          </a:p>
        </p:txBody>
      </p:sp>
      <p:sp>
        <p:nvSpPr>
          <p:cNvPr id="161522" name="Text Box 754"/>
          <p:cNvSpPr txBox="1">
            <a:spLocks noChangeArrowheads="1"/>
          </p:cNvSpPr>
          <p:nvPr/>
        </p:nvSpPr>
        <p:spPr bwMode="auto">
          <a:xfrm>
            <a:off x="3657601" y="6153150"/>
            <a:ext cx="1971675" cy="457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lg"/>
          </a:ln>
          <a:effectLst/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endomysium</a:t>
            </a:r>
          </a:p>
        </p:txBody>
      </p:sp>
      <p:sp>
        <p:nvSpPr>
          <p:cNvPr id="161523" name="Text Box 755"/>
          <p:cNvSpPr txBox="1">
            <a:spLocks noChangeArrowheads="1"/>
          </p:cNvSpPr>
          <p:nvPr/>
        </p:nvSpPr>
        <p:spPr bwMode="auto">
          <a:xfrm>
            <a:off x="3505200" y="5597525"/>
            <a:ext cx="1873250" cy="457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lg"/>
          </a:ln>
          <a:effectLst/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sacrolemma</a:t>
            </a:r>
          </a:p>
        </p:txBody>
      </p:sp>
      <p:sp>
        <p:nvSpPr>
          <p:cNvPr id="161524" name="Text Box 756"/>
          <p:cNvSpPr txBox="1">
            <a:spLocks noChangeArrowheads="1"/>
          </p:cNvSpPr>
          <p:nvPr/>
        </p:nvSpPr>
        <p:spPr bwMode="auto">
          <a:xfrm>
            <a:off x="2438400" y="5040313"/>
            <a:ext cx="1803400" cy="457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lg"/>
          </a:ln>
          <a:effectLst/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perimysium</a:t>
            </a:r>
          </a:p>
        </p:txBody>
      </p:sp>
      <p:sp>
        <p:nvSpPr>
          <p:cNvPr id="161525" name="Text Box 757"/>
          <p:cNvSpPr txBox="1">
            <a:spLocks noChangeArrowheads="1"/>
          </p:cNvSpPr>
          <p:nvPr/>
        </p:nvSpPr>
        <p:spPr bwMode="auto">
          <a:xfrm>
            <a:off x="1905000" y="4230688"/>
            <a:ext cx="1684338" cy="457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lg"/>
          </a:ln>
          <a:effectLst/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epimysium</a:t>
            </a:r>
          </a:p>
        </p:txBody>
      </p:sp>
      <p:sp>
        <p:nvSpPr>
          <p:cNvPr id="161526" name="Text Box 758"/>
          <p:cNvSpPr txBox="1">
            <a:spLocks noChangeArrowheads="1"/>
          </p:cNvSpPr>
          <p:nvPr/>
        </p:nvSpPr>
        <p:spPr bwMode="auto">
          <a:xfrm>
            <a:off x="2344738" y="3317876"/>
            <a:ext cx="965970" cy="461665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lg"/>
          </a:ln>
          <a:effectLst/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fascia</a:t>
            </a:r>
          </a:p>
        </p:txBody>
      </p:sp>
      <p:sp>
        <p:nvSpPr>
          <p:cNvPr id="4658" name="Line 759"/>
          <p:cNvSpPr>
            <a:spLocks noChangeShapeType="1"/>
          </p:cNvSpPr>
          <p:nvPr/>
        </p:nvSpPr>
        <p:spPr bwMode="auto">
          <a:xfrm>
            <a:off x="3316289" y="3589338"/>
            <a:ext cx="1000125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45720" rIns="4572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59" name="Line 760"/>
          <p:cNvSpPr>
            <a:spLocks noChangeShapeType="1"/>
          </p:cNvSpPr>
          <p:nvPr/>
        </p:nvSpPr>
        <p:spPr bwMode="auto">
          <a:xfrm>
            <a:off x="3287713" y="3589338"/>
            <a:ext cx="10017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45720" rIns="4572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4660" name="Group 761"/>
          <p:cNvGrpSpPr>
            <a:grpSpLocks/>
          </p:cNvGrpSpPr>
          <p:nvPr/>
        </p:nvGrpSpPr>
        <p:grpSpPr bwMode="auto">
          <a:xfrm rot="-1106097">
            <a:off x="3532188" y="4311650"/>
            <a:ext cx="1028700" cy="0"/>
            <a:chOff x="1661" y="2742"/>
            <a:chExt cx="487" cy="0"/>
          </a:xfrm>
        </p:grpSpPr>
        <p:sp>
          <p:nvSpPr>
            <p:cNvPr id="4670" name="Line 762"/>
            <p:cNvSpPr>
              <a:spLocks noChangeShapeType="1"/>
            </p:cNvSpPr>
            <p:nvPr/>
          </p:nvSpPr>
          <p:spPr bwMode="auto">
            <a:xfrm>
              <a:off x="1674" y="2742"/>
              <a:ext cx="474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71" name="Line 763"/>
            <p:cNvSpPr>
              <a:spLocks noChangeShapeType="1"/>
            </p:cNvSpPr>
            <p:nvPr/>
          </p:nvSpPr>
          <p:spPr bwMode="auto">
            <a:xfrm>
              <a:off x="1661" y="2742"/>
              <a:ext cx="4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grpSp>
        <p:nvGrpSpPr>
          <p:cNvPr id="4661" name="Group 764"/>
          <p:cNvGrpSpPr>
            <a:grpSpLocks/>
          </p:cNvGrpSpPr>
          <p:nvPr/>
        </p:nvGrpSpPr>
        <p:grpSpPr bwMode="auto">
          <a:xfrm>
            <a:off x="5378450" y="5856288"/>
            <a:ext cx="1028700" cy="0"/>
            <a:chOff x="1661" y="2742"/>
            <a:chExt cx="487" cy="0"/>
          </a:xfrm>
        </p:grpSpPr>
        <p:sp>
          <p:nvSpPr>
            <p:cNvPr id="4668" name="Line 765"/>
            <p:cNvSpPr>
              <a:spLocks noChangeShapeType="1"/>
            </p:cNvSpPr>
            <p:nvPr/>
          </p:nvSpPr>
          <p:spPr bwMode="auto">
            <a:xfrm>
              <a:off x="1674" y="2742"/>
              <a:ext cx="474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69" name="Line 766"/>
            <p:cNvSpPr>
              <a:spLocks noChangeShapeType="1"/>
            </p:cNvSpPr>
            <p:nvPr/>
          </p:nvSpPr>
          <p:spPr bwMode="auto">
            <a:xfrm>
              <a:off x="1661" y="2742"/>
              <a:ext cx="4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4662" name="Line 767"/>
          <p:cNvSpPr>
            <a:spLocks noChangeShapeType="1"/>
          </p:cNvSpPr>
          <p:nvPr/>
        </p:nvSpPr>
        <p:spPr bwMode="auto">
          <a:xfrm rot="-1106097">
            <a:off x="5586414" y="6267450"/>
            <a:ext cx="1000125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45720" rIns="4572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63" name="Line 768"/>
          <p:cNvSpPr>
            <a:spLocks noChangeShapeType="1"/>
          </p:cNvSpPr>
          <p:nvPr/>
        </p:nvSpPr>
        <p:spPr bwMode="auto">
          <a:xfrm rot="-1106097">
            <a:off x="5572126" y="6276975"/>
            <a:ext cx="1000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45720" rIns="4572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4664" name="Group 769"/>
          <p:cNvGrpSpPr>
            <a:grpSpLocks/>
          </p:cNvGrpSpPr>
          <p:nvPr/>
        </p:nvGrpSpPr>
        <p:grpSpPr bwMode="auto">
          <a:xfrm>
            <a:off x="4267200" y="5273675"/>
            <a:ext cx="1028700" cy="0"/>
            <a:chOff x="1661" y="2742"/>
            <a:chExt cx="487" cy="0"/>
          </a:xfrm>
        </p:grpSpPr>
        <p:sp>
          <p:nvSpPr>
            <p:cNvPr id="4666" name="Line 770"/>
            <p:cNvSpPr>
              <a:spLocks noChangeShapeType="1"/>
            </p:cNvSpPr>
            <p:nvPr/>
          </p:nvSpPr>
          <p:spPr bwMode="auto">
            <a:xfrm>
              <a:off x="1674" y="2742"/>
              <a:ext cx="474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667" name="Line 771"/>
            <p:cNvSpPr>
              <a:spLocks noChangeShapeType="1"/>
            </p:cNvSpPr>
            <p:nvPr/>
          </p:nvSpPr>
          <p:spPr bwMode="auto">
            <a:xfrm>
              <a:off x="1661" y="2742"/>
              <a:ext cx="4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61540" name="Text Box 772"/>
          <p:cNvSpPr txBox="1">
            <a:spLocks noChangeArrowheads="1"/>
          </p:cNvSpPr>
          <p:nvPr/>
        </p:nvSpPr>
        <p:spPr bwMode="auto">
          <a:xfrm>
            <a:off x="1524000" y="0"/>
            <a:ext cx="9144000" cy="762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Muscle   Schematic Illustration</a:t>
            </a:r>
          </a:p>
        </p:txBody>
      </p:sp>
    </p:spTree>
    <p:extLst>
      <p:ext uri="{BB962C8B-B14F-4D97-AF65-F5344CB8AC3E}">
        <p14:creationId xmlns:p14="http://schemas.microsoft.com/office/powerpoint/2010/main" val="217276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B7F03-A562-46E0-BA22-B33637C0F75F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2949576"/>
            <a:ext cx="8015288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Line 3"/>
          <p:cNvSpPr>
            <a:spLocks noChangeShapeType="1"/>
          </p:cNvSpPr>
          <p:nvPr/>
        </p:nvSpPr>
        <p:spPr bwMode="auto">
          <a:xfrm flipH="1">
            <a:off x="4064000" y="1820864"/>
            <a:ext cx="7938" cy="1241425"/>
          </a:xfrm>
          <a:prstGeom prst="line">
            <a:avLst/>
          </a:prstGeom>
          <a:noFill/>
          <a:ln w="57150">
            <a:solidFill>
              <a:srgbClr val="FF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127" name="Line 4"/>
          <p:cNvSpPr>
            <a:spLocks noChangeShapeType="1"/>
          </p:cNvSpPr>
          <p:nvPr/>
        </p:nvSpPr>
        <p:spPr bwMode="auto">
          <a:xfrm flipH="1">
            <a:off x="8128001" y="1676401"/>
            <a:ext cx="3175" cy="1241425"/>
          </a:xfrm>
          <a:prstGeom prst="line">
            <a:avLst/>
          </a:prstGeom>
          <a:noFill/>
          <a:ln w="57150">
            <a:solidFill>
              <a:srgbClr val="FF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128" name="Line 5"/>
          <p:cNvSpPr>
            <a:spLocks noChangeShapeType="1"/>
          </p:cNvSpPr>
          <p:nvPr/>
        </p:nvSpPr>
        <p:spPr bwMode="auto">
          <a:xfrm flipH="1" flipV="1">
            <a:off x="6069013" y="2543175"/>
            <a:ext cx="11112" cy="355600"/>
          </a:xfrm>
          <a:prstGeom prst="line">
            <a:avLst/>
          </a:prstGeom>
          <a:noFill/>
          <a:ln w="57150">
            <a:solidFill>
              <a:srgbClr val="99FF99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129" name="Rectangle 6"/>
          <p:cNvSpPr>
            <a:spLocks noChangeArrowheads="1"/>
          </p:cNvSpPr>
          <p:nvPr/>
        </p:nvSpPr>
        <p:spPr bwMode="auto">
          <a:xfrm>
            <a:off x="2438400" y="1295400"/>
            <a:ext cx="1126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 - Band</a:t>
            </a:r>
          </a:p>
        </p:txBody>
      </p:sp>
      <p:sp>
        <p:nvSpPr>
          <p:cNvPr id="5130" name="Rectangle 7"/>
          <p:cNvSpPr>
            <a:spLocks noChangeArrowheads="1"/>
          </p:cNvSpPr>
          <p:nvPr/>
        </p:nvSpPr>
        <p:spPr bwMode="auto">
          <a:xfrm>
            <a:off x="5719764" y="2093913"/>
            <a:ext cx="9730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99FF99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 Line</a:t>
            </a:r>
          </a:p>
        </p:txBody>
      </p:sp>
      <p:sp>
        <p:nvSpPr>
          <p:cNvPr id="5131" name="Rectangle 8"/>
          <p:cNvSpPr>
            <a:spLocks noChangeArrowheads="1"/>
          </p:cNvSpPr>
          <p:nvPr/>
        </p:nvSpPr>
        <p:spPr bwMode="auto">
          <a:xfrm>
            <a:off x="5592763" y="1314450"/>
            <a:ext cx="1253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 - Band</a:t>
            </a:r>
          </a:p>
        </p:txBody>
      </p:sp>
      <p:sp>
        <p:nvSpPr>
          <p:cNvPr id="5132" name="Line 10"/>
          <p:cNvSpPr>
            <a:spLocks noChangeShapeType="1"/>
          </p:cNvSpPr>
          <p:nvPr/>
        </p:nvSpPr>
        <p:spPr bwMode="auto">
          <a:xfrm>
            <a:off x="4132264" y="1908175"/>
            <a:ext cx="3995737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133" name="Line 11"/>
          <p:cNvSpPr>
            <a:spLocks noChangeShapeType="1"/>
          </p:cNvSpPr>
          <p:nvPr/>
        </p:nvSpPr>
        <p:spPr bwMode="auto">
          <a:xfrm flipH="1" flipV="1">
            <a:off x="1828800" y="1908175"/>
            <a:ext cx="2166938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134" name="Line 12"/>
          <p:cNvSpPr>
            <a:spLocks noChangeShapeType="1"/>
          </p:cNvSpPr>
          <p:nvPr/>
        </p:nvSpPr>
        <p:spPr bwMode="auto">
          <a:xfrm flipH="1" flipV="1">
            <a:off x="2840038" y="2538413"/>
            <a:ext cx="11112" cy="355600"/>
          </a:xfrm>
          <a:prstGeom prst="line">
            <a:avLst/>
          </a:prstGeom>
          <a:noFill/>
          <a:ln w="57150">
            <a:solidFill>
              <a:srgbClr val="99FF99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2829" name="Text Box 13"/>
          <p:cNvSpPr txBox="1">
            <a:spLocks noChangeArrowheads="1"/>
          </p:cNvSpPr>
          <p:nvPr/>
        </p:nvSpPr>
        <p:spPr bwMode="auto">
          <a:xfrm>
            <a:off x="1524000" y="304800"/>
            <a:ext cx="9144000" cy="762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Myofibril</a:t>
            </a:r>
          </a:p>
        </p:txBody>
      </p:sp>
      <p:sp>
        <p:nvSpPr>
          <p:cNvPr id="5136" name="Rectangle 14"/>
          <p:cNvSpPr>
            <a:spLocks noChangeArrowheads="1"/>
          </p:cNvSpPr>
          <p:nvPr/>
        </p:nvSpPr>
        <p:spPr bwMode="auto">
          <a:xfrm>
            <a:off x="2573338" y="2076450"/>
            <a:ext cx="9040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99FF99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Z Line</a:t>
            </a:r>
          </a:p>
        </p:txBody>
      </p:sp>
      <p:sp>
        <p:nvSpPr>
          <p:cNvPr id="5137" name="Text Box 9"/>
          <p:cNvSpPr txBox="1">
            <a:spLocks noChangeArrowheads="1"/>
          </p:cNvSpPr>
          <p:nvPr/>
        </p:nvSpPr>
        <p:spPr bwMode="auto">
          <a:xfrm>
            <a:off x="8382000" y="457201"/>
            <a:ext cx="2209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Huxley and Huxley, 1954</a:t>
            </a:r>
          </a:p>
        </p:txBody>
      </p:sp>
    </p:spTree>
    <p:extLst>
      <p:ext uri="{BB962C8B-B14F-4D97-AF65-F5344CB8AC3E}">
        <p14:creationId xmlns:p14="http://schemas.microsoft.com/office/powerpoint/2010/main" val="745816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F28FD4-FDAB-48CB-9D0C-80A5B1C1204E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64866" name="Picture 2" descr="G:\Data\knes363\images_knes363\myofibril.t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-100000" contrast="-84000"/>
          </a:blip>
          <a:srcRect/>
          <a:stretch>
            <a:fillRect/>
          </a:stretch>
        </p:blipFill>
        <p:spPr bwMode="auto">
          <a:xfrm>
            <a:off x="2946400" y="2743201"/>
            <a:ext cx="7315200" cy="2181225"/>
          </a:xfrm>
          <a:prstGeom prst="rect">
            <a:avLst/>
          </a:prstGeom>
          <a:noFill/>
          <a:effectLst>
            <a:outerShdw dist="35921" dir="2700000" algn="ctr" rotWithShape="0">
              <a:schemeClr val="bg2"/>
            </a:outerShdw>
          </a:effectLst>
        </p:spPr>
      </p:pic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3352801" y="5410201"/>
            <a:ext cx="1693863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filament</a:t>
            </a:r>
          </a:p>
        </p:txBody>
      </p:sp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5722938" y="5638801"/>
            <a:ext cx="1693862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Z-line</a:t>
            </a:r>
          </a:p>
        </p:txBody>
      </p:sp>
      <p:sp>
        <p:nvSpPr>
          <p:cNvPr id="164869" name="Text Box 5"/>
          <p:cNvSpPr txBox="1">
            <a:spLocks noChangeArrowheads="1"/>
          </p:cNvSpPr>
          <p:nvPr/>
        </p:nvSpPr>
        <p:spPr bwMode="auto">
          <a:xfrm>
            <a:off x="5994401" y="1905001"/>
            <a:ext cx="2239963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sarcomere</a:t>
            </a:r>
          </a:p>
        </p:txBody>
      </p:sp>
      <p:sp>
        <p:nvSpPr>
          <p:cNvPr id="164870" name="Text Box 6"/>
          <p:cNvSpPr txBox="1">
            <a:spLocks noChangeArrowheads="1"/>
          </p:cNvSpPr>
          <p:nvPr/>
        </p:nvSpPr>
        <p:spPr bwMode="auto">
          <a:xfrm>
            <a:off x="6442075" y="4751388"/>
            <a:ext cx="1487488" cy="519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A-band</a:t>
            </a:r>
          </a:p>
        </p:txBody>
      </p:sp>
      <p:sp>
        <p:nvSpPr>
          <p:cNvPr id="164871" name="Text Box 7"/>
          <p:cNvSpPr txBox="1">
            <a:spLocks noChangeArrowheads="1"/>
          </p:cNvSpPr>
          <p:nvPr/>
        </p:nvSpPr>
        <p:spPr bwMode="auto">
          <a:xfrm>
            <a:off x="7902575" y="4430704"/>
            <a:ext cx="1250950" cy="95410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I-band</a:t>
            </a:r>
          </a:p>
        </p:txBody>
      </p:sp>
      <p:sp>
        <p:nvSpPr>
          <p:cNvPr id="164872" name="Line 8"/>
          <p:cNvSpPr>
            <a:spLocks noChangeShapeType="1"/>
          </p:cNvSpPr>
          <p:nvPr/>
        </p:nvSpPr>
        <p:spPr bwMode="auto">
          <a:xfrm flipV="1">
            <a:off x="8229600" y="2438400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4873" name="Line 9"/>
          <p:cNvSpPr>
            <a:spLocks noChangeShapeType="1"/>
          </p:cNvSpPr>
          <p:nvPr/>
        </p:nvSpPr>
        <p:spPr bwMode="auto">
          <a:xfrm flipV="1">
            <a:off x="6076950" y="4318000"/>
            <a:ext cx="0" cy="12461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4874" name="Line 10"/>
          <p:cNvSpPr>
            <a:spLocks noChangeShapeType="1"/>
          </p:cNvSpPr>
          <p:nvPr/>
        </p:nvSpPr>
        <p:spPr bwMode="auto">
          <a:xfrm flipV="1">
            <a:off x="6457950" y="4203700"/>
            <a:ext cx="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4875" name="Line 11"/>
          <p:cNvSpPr>
            <a:spLocks noChangeShapeType="1"/>
          </p:cNvSpPr>
          <p:nvPr/>
        </p:nvSpPr>
        <p:spPr bwMode="auto">
          <a:xfrm flipV="1">
            <a:off x="7910513" y="3963988"/>
            <a:ext cx="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4876" name="Line 12"/>
          <p:cNvSpPr>
            <a:spLocks noChangeShapeType="1"/>
          </p:cNvSpPr>
          <p:nvPr/>
        </p:nvSpPr>
        <p:spPr bwMode="auto">
          <a:xfrm flipV="1">
            <a:off x="8591550" y="3859213"/>
            <a:ext cx="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4877" name="Line 13"/>
          <p:cNvSpPr>
            <a:spLocks noChangeShapeType="1"/>
          </p:cNvSpPr>
          <p:nvPr/>
        </p:nvSpPr>
        <p:spPr bwMode="auto">
          <a:xfrm flipH="1" flipV="1">
            <a:off x="3167064" y="4695825"/>
            <a:ext cx="333375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161" name="Line 14"/>
          <p:cNvSpPr>
            <a:spLocks noChangeShapeType="1"/>
          </p:cNvSpPr>
          <p:nvPr/>
        </p:nvSpPr>
        <p:spPr bwMode="auto">
          <a:xfrm flipV="1">
            <a:off x="6062663" y="2514601"/>
            <a:ext cx="2082800" cy="26352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162" name="Line 15"/>
          <p:cNvSpPr>
            <a:spLocks noChangeShapeType="1"/>
          </p:cNvSpPr>
          <p:nvPr/>
        </p:nvSpPr>
        <p:spPr bwMode="auto">
          <a:xfrm flipV="1">
            <a:off x="6499226" y="4411663"/>
            <a:ext cx="1343025" cy="169862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163" name="Line 16"/>
          <p:cNvSpPr>
            <a:spLocks noChangeShapeType="1"/>
          </p:cNvSpPr>
          <p:nvPr/>
        </p:nvSpPr>
        <p:spPr bwMode="auto">
          <a:xfrm flipV="1">
            <a:off x="7913689" y="4306889"/>
            <a:ext cx="681037" cy="8572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4881" name="Text Box 17"/>
          <p:cNvSpPr txBox="1">
            <a:spLocks noChangeArrowheads="1"/>
          </p:cNvSpPr>
          <p:nvPr/>
        </p:nvSpPr>
        <p:spPr bwMode="auto">
          <a:xfrm>
            <a:off x="1524000" y="609600"/>
            <a:ext cx="9144000" cy="762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Myofibril</a:t>
            </a:r>
          </a:p>
        </p:txBody>
      </p:sp>
      <p:sp>
        <p:nvSpPr>
          <p:cNvPr id="164882" name="Line 18"/>
          <p:cNvSpPr>
            <a:spLocks noChangeShapeType="1"/>
          </p:cNvSpPr>
          <p:nvPr/>
        </p:nvSpPr>
        <p:spPr bwMode="auto">
          <a:xfrm flipV="1">
            <a:off x="6027738" y="2711450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7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4" descr="Rowing in Glorious Technicolor by Owen Reading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t="6642" r="7277" b="3690"/>
          <a:stretch>
            <a:fillRect/>
          </a:stretch>
        </p:blipFill>
        <p:spPr bwMode="auto">
          <a:xfrm>
            <a:off x="0" y="2008188"/>
            <a:ext cx="7305675" cy="484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2" descr="running by Monique Kooijman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" t="3389" r="4480" b="2611"/>
          <a:stretch>
            <a:fillRect/>
          </a:stretch>
        </p:blipFill>
        <p:spPr bwMode="auto">
          <a:xfrm>
            <a:off x="7305675" y="0"/>
            <a:ext cx="4910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56476" y="445165"/>
            <a:ext cx="61927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至少，我們是不是能夠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？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        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是所有進展的開始。</a:t>
            </a:r>
          </a:p>
        </p:txBody>
      </p:sp>
    </p:spTree>
    <p:extLst>
      <p:ext uri="{BB962C8B-B14F-4D97-AF65-F5344CB8AC3E}">
        <p14:creationId xmlns:p14="http://schemas.microsoft.com/office/powerpoint/2010/main" val="2352819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F3E9BD-E023-4D36-85B9-5644DA3C5032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6914" name="Text Box 2"/>
          <p:cNvSpPr txBox="1">
            <a:spLocks noChangeArrowheads="1"/>
          </p:cNvSpPr>
          <p:nvPr/>
        </p:nvSpPr>
        <p:spPr bwMode="auto">
          <a:xfrm>
            <a:off x="2133600" y="1143001"/>
            <a:ext cx="8331200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Current paradigm to describe muscle contraction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新細明體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Hugh Huxley and Andrew Huxley published in 1954 two independent papers (which were basically identical) to describe the sliding of the thick and thin filaments past one another.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  <a:sym typeface="Monotype Sorts" pitchFamily="2" charset="2"/>
              </a:rPr>
              <a:t>			</a:t>
            </a: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  <a:sym typeface="Wingdings 3" pitchFamily="18" charset="2"/>
              </a:rPr>
              <a:t></a:t>
            </a: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  <a:sym typeface="Monotype Sorts" pitchFamily="2" charset="2"/>
              </a:rPr>
              <a:t>   sliding filament theory</a:t>
            </a:r>
            <a:endParaRPr kumimoji="0" lang="en-US" altLang="zh-TW" sz="2800" b="1" i="0" u="none" strike="noStrike" kern="120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新細明體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新細明體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Refinished in 1957 by A. Huxley</a:t>
            </a:r>
            <a:b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			</a:t>
            </a: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  <a:sym typeface="Wingdings 3" pitchFamily="18" charset="2"/>
              </a:rPr>
              <a:t></a:t>
            </a: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   cross bridge theory</a:t>
            </a:r>
          </a:p>
        </p:txBody>
      </p:sp>
      <p:sp>
        <p:nvSpPr>
          <p:cNvPr id="166915" name="Text Box 3"/>
          <p:cNvSpPr txBox="1">
            <a:spLocks noChangeArrowheads="1"/>
          </p:cNvSpPr>
          <p:nvPr/>
        </p:nvSpPr>
        <p:spPr bwMode="auto">
          <a:xfrm>
            <a:off x="1524000" y="228600"/>
            <a:ext cx="9144000" cy="762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Cross bridge theory</a:t>
            </a:r>
          </a:p>
        </p:txBody>
      </p:sp>
    </p:spTree>
    <p:extLst>
      <p:ext uri="{BB962C8B-B14F-4D97-AF65-F5344CB8AC3E}">
        <p14:creationId xmlns:p14="http://schemas.microsoft.com/office/powerpoint/2010/main" val="23980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DFFD9-8B84-4220-B9BF-29FE9268FF76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197" name="Group 2"/>
          <p:cNvGrpSpPr>
            <a:grpSpLocks/>
          </p:cNvGrpSpPr>
          <p:nvPr/>
        </p:nvGrpSpPr>
        <p:grpSpPr bwMode="auto">
          <a:xfrm>
            <a:off x="3463925" y="2686050"/>
            <a:ext cx="3735388" cy="2635250"/>
            <a:chOff x="1375" y="1692"/>
            <a:chExt cx="4391" cy="1660"/>
          </a:xfrm>
        </p:grpSpPr>
        <p:sp>
          <p:nvSpPr>
            <p:cNvPr id="8344" name="Line 3"/>
            <p:cNvSpPr>
              <a:spLocks noChangeShapeType="1"/>
            </p:cNvSpPr>
            <p:nvPr/>
          </p:nvSpPr>
          <p:spPr bwMode="auto">
            <a:xfrm>
              <a:off x="1375" y="1692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8345" name="Line 4"/>
            <p:cNvSpPr>
              <a:spLocks noChangeShapeType="1"/>
            </p:cNvSpPr>
            <p:nvPr/>
          </p:nvSpPr>
          <p:spPr bwMode="auto">
            <a:xfrm>
              <a:off x="1375" y="2242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8346" name="Line 5"/>
            <p:cNvSpPr>
              <a:spLocks noChangeShapeType="1"/>
            </p:cNvSpPr>
            <p:nvPr/>
          </p:nvSpPr>
          <p:spPr bwMode="auto">
            <a:xfrm>
              <a:off x="1375" y="2801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8347" name="Line 6"/>
            <p:cNvSpPr>
              <a:spLocks noChangeShapeType="1"/>
            </p:cNvSpPr>
            <p:nvPr/>
          </p:nvSpPr>
          <p:spPr bwMode="auto">
            <a:xfrm>
              <a:off x="1375" y="3351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8198" name="Line 7"/>
          <p:cNvSpPr>
            <a:spLocks noChangeShapeType="1"/>
          </p:cNvSpPr>
          <p:nvPr/>
        </p:nvSpPr>
        <p:spPr bwMode="auto">
          <a:xfrm>
            <a:off x="5232400" y="2552700"/>
            <a:ext cx="0" cy="12652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8199" name="Group 8"/>
          <p:cNvGrpSpPr>
            <a:grpSpLocks/>
          </p:cNvGrpSpPr>
          <p:nvPr/>
        </p:nvGrpSpPr>
        <p:grpSpPr bwMode="auto">
          <a:xfrm>
            <a:off x="3149600" y="2809875"/>
            <a:ext cx="5740400" cy="628650"/>
            <a:chOff x="1033" y="1854"/>
            <a:chExt cx="4068" cy="396"/>
          </a:xfrm>
        </p:grpSpPr>
        <p:grpSp>
          <p:nvGrpSpPr>
            <p:cNvPr id="8304" name="Group 9"/>
            <p:cNvGrpSpPr>
              <a:grpSpLocks/>
            </p:cNvGrpSpPr>
            <p:nvPr/>
          </p:nvGrpSpPr>
          <p:grpSpPr bwMode="auto">
            <a:xfrm>
              <a:off x="2931" y="1854"/>
              <a:ext cx="2170" cy="396"/>
              <a:chOff x="2931" y="1854"/>
              <a:chExt cx="2170" cy="396"/>
            </a:xfrm>
          </p:grpSpPr>
          <p:sp>
            <p:nvSpPr>
              <p:cNvPr id="8319" name="Freeform 10"/>
              <p:cNvSpPr>
                <a:spLocks/>
              </p:cNvSpPr>
              <p:nvPr/>
            </p:nvSpPr>
            <p:spPr bwMode="auto">
              <a:xfrm>
                <a:off x="2931" y="1965"/>
                <a:ext cx="2170" cy="186"/>
              </a:xfrm>
              <a:custGeom>
                <a:avLst/>
                <a:gdLst>
                  <a:gd name="T0" fmla="*/ 7 w 175"/>
                  <a:gd name="T1" fmla="*/ 0 h 15"/>
                  <a:gd name="T2" fmla="*/ 168 w 175"/>
                  <a:gd name="T3" fmla="*/ 0 h 15"/>
                  <a:gd name="T4" fmla="*/ 175 w 175"/>
                  <a:gd name="T5" fmla="*/ 7 h 15"/>
                  <a:gd name="T6" fmla="*/ 175 w 175"/>
                  <a:gd name="T7" fmla="*/ 7 h 15"/>
                  <a:gd name="T8" fmla="*/ 168 w 175"/>
                  <a:gd name="T9" fmla="*/ 15 h 15"/>
                  <a:gd name="T10" fmla="*/ 7 w 175"/>
                  <a:gd name="T11" fmla="*/ 15 h 15"/>
                  <a:gd name="T12" fmla="*/ 0 w 175"/>
                  <a:gd name="T13" fmla="*/ 7 h 15"/>
                  <a:gd name="T14" fmla="*/ 0 w 175"/>
                  <a:gd name="T15" fmla="*/ 7 h 15"/>
                  <a:gd name="T16" fmla="*/ 7 w 175"/>
                  <a:gd name="T17" fmla="*/ 0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5"/>
                  <a:gd name="T28" fmla="*/ 0 h 15"/>
                  <a:gd name="T29" fmla="*/ 175 w 175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5" h="15">
                    <a:moveTo>
                      <a:pt x="7" y="0"/>
                    </a:moveTo>
                    <a:lnTo>
                      <a:pt x="168" y="0"/>
                    </a:lnTo>
                    <a:cubicBezTo>
                      <a:pt x="172" y="0"/>
                      <a:pt x="175" y="3"/>
                      <a:pt x="175" y="7"/>
                    </a:cubicBezTo>
                    <a:cubicBezTo>
                      <a:pt x="175" y="11"/>
                      <a:pt x="172" y="15"/>
                      <a:pt x="168" y="15"/>
                    </a:cubicBezTo>
                    <a:lnTo>
                      <a:pt x="7" y="15"/>
                    </a:ln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20" name="Line 11"/>
              <p:cNvSpPr>
                <a:spLocks noChangeShapeType="1"/>
              </p:cNvSpPr>
              <p:nvPr/>
            </p:nvSpPr>
            <p:spPr bwMode="auto">
              <a:xfrm>
                <a:off x="501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21" name="Line 12"/>
              <p:cNvSpPr>
                <a:spLocks noChangeShapeType="1"/>
              </p:cNvSpPr>
              <p:nvPr/>
            </p:nvSpPr>
            <p:spPr bwMode="auto">
              <a:xfrm>
                <a:off x="3848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22" name="Line 13"/>
              <p:cNvSpPr>
                <a:spLocks noChangeShapeType="1"/>
              </p:cNvSpPr>
              <p:nvPr/>
            </p:nvSpPr>
            <p:spPr bwMode="auto">
              <a:xfrm>
                <a:off x="4940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23" name="Line 14"/>
              <p:cNvSpPr>
                <a:spLocks noChangeShapeType="1"/>
              </p:cNvSpPr>
              <p:nvPr/>
            </p:nvSpPr>
            <p:spPr bwMode="auto">
              <a:xfrm>
                <a:off x="377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24" name="Line 15"/>
              <p:cNvSpPr>
                <a:spLocks noChangeShapeType="1"/>
              </p:cNvSpPr>
              <p:nvPr/>
            </p:nvSpPr>
            <p:spPr bwMode="auto">
              <a:xfrm>
                <a:off x="4853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25" name="Line 16"/>
              <p:cNvSpPr>
                <a:spLocks noChangeShapeType="1"/>
              </p:cNvSpPr>
              <p:nvPr/>
            </p:nvSpPr>
            <p:spPr bwMode="auto">
              <a:xfrm>
                <a:off x="3700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26" name="Line 17"/>
              <p:cNvSpPr>
                <a:spLocks noChangeShapeType="1"/>
              </p:cNvSpPr>
              <p:nvPr/>
            </p:nvSpPr>
            <p:spPr bwMode="auto">
              <a:xfrm>
                <a:off x="4779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27" name="Line 18"/>
              <p:cNvSpPr>
                <a:spLocks noChangeShapeType="1"/>
              </p:cNvSpPr>
              <p:nvPr/>
            </p:nvSpPr>
            <p:spPr bwMode="auto">
              <a:xfrm>
                <a:off x="3625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28" name="Line 19"/>
              <p:cNvSpPr>
                <a:spLocks noChangeShapeType="1"/>
              </p:cNvSpPr>
              <p:nvPr/>
            </p:nvSpPr>
            <p:spPr bwMode="auto">
              <a:xfrm>
                <a:off x="470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29" name="Line 20"/>
              <p:cNvSpPr>
                <a:spLocks noChangeShapeType="1"/>
              </p:cNvSpPr>
              <p:nvPr/>
            </p:nvSpPr>
            <p:spPr bwMode="auto">
              <a:xfrm>
                <a:off x="3538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30" name="Line 21"/>
              <p:cNvSpPr>
                <a:spLocks noChangeShapeType="1"/>
              </p:cNvSpPr>
              <p:nvPr/>
            </p:nvSpPr>
            <p:spPr bwMode="auto">
              <a:xfrm>
                <a:off x="4630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31" name="Line 22"/>
              <p:cNvSpPr>
                <a:spLocks noChangeShapeType="1"/>
              </p:cNvSpPr>
              <p:nvPr/>
            </p:nvSpPr>
            <p:spPr bwMode="auto">
              <a:xfrm>
                <a:off x="346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32" name="Line 23"/>
              <p:cNvSpPr>
                <a:spLocks noChangeShapeType="1"/>
              </p:cNvSpPr>
              <p:nvPr/>
            </p:nvSpPr>
            <p:spPr bwMode="auto">
              <a:xfrm>
                <a:off x="4555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33" name="Line 24"/>
              <p:cNvSpPr>
                <a:spLocks noChangeShapeType="1"/>
              </p:cNvSpPr>
              <p:nvPr/>
            </p:nvSpPr>
            <p:spPr bwMode="auto">
              <a:xfrm>
                <a:off x="3390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34" name="Line 25"/>
              <p:cNvSpPr>
                <a:spLocks noChangeShapeType="1"/>
              </p:cNvSpPr>
              <p:nvPr/>
            </p:nvSpPr>
            <p:spPr bwMode="auto">
              <a:xfrm>
                <a:off x="4481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35" name="Line 26"/>
              <p:cNvSpPr>
                <a:spLocks noChangeShapeType="1"/>
              </p:cNvSpPr>
              <p:nvPr/>
            </p:nvSpPr>
            <p:spPr bwMode="auto">
              <a:xfrm>
                <a:off x="3315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36" name="Line 27"/>
              <p:cNvSpPr>
                <a:spLocks noChangeShapeType="1"/>
              </p:cNvSpPr>
              <p:nvPr/>
            </p:nvSpPr>
            <p:spPr bwMode="auto">
              <a:xfrm>
                <a:off x="4407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37" name="Line 28"/>
              <p:cNvSpPr>
                <a:spLocks noChangeShapeType="1"/>
              </p:cNvSpPr>
              <p:nvPr/>
            </p:nvSpPr>
            <p:spPr bwMode="auto">
              <a:xfrm>
                <a:off x="3241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38" name="Line 29"/>
              <p:cNvSpPr>
                <a:spLocks noChangeShapeType="1"/>
              </p:cNvSpPr>
              <p:nvPr/>
            </p:nvSpPr>
            <p:spPr bwMode="auto">
              <a:xfrm>
                <a:off x="4332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39" name="Line 30"/>
              <p:cNvSpPr>
                <a:spLocks noChangeShapeType="1"/>
              </p:cNvSpPr>
              <p:nvPr/>
            </p:nvSpPr>
            <p:spPr bwMode="auto">
              <a:xfrm>
                <a:off x="3166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40" name="Line 31"/>
              <p:cNvSpPr>
                <a:spLocks noChangeShapeType="1"/>
              </p:cNvSpPr>
              <p:nvPr/>
            </p:nvSpPr>
            <p:spPr bwMode="auto">
              <a:xfrm>
                <a:off x="4245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41" name="Line 32"/>
              <p:cNvSpPr>
                <a:spLocks noChangeShapeType="1"/>
              </p:cNvSpPr>
              <p:nvPr/>
            </p:nvSpPr>
            <p:spPr bwMode="auto">
              <a:xfrm>
                <a:off x="3092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42" name="Line 33"/>
              <p:cNvSpPr>
                <a:spLocks noChangeShapeType="1"/>
              </p:cNvSpPr>
              <p:nvPr/>
            </p:nvSpPr>
            <p:spPr bwMode="auto">
              <a:xfrm>
                <a:off x="4171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43" name="Line 34"/>
              <p:cNvSpPr>
                <a:spLocks noChangeShapeType="1"/>
              </p:cNvSpPr>
              <p:nvPr/>
            </p:nvSpPr>
            <p:spPr bwMode="auto">
              <a:xfrm>
                <a:off x="3017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  <p:grpSp>
          <p:nvGrpSpPr>
            <p:cNvPr id="8305" name="Group 35"/>
            <p:cNvGrpSpPr>
              <a:grpSpLocks/>
            </p:cNvGrpSpPr>
            <p:nvPr/>
          </p:nvGrpSpPr>
          <p:grpSpPr bwMode="auto">
            <a:xfrm>
              <a:off x="1033" y="1854"/>
              <a:ext cx="1067" cy="396"/>
              <a:chOff x="1033" y="1854"/>
              <a:chExt cx="1067" cy="396"/>
            </a:xfrm>
          </p:grpSpPr>
          <p:sp>
            <p:nvSpPr>
              <p:cNvPr id="8306" name="Line 36"/>
              <p:cNvSpPr>
                <a:spLocks noChangeShapeType="1"/>
              </p:cNvSpPr>
              <p:nvPr/>
            </p:nvSpPr>
            <p:spPr bwMode="auto">
              <a:xfrm>
                <a:off x="2013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07" name="Line 37"/>
              <p:cNvSpPr>
                <a:spLocks noChangeShapeType="1"/>
              </p:cNvSpPr>
              <p:nvPr/>
            </p:nvSpPr>
            <p:spPr bwMode="auto">
              <a:xfrm>
                <a:off x="1938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08" name="Line 38"/>
              <p:cNvSpPr>
                <a:spLocks noChangeShapeType="1"/>
              </p:cNvSpPr>
              <p:nvPr/>
            </p:nvSpPr>
            <p:spPr bwMode="auto">
              <a:xfrm>
                <a:off x="1851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09" name="Line 39"/>
              <p:cNvSpPr>
                <a:spLocks noChangeShapeType="1"/>
              </p:cNvSpPr>
              <p:nvPr/>
            </p:nvSpPr>
            <p:spPr bwMode="auto">
              <a:xfrm>
                <a:off x="1777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10" name="Line 40"/>
              <p:cNvSpPr>
                <a:spLocks noChangeShapeType="1"/>
              </p:cNvSpPr>
              <p:nvPr/>
            </p:nvSpPr>
            <p:spPr bwMode="auto">
              <a:xfrm>
                <a:off x="1703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11" name="Line 41"/>
              <p:cNvSpPr>
                <a:spLocks noChangeShapeType="1"/>
              </p:cNvSpPr>
              <p:nvPr/>
            </p:nvSpPr>
            <p:spPr bwMode="auto">
              <a:xfrm>
                <a:off x="1628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12" name="Line 42"/>
              <p:cNvSpPr>
                <a:spLocks noChangeShapeType="1"/>
              </p:cNvSpPr>
              <p:nvPr/>
            </p:nvSpPr>
            <p:spPr bwMode="auto">
              <a:xfrm>
                <a:off x="155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13" name="Line 43"/>
              <p:cNvSpPr>
                <a:spLocks noChangeShapeType="1"/>
              </p:cNvSpPr>
              <p:nvPr/>
            </p:nvSpPr>
            <p:spPr bwMode="auto">
              <a:xfrm>
                <a:off x="1479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14" name="Line 44"/>
              <p:cNvSpPr>
                <a:spLocks noChangeShapeType="1"/>
              </p:cNvSpPr>
              <p:nvPr/>
            </p:nvSpPr>
            <p:spPr bwMode="auto">
              <a:xfrm>
                <a:off x="1405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15" name="Line 45"/>
              <p:cNvSpPr>
                <a:spLocks noChangeShapeType="1"/>
              </p:cNvSpPr>
              <p:nvPr/>
            </p:nvSpPr>
            <p:spPr bwMode="auto">
              <a:xfrm>
                <a:off x="1331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16" name="Line 46"/>
              <p:cNvSpPr>
                <a:spLocks noChangeShapeType="1"/>
              </p:cNvSpPr>
              <p:nvPr/>
            </p:nvSpPr>
            <p:spPr bwMode="auto">
              <a:xfrm>
                <a:off x="124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17" name="Line 47"/>
              <p:cNvSpPr>
                <a:spLocks noChangeShapeType="1"/>
              </p:cNvSpPr>
              <p:nvPr/>
            </p:nvSpPr>
            <p:spPr bwMode="auto">
              <a:xfrm>
                <a:off x="1169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18" name="Freeform 48"/>
              <p:cNvSpPr>
                <a:spLocks/>
              </p:cNvSpPr>
              <p:nvPr/>
            </p:nvSpPr>
            <p:spPr bwMode="auto">
              <a:xfrm>
                <a:off x="1033" y="1965"/>
                <a:ext cx="1067" cy="186"/>
              </a:xfrm>
              <a:custGeom>
                <a:avLst/>
                <a:gdLst>
                  <a:gd name="T0" fmla="*/ 0 w 86"/>
                  <a:gd name="T1" fmla="*/ 0 h 15"/>
                  <a:gd name="T2" fmla="*/ 79 w 86"/>
                  <a:gd name="T3" fmla="*/ 0 h 15"/>
                  <a:gd name="T4" fmla="*/ 86 w 86"/>
                  <a:gd name="T5" fmla="*/ 7 h 15"/>
                  <a:gd name="T6" fmla="*/ 86 w 86"/>
                  <a:gd name="T7" fmla="*/ 7 h 15"/>
                  <a:gd name="T8" fmla="*/ 79 w 86"/>
                  <a:gd name="T9" fmla="*/ 15 h 15"/>
                  <a:gd name="T10" fmla="*/ 0 w 86"/>
                  <a:gd name="T11" fmla="*/ 15 h 15"/>
                  <a:gd name="T12" fmla="*/ 0 w 86"/>
                  <a:gd name="T13" fmla="*/ 0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6"/>
                  <a:gd name="T22" fmla="*/ 0 h 15"/>
                  <a:gd name="T23" fmla="*/ 86 w 86"/>
                  <a:gd name="T24" fmla="*/ 15 h 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6" h="15">
                    <a:moveTo>
                      <a:pt x="0" y="0"/>
                    </a:moveTo>
                    <a:lnTo>
                      <a:pt x="79" y="0"/>
                    </a:lnTo>
                    <a:cubicBezTo>
                      <a:pt x="83" y="0"/>
                      <a:pt x="86" y="3"/>
                      <a:pt x="86" y="7"/>
                    </a:cubicBezTo>
                    <a:cubicBezTo>
                      <a:pt x="86" y="11"/>
                      <a:pt x="83" y="15"/>
                      <a:pt x="79" y="15"/>
                    </a:cubicBezTo>
                    <a:lnTo>
                      <a:pt x="0" y="1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0" name="Group 49"/>
          <p:cNvGrpSpPr>
            <a:grpSpLocks/>
          </p:cNvGrpSpPr>
          <p:nvPr/>
        </p:nvGrpSpPr>
        <p:grpSpPr bwMode="auto">
          <a:xfrm>
            <a:off x="3149600" y="3690938"/>
            <a:ext cx="5740400" cy="628650"/>
            <a:chOff x="1033" y="2382"/>
            <a:chExt cx="4068" cy="396"/>
          </a:xfrm>
        </p:grpSpPr>
        <p:grpSp>
          <p:nvGrpSpPr>
            <p:cNvPr id="8264" name="Group 50"/>
            <p:cNvGrpSpPr>
              <a:grpSpLocks/>
            </p:cNvGrpSpPr>
            <p:nvPr/>
          </p:nvGrpSpPr>
          <p:grpSpPr bwMode="auto">
            <a:xfrm>
              <a:off x="2931" y="2382"/>
              <a:ext cx="2170" cy="396"/>
              <a:chOff x="2931" y="1854"/>
              <a:chExt cx="2170" cy="396"/>
            </a:xfrm>
          </p:grpSpPr>
          <p:sp>
            <p:nvSpPr>
              <p:cNvPr id="8279" name="Freeform 51"/>
              <p:cNvSpPr>
                <a:spLocks/>
              </p:cNvSpPr>
              <p:nvPr/>
            </p:nvSpPr>
            <p:spPr bwMode="auto">
              <a:xfrm>
                <a:off x="2931" y="1965"/>
                <a:ext cx="2170" cy="186"/>
              </a:xfrm>
              <a:custGeom>
                <a:avLst/>
                <a:gdLst>
                  <a:gd name="T0" fmla="*/ 7 w 175"/>
                  <a:gd name="T1" fmla="*/ 0 h 15"/>
                  <a:gd name="T2" fmla="*/ 168 w 175"/>
                  <a:gd name="T3" fmla="*/ 0 h 15"/>
                  <a:gd name="T4" fmla="*/ 175 w 175"/>
                  <a:gd name="T5" fmla="*/ 7 h 15"/>
                  <a:gd name="T6" fmla="*/ 175 w 175"/>
                  <a:gd name="T7" fmla="*/ 7 h 15"/>
                  <a:gd name="T8" fmla="*/ 168 w 175"/>
                  <a:gd name="T9" fmla="*/ 15 h 15"/>
                  <a:gd name="T10" fmla="*/ 7 w 175"/>
                  <a:gd name="T11" fmla="*/ 15 h 15"/>
                  <a:gd name="T12" fmla="*/ 0 w 175"/>
                  <a:gd name="T13" fmla="*/ 7 h 15"/>
                  <a:gd name="T14" fmla="*/ 0 w 175"/>
                  <a:gd name="T15" fmla="*/ 7 h 15"/>
                  <a:gd name="T16" fmla="*/ 7 w 175"/>
                  <a:gd name="T17" fmla="*/ 0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5"/>
                  <a:gd name="T28" fmla="*/ 0 h 15"/>
                  <a:gd name="T29" fmla="*/ 175 w 175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5" h="15">
                    <a:moveTo>
                      <a:pt x="7" y="0"/>
                    </a:moveTo>
                    <a:lnTo>
                      <a:pt x="168" y="0"/>
                    </a:lnTo>
                    <a:cubicBezTo>
                      <a:pt x="172" y="0"/>
                      <a:pt x="175" y="3"/>
                      <a:pt x="175" y="7"/>
                    </a:cubicBezTo>
                    <a:cubicBezTo>
                      <a:pt x="175" y="11"/>
                      <a:pt x="172" y="15"/>
                      <a:pt x="168" y="15"/>
                    </a:cubicBezTo>
                    <a:lnTo>
                      <a:pt x="7" y="15"/>
                    </a:ln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80" name="Line 52"/>
              <p:cNvSpPr>
                <a:spLocks noChangeShapeType="1"/>
              </p:cNvSpPr>
              <p:nvPr/>
            </p:nvSpPr>
            <p:spPr bwMode="auto">
              <a:xfrm>
                <a:off x="501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81" name="Line 53"/>
              <p:cNvSpPr>
                <a:spLocks noChangeShapeType="1"/>
              </p:cNvSpPr>
              <p:nvPr/>
            </p:nvSpPr>
            <p:spPr bwMode="auto">
              <a:xfrm>
                <a:off x="3848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82" name="Line 54"/>
              <p:cNvSpPr>
                <a:spLocks noChangeShapeType="1"/>
              </p:cNvSpPr>
              <p:nvPr/>
            </p:nvSpPr>
            <p:spPr bwMode="auto">
              <a:xfrm>
                <a:off x="4940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83" name="Line 55"/>
              <p:cNvSpPr>
                <a:spLocks noChangeShapeType="1"/>
              </p:cNvSpPr>
              <p:nvPr/>
            </p:nvSpPr>
            <p:spPr bwMode="auto">
              <a:xfrm>
                <a:off x="377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84" name="Line 56"/>
              <p:cNvSpPr>
                <a:spLocks noChangeShapeType="1"/>
              </p:cNvSpPr>
              <p:nvPr/>
            </p:nvSpPr>
            <p:spPr bwMode="auto">
              <a:xfrm>
                <a:off x="4853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85" name="Line 57"/>
              <p:cNvSpPr>
                <a:spLocks noChangeShapeType="1"/>
              </p:cNvSpPr>
              <p:nvPr/>
            </p:nvSpPr>
            <p:spPr bwMode="auto">
              <a:xfrm>
                <a:off x="3700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86" name="Line 58"/>
              <p:cNvSpPr>
                <a:spLocks noChangeShapeType="1"/>
              </p:cNvSpPr>
              <p:nvPr/>
            </p:nvSpPr>
            <p:spPr bwMode="auto">
              <a:xfrm>
                <a:off x="4779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87" name="Line 59"/>
              <p:cNvSpPr>
                <a:spLocks noChangeShapeType="1"/>
              </p:cNvSpPr>
              <p:nvPr/>
            </p:nvSpPr>
            <p:spPr bwMode="auto">
              <a:xfrm>
                <a:off x="3625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88" name="Line 60"/>
              <p:cNvSpPr>
                <a:spLocks noChangeShapeType="1"/>
              </p:cNvSpPr>
              <p:nvPr/>
            </p:nvSpPr>
            <p:spPr bwMode="auto">
              <a:xfrm>
                <a:off x="470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89" name="Line 61"/>
              <p:cNvSpPr>
                <a:spLocks noChangeShapeType="1"/>
              </p:cNvSpPr>
              <p:nvPr/>
            </p:nvSpPr>
            <p:spPr bwMode="auto">
              <a:xfrm>
                <a:off x="3538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90" name="Line 62"/>
              <p:cNvSpPr>
                <a:spLocks noChangeShapeType="1"/>
              </p:cNvSpPr>
              <p:nvPr/>
            </p:nvSpPr>
            <p:spPr bwMode="auto">
              <a:xfrm>
                <a:off x="4630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91" name="Line 63"/>
              <p:cNvSpPr>
                <a:spLocks noChangeShapeType="1"/>
              </p:cNvSpPr>
              <p:nvPr/>
            </p:nvSpPr>
            <p:spPr bwMode="auto">
              <a:xfrm>
                <a:off x="346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92" name="Line 64"/>
              <p:cNvSpPr>
                <a:spLocks noChangeShapeType="1"/>
              </p:cNvSpPr>
              <p:nvPr/>
            </p:nvSpPr>
            <p:spPr bwMode="auto">
              <a:xfrm>
                <a:off x="4555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93" name="Line 65"/>
              <p:cNvSpPr>
                <a:spLocks noChangeShapeType="1"/>
              </p:cNvSpPr>
              <p:nvPr/>
            </p:nvSpPr>
            <p:spPr bwMode="auto">
              <a:xfrm>
                <a:off x="3390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94" name="Line 66"/>
              <p:cNvSpPr>
                <a:spLocks noChangeShapeType="1"/>
              </p:cNvSpPr>
              <p:nvPr/>
            </p:nvSpPr>
            <p:spPr bwMode="auto">
              <a:xfrm>
                <a:off x="4481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95" name="Line 67"/>
              <p:cNvSpPr>
                <a:spLocks noChangeShapeType="1"/>
              </p:cNvSpPr>
              <p:nvPr/>
            </p:nvSpPr>
            <p:spPr bwMode="auto">
              <a:xfrm>
                <a:off x="3315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96" name="Line 68"/>
              <p:cNvSpPr>
                <a:spLocks noChangeShapeType="1"/>
              </p:cNvSpPr>
              <p:nvPr/>
            </p:nvSpPr>
            <p:spPr bwMode="auto">
              <a:xfrm>
                <a:off x="4407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97" name="Line 69"/>
              <p:cNvSpPr>
                <a:spLocks noChangeShapeType="1"/>
              </p:cNvSpPr>
              <p:nvPr/>
            </p:nvSpPr>
            <p:spPr bwMode="auto">
              <a:xfrm>
                <a:off x="3241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98" name="Line 70"/>
              <p:cNvSpPr>
                <a:spLocks noChangeShapeType="1"/>
              </p:cNvSpPr>
              <p:nvPr/>
            </p:nvSpPr>
            <p:spPr bwMode="auto">
              <a:xfrm>
                <a:off x="4332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99" name="Line 71"/>
              <p:cNvSpPr>
                <a:spLocks noChangeShapeType="1"/>
              </p:cNvSpPr>
              <p:nvPr/>
            </p:nvSpPr>
            <p:spPr bwMode="auto">
              <a:xfrm>
                <a:off x="3166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00" name="Line 72"/>
              <p:cNvSpPr>
                <a:spLocks noChangeShapeType="1"/>
              </p:cNvSpPr>
              <p:nvPr/>
            </p:nvSpPr>
            <p:spPr bwMode="auto">
              <a:xfrm>
                <a:off x="4245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01" name="Line 73"/>
              <p:cNvSpPr>
                <a:spLocks noChangeShapeType="1"/>
              </p:cNvSpPr>
              <p:nvPr/>
            </p:nvSpPr>
            <p:spPr bwMode="auto">
              <a:xfrm>
                <a:off x="3092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02" name="Line 74"/>
              <p:cNvSpPr>
                <a:spLocks noChangeShapeType="1"/>
              </p:cNvSpPr>
              <p:nvPr/>
            </p:nvSpPr>
            <p:spPr bwMode="auto">
              <a:xfrm>
                <a:off x="4171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303" name="Line 75"/>
              <p:cNvSpPr>
                <a:spLocks noChangeShapeType="1"/>
              </p:cNvSpPr>
              <p:nvPr/>
            </p:nvSpPr>
            <p:spPr bwMode="auto">
              <a:xfrm>
                <a:off x="3017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  <p:grpSp>
          <p:nvGrpSpPr>
            <p:cNvPr id="8265" name="Group 76"/>
            <p:cNvGrpSpPr>
              <a:grpSpLocks/>
            </p:cNvGrpSpPr>
            <p:nvPr/>
          </p:nvGrpSpPr>
          <p:grpSpPr bwMode="auto">
            <a:xfrm>
              <a:off x="1033" y="2382"/>
              <a:ext cx="1067" cy="396"/>
              <a:chOff x="1033" y="1854"/>
              <a:chExt cx="1067" cy="396"/>
            </a:xfrm>
          </p:grpSpPr>
          <p:sp>
            <p:nvSpPr>
              <p:cNvPr id="8266" name="Line 77"/>
              <p:cNvSpPr>
                <a:spLocks noChangeShapeType="1"/>
              </p:cNvSpPr>
              <p:nvPr/>
            </p:nvSpPr>
            <p:spPr bwMode="auto">
              <a:xfrm>
                <a:off x="2013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67" name="Line 78"/>
              <p:cNvSpPr>
                <a:spLocks noChangeShapeType="1"/>
              </p:cNvSpPr>
              <p:nvPr/>
            </p:nvSpPr>
            <p:spPr bwMode="auto">
              <a:xfrm>
                <a:off x="1938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68" name="Line 79"/>
              <p:cNvSpPr>
                <a:spLocks noChangeShapeType="1"/>
              </p:cNvSpPr>
              <p:nvPr/>
            </p:nvSpPr>
            <p:spPr bwMode="auto">
              <a:xfrm>
                <a:off x="1851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69" name="Line 80"/>
              <p:cNvSpPr>
                <a:spLocks noChangeShapeType="1"/>
              </p:cNvSpPr>
              <p:nvPr/>
            </p:nvSpPr>
            <p:spPr bwMode="auto">
              <a:xfrm>
                <a:off x="1777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70" name="Line 81"/>
              <p:cNvSpPr>
                <a:spLocks noChangeShapeType="1"/>
              </p:cNvSpPr>
              <p:nvPr/>
            </p:nvSpPr>
            <p:spPr bwMode="auto">
              <a:xfrm>
                <a:off x="1703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71" name="Line 82"/>
              <p:cNvSpPr>
                <a:spLocks noChangeShapeType="1"/>
              </p:cNvSpPr>
              <p:nvPr/>
            </p:nvSpPr>
            <p:spPr bwMode="auto">
              <a:xfrm>
                <a:off x="1628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72" name="Line 83"/>
              <p:cNvSpPr>
                <a:spLocks noChangeShapeType="1"/>
              </p:cNvSpPr>
              <p:nvPr/>
            </p:nvSpPr>
            <p:spPr bwMode="auto">
              <a:xfrm>
                <a:off x="155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73" name="Line 84"/>
              <p:cNvSpPr>
                <a:spLocks noChangeShapeType="1"/>
              </p:cNvSpPr>
              <p:nvPr/>
            </p:nvSpPr>
            <p:spPr bwMode="auto">
              <a:xfrm>
                <a:off x="1479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74" name="Line 85"/>
              <p:cNvSpPr>
                <a:spLocks noChangeShapeType="1"/>
              </p:cNvSpPr>
              <p:nvPr/>
            </p:nvSpPr>
            <p:spPr bwMode="auto">
              <a:xfrm>
                <a:off x="1405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75" name="Line 86"/>
              <p:cNvSpPr>
                <a:spLocks noChangeShapeType="1"/>
              </p:cNvSpPr>
              <p:nvPr/>
            </p:nvSpPr>
            <p:spPr bwMode="auto">
              <a:xfrm>
                <a:off x="1331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76" name="Line 87"/>
              <p:cNvSpPr>
                <a:spLocks noChangeShapeType="1"/>
              </p:cNvSpPr>
              <p:nvPr/>
            </p:nvSpPr>
            <p:spPr bwMode="auto">
              <a:xfrm>
                <a:off x="1244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77" name="Line 88"/>
              <p:cNvSpPr>
                <a:spLocks noChangeShapeType="1"/>
              </p:cNvSpPr>
              <p:nvPr/>
            </p:nvSpPr>
            <p:spPr bwMode="auto">
              <a:xfrm>
                <a:off x="1169" y="1854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78" name="Freeform 89"/>
              <p:cNvSpPr>
                <a:spLocks/>
              </p:cNvSpPr>
              <p:nvPr/>
            </p:nvSpPr>
            <p:spPr bwMode="auto">
              <a:xfrm>
                <a:off x="1033" y="1965"/>
                <a:ext cx="1067" cy="186"/>
              </a:xfrm>
              <a:custGeom>
                <a:avLst/>
                <a:gdLst>
                  <a:gd name="T0" fmla="*/ 0 w 86"/>
                  <a:gd name="T1" fmla="*/ 0 h 15"/>
                  <a:gd name="T2" fmla="*/ 79 w 86"/>
                  <a:gd name="T3" fmla="*/ 0 h 15"/>
                  <a:gd name="T4" fmla="*/ 86 w 86"/>
                  <a:gd name="T5" fmla="*/ 7 h 15"/>
                  <a:gd name="T6" fmla="*/ 86 w 86"/>
                  <a:gd name="T7" fmla="*/ 7 h 15"/>
                  <a:gd name="T8" fmla="*/ 79 w 86"/>
                  <a:gd name="T9" fmla="*/ 15 h 15"/>
                  <a:gd name="T10" fmla="*/ 0 w 86"/>
                  <a:gd name="T11" fmla="*/ 15 h 15"/>
                  <a:gd name="T12" fmla="*/ 0 w 86"/>
                  <a:gd name="T13" fmla="*/ 0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6"/>
                  <a:gd name="T22" fmla="*/ 0 h 15"/>
                  <a:gd name="T23" fmla="*/ 86 w 86"/>
                  <a:gd name="T24" fmla="*/ 15 h 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6" h="15">
                    <a:moveTo>
                      <a:pt x="0" y="0"/>
                    </a:moveTo>
                    <a:lnTo>
                      <a:pt x="79" y="0"/>
                    </a:lnTo>
                    <a:cubicBezTo>
                      <a:pt x="83" y="0"/>
                      <a:pt x="86" y="3"/>
                      <a:pt x="86" y="7"/>
                    </a:cubicBezTo>
                    <a:cubicBezTo>
                      <a:pt x="86" y="11"/>
                      <a:pt x="83" y="15"/>
                      <a:pt x="79" y="15"/>
                    </a:cubicBezTo>
                    <a:lnTo>
                      <a:pt x="0" y="1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1" name="Group 90"/>
          <p:cNvGrpSpPr>
            <a:grpSpLocks/>
          </p:cNvGrpSpPr>
          <p:nvPr/>
        </p:nvGrpSpPr>
        <p:grpSpPr bwMode="auto">
          <a:xfrm>
            <a:off x="3149600" y="4572000"/>
            <a:ext cx="5740400" cy="628650"/>
            <a:chOff x="1033" y="2877"/>
            <a:chExt cx="4068" cy="396"/>
          </a:xfrm>
        </p:grpSpPr>
        <p:grpSp>
          <p:nvGrpSpPr>
            <p:cNvPr id="8224" name="Group 91"/>
            <p:cNvGrpSpPr>
              <a:grpSpLocks/>
            </p:cNvGrpSpPr>
            <p:nvPr/>
          </p:nvGrpSpPr>
          <p:grpSpPr bwMode="auto">
            <a:xfrm>
              <a:off x="2931" y="2877"/>
              <a:ext cx="2170" cy="396"/>
              <a:chOff x="2931" y="2877"/>
              <a:chExt cx="2170" cy="396"/>
            </a:xfrm>
          </p:grpSpPr>
          <p:sp>
            <p:nvSpPr>
              <p:cNvPr id="8239" name="Freeform 92"/>
              <p:cNvSpPr>
                <a:spLocks/>
              </p:cNvSpPr>
              <p:nvPr/>
            </p:nvSpPr>
            <p:spPr bwMode="auto">
              <a:xfrm>
                <a:off x="2931" y="2988"/>
                <a:ext cx="2170" cy="186"/>
              </a:xfrm>
              <a:custGeom>
                <a:avLst/>
                <a:gdLst>
                  <a:gd name="T0" fmla="*/ 7 w 175"/>
                  <a:gd name="T1" fmla="*/ 0 h 15"/>
                  <a:gd name="T2" fmla="*/ 168 w 175"/>
                  <a:gd name="T3" fmla="*/ 0 h 15"/>
                  <a:gd name="T4" fmla="*/ 175 w 175"/>
                  <a:gd name="T5" fmla="*/ 7 h 15"/>
                  <a:gd name="T6" fmla="*/ 175 w 175"/>
                  <a:gd name="T7" fmla="*/ 7 h 15"/>
                  <a:gd name="T8" fmla="*/ 168 w 175"/>
                  <a:gd name="T9" fmla="*/ 15 h 15"/>
                  <a:gd name="T10" fmla="*/ 7 w 175"/>
                  <a:gd name="T11" fmla="*/ 15 h 15"/>
                  <a:gd name="T12" fmla="*/ 0 w 175"/>
                  <a:gd name="T13" fmla="*/ 7 h 15"/>
                  <a:gd name="T14" fmla="*/ 0 w 175"/>
                  <a:gd name="T15" fmla="*/ 7 h 15"/>
                  <a:gd name="T16" fmla="*/ 7 w 175"/>
                  <a:gd name="T17" fmla="*/ 0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5"/>
                  <a:gd name="T28" fmla="*/ 0 h 15"/>
                  <a:gd name="T29" fmla="*/ 175 w 175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5" h="15">
                    <a:moveTo>
                      <a:pt x="7" y="0"/>
                    </a:moveTo>
                    <a:lnTo>
                      <a:pt x="168" y="0"/>
                    </a:lnTo>
                    <a:cubicBezTo>
                      <a:pt x="172" y="0"/>
                      <a:pt x="175" y="3"/>
                      <a:pt x="175" y="7"/>
                    </a:cubicBezTo>
                    <a:cubicBezTo>
                      <a:pt x="175" y="11"/>
                      <a:pt x="172" y="15"/>
                      <a:pt x="168" y="15"/>
                    </a:cubicBezTo>
                    <a:lnTo>
                      <a:pt x="7" y="15"/>
                    </a:ln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40" name="Line 93"/>
              <p:cNvSpPr>
                <a:spLocks noChangeShapeType="1"/>
              </p:cNvSpPr>
              <p:nvPr/>
            </p:nvSpPr>
            <p:spPr bwMode="auto">
              <a:xfrm>
                <a:off x="5014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41" name="Line 94"/>
              <p:cNvSpPr>
                <a:spLocks noChangeShapeType="1"/>
              </p:cNvSpPr>
              <p:nvPr/>
            </p:nvSpPr>
            <p:spPr bwMode="auto">
              <a:xfrm>
                <a:off x="3848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42" name="Line 95"/>
              <p:cNvSpPr>
                <a:spLocks noChangeShapeType="1"/>
              </p:cNvSpPr>
              <p:nvPr/>
            </p:nvSpPr>
            <p:spPr bwMode="auto">
              <a:xfrm>
                <a:off x="4940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43" name="Line 96"/>
              <p:cNvSpPr>
                <a:spLocks noChangeShapeType="1"/>
              </p:cNvSpPr>
              <p:nvPr/>
            </p:nvSpPr>
            <p:spPr bwMode="auto">
              <a:xfrm>
                <a:off x="3774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44" name="Line 97"/>
              <p:cNvSpPr>
                <a:spLocks noChangeShapeType="1"/>
              </p:cNvSpPr>
              <p:nvPr/>
            </p:nvSpPr>
            <p:spPr bwMode="auto">
              <a:xfrm>
                <a:off x="4853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45" name="Line 98"/>
              <p:cNvSpPr>
                <a:spLocks noChangeShapeType="1"/>
              </p:cNvSpPr>
              <p:nvPr/>
            </p:nvSpPr>
            <p:spPr bwMode="auto">
              <a:xfrm>
                <a:off x="3700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46" name="Line 99"/>
              <p:cNvSpPr>
                <a:spLocks noChangeShapeType="1"/>
              </p:cNvSpPr>
              <p:nvPr/>
            </p:nvSpPr>
            <p:spPr bwMode="auto">
              <a:xfrm>
                <a:off x="4779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47" name="Line 100"/>
              <p:cNvSpPr>
                <a:spLocks noChangeShapeType="1"/>
              </p:cNvSpPr>
              <p:nvPr/>
            </p:nvSpPr>
            <p:spPr bwMode="auto">
              <a:xfrm>
                <a:off x="3625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48" name="Line 101"/>
              <p:cNvSpPr>
                <a:spLocks noChangeShapeType="1"/>
              </p:cNvSpPr>
              <p:nvPr/>
            </p:nvSpPr>
            <p:spPr bwMode="auto">
              <a:xfrm>
                <a:off x="4704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49" name="Line 102"/>
              <p:cNvSpPr>
                <a:spLocks noChangeShapeType="1"/>
              </p:cNvSpPr>
              <p:nvPr/>
            </p:nvSpPr>
            <p:spPr bwMode="auto">
              <a:xfrm>
                <a:off x="3538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50" name="Line 103"/>
              <p:cNvSpPr>
                <a:spLocks noChangeShapeType="1"/>
              </p:cNvSpPr>
              <p:nvPr/>
            </p:nvSpPr>
            <p:spPr bwMode="auto">
              <a:xfrm>
                <a:off x="4630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51" name="Line 104"/>
              <p:cNvSpPr>
                <a:spLocks noChangeShapeType="1"/>
              </p:cNvSpPr>
              <p:nvPr/>
            </p:nvSpPr>
            <p:spPr bwMode="auto">
              <a:xfrm>
                <a:off x="3464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52" name="Line 105"/>
              <p:cNvSpPr>
                <a:spLocks noChangeShapeType="1"/>
              </p:cNvSpPr>
              <p:nvPr/>
            </p:nvSpPr>
            <p:spPr bwMode="auto">
              <a:xfrm>
                <a:off x="4555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53" name="Line 106"/>
              <p:cNvSpPr>
                <a:spLocks noChangeShapeType="1"/>
              </p:cNvSpPr>
              <p:nvPr/>
            </p:nvSpPr>
            <p:spPr bwMode="auto">
              <a:xfrm>
                <a:off x="3390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54" name="Line 107"/>
              <p:cNvSpPr>
                <a:spLocks noChangeShapeType="1"/>
              </p:cNvSpPr>
              <p:nvPr/>
            </p:nvSpPr>
            <p:spPr bwMode="auto">
              <a:xfrm>
                <a:off x="4481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55" name="Line 108"/>
              <p:cNvSpPr>
                <a:spLocks noChangeShapeType="1"/>
              </p:cNvSpPr>
              <p:nvPr/>
            </p:nvSpPr>
            <p:spPr bwMode="auto">
              <a:xfrm>
                <a:off x="3315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56" name="Line 109"/>
              <p:cNvSpPr>
                <a:spLocks noChangeShapeType="1"/>
              </p:cNvSpPr>
              <p:nvPr/>
            </p:nvSpPr>
            <p:spPr bwMode="auto">
              <a:xfrm>
                <a:off x="4407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57" name="Line 110"/>
              <p:cNvSpPr>
                <a:spLocks noChangeShapeType="1"/>
              </p:cNvSpPr>
              <p:nvPr/>
            </p:nvSpPr>
            <p:spPr bwMode="auto">
              <a:xfrm>
                <a:off x="3241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58" name="Line 111"/>
              <p:cNvSpPr>
                <a:spLocks noChangeShapeType="1"/>
              </p:cNvSpPr>
              <p:nvPr/>
            </p:nvSpPr>
            <p:spPr bwMode="auto">
              <a:xfrm>
                <a:off x="4332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59" name="Line 112"/>
              <p:cNvSpPr>
                <a:spLocks noChangeShapeType="1"/>
              </p:cNvSpPr>
              <p:nvPr/>
            </p:nvSpPr>
            <p:spPr bwMode="auto">
              <a:xfrm>
                <a:off x="3166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60" name="Line 113"/>
              <p:cNvSpPr>
                <a:spLocks noChangeShapeType="1"/>
              </p:cNvSpPr>
              <p:nvPr/>
            </p:nvSpPr>
            <p:spPr bwMode="auto">
              <a:xfrm>
                <a:off x="4245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61" name="Line 114"/>
              <p:cNvSpPr>
                <a:spLocks noChangeShapeType="1"/>
              </p:cNvSpPr>
              <p:nvPr/>
            </p:nvSpPr>
            <p:spPr bwMode="auto">
              <a:xfrm>
                <a:off x="3092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62" name="Line 115"/>
              <p:cNvSpPr>
                <a:spLocks noChangeShapeType="1"/>
              </p:cNvSpPr>
              <p:nvPr/>
            </p:nvSpPr>
            <p:spPr bwMode="auto">
              <a:xfrm>
                <a:off x="4171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63" name="Line 116"/>
              <p:cNvSpPr>
                <a:spLocks noChangeShapeType="1"/>
              </p:cNvSpPr>
              <p:nvPr/>
            </p:nvSpPr>
            <p:spPr bwMode="auto">
              <a:xfrm>
                <a:off x="3017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  <p:grpSp>
          <p:nvGrpSpPr>
            <p:cNvPr id="8225" name="Group 117"/>
            <p:cNvGrpSpPr>
              <a:grpSpLocks/>
            </p:cNvGrpSpPr>
            <p:nvPr/>
          </p:nvGrpSpPr>
          <p:grpSpPr bwMode="auto">
            <a:xfrm>
              <a:off x="1033" y="2877"/>
              <a:ext cx="1067" cy="396"/>
              <a:chOff x="1033" y="2877"/>
              <a:chExt cx="1067" cy="396"/>
            </a:xfrm>
          </p:grpSpPr>
          <p:sp>
            <p:nvSpPr>
              <p:cNvPr id="8226" name="Line 118"/>
              <p:cNvSpPr>
                <a:spLocks noChangeShapeType="1"/>
              </p:cNvSpPr>
              <p:nvPr/>
            </p:nvSpPr>
            <p:spPr bwMode="auto">
              <a:xfrm>
                <a:off x="2013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27" name="Line 119"/>
              <p:cNvSpPr>
                <a:spLocks noChangeShapeType="1"/>
              </p:cNvSpPr>
              <p:nvPr/>
            </p:nvSpPr>
            <p:spPr bwMode="auto">
              <a:xfrm>
                <a:off x="1938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28" name="Line 120"/>
              <p:cNvSpPr>
                <a:spLocks noChangeShapeType="1"/>
              </p:cNvSpPr>
              <p:nvPr/>
            </p:nvSpPr>
            <p:spPr bwMode="auto">
              <a:xfrm>
                <a:off x="1851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29" name="Line 121"/>
              <p:cNvSpPr>
                <a:spLocks noChangeShapeType="1"/>
              </p:cNvSpPr>
              <p:nvPr/>
            </p:nvSpPr>
            <p:spPr bwMode="auto">
              <a:xfrm>
                <a:off x="1777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30" name="Line 122"/>
              <p:cNvSpPr>
                <a:spLocks noChangeShapeType="1"/>
              </p:cNvSpPr>
              <p:nvPr/>
            </p:nvSpPr>
            <p:spPr bwMode="auto">
              <a:xfrm>
                <a:off x="1703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31" name="Line 123"/>
              <p:cNvSpPr>
                <a:spLocks noChangeShapeType="1"/>
              </p:cNvSpPr>
              <p:nvPr/>
            </p:nvSpPr>
            <p:spPr bwMode="auto">
              <a:xfrm>
                <a:off x="1628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32" name="Line 124"/>
              <p:cNvSpPr>
                <a:spLocks noChangeShapeType="1"/>
              </p:cNvSpPr>
              <p:nvPr/>
            </p:nvSpPr>
            <p:spPr bwMode="auto">
              <a:xfrm>
                <a:off x="1554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33" name="Line 125"/>
              <p:cNvSpPr>
                <a:spLocks noChangeShapeType="1"/>
              </p:cNvSpPr>
              <p:nvPr/>
            </p:nvSpPr>
            <p:spPr bwMode="auto">
              <a:xfrm>
                <a:off x="1479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34" name="Line 126"/>
              <p:cNvSpPr>
                <a:spLocks noChangeShapeType="1"/>
              </p:cNvSpPr>
              <p:nvPr/>
            </p:nvSpPr>
            <p:spPr bwMode="auto">
              <a:xfrm>
                <a:off x="1405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35" name="Line 127"/>
              <p:cNvSpPr>
                <a:spLocks noChangeShapeType="1"/>
              </p:cNvSpPr>
              <p:nvPr/>
            </p:nvSpPr>
            <p:spPr bwMode="auto">
              <a:xfrm>
                <a:off x="1331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36" name="Line 128"/>
              <p:cNvSpPr>
                <a:spLocks noChangeShapeType="1"/>
              </p:cNvSpPr>
              <p:nvPr/>
            </p:nvSpPr>
            <p:spPr bwMode="auto">
              <a:xfrm>
                <a:off x="1244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37" name="Line 129"/>
              <p:cNvSpPr>
                <a:spLocks noChangeShapeType="1"/>
              </p:cNvSpPr>
              <p:nvPr/>
            </p:nvSpPr>
            <p:spPr bwMode="auto">
              <a:xfrm>
                <a:off x="1169" y="2877"/>
                <a:ext cx="1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8238" name="Freeform 130"/>
              <p:cNvSpPr>
                <a:spLocks/>
              </p:cNvSpPr>
              <p:nvPr/>
            </p:nvSpPr>
            <p:spPr bwMode="auto">
              <a:xfrm>
                <a:off x="1033" y="2988"/>
                <a:ext cx="1067" cy="186"/>
              </a:xfrm>
              <a:custGeom>
                <a:avLst/>
                <a:gdLst>
                  <a:gd name="T0" fmla="*/ 0 w 86"/>
                  <a:gd name="T1" fmla="*/ 0 h 15"/>
                  <a:gd name="T2" fmla="*/ 79 w 86"/>
                  <a:gd name="T3" fmla="*/ 0 h 15"/>
                  <a:gd name="T4" fmla="*/ 86 w 86"/>
                  <a:gd name="T5" fmla="*/ 7 h 15"/>
                  <a:gd name="T6" fmla="*/ 86 w 86"/>
                  <a:gd name="T7" fmla="*/ 7 h 15"/>
                  <a:gd name="T8" fmla="*/ 79 w 86"/>
                  <a:gd name="T9" fmla="*/ 15 h 15"/>
                  <a:gd name="T10" fmla="*/ 0 w 86"/>
                  <a:gd name="T11" fmla="*/ 15 h 15"/>
                  <a:gd name="T12" fmla="*/ 0 w 86"/>
                  <a:gd name="T13" fmla="*/ 0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6"/>
                  <a:gd name="T22" fmla="*/ 0 h 15"/>
                  <a:gd name="T23" fmla="*/ 86 w 86"/>
                  <a:gd name="T24" fmla="*/ 15 h 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6" h="15">
                    <a:moveTo>
                      <a:pt x="0" y="0"/>
                    </a:moveTo>
                    <a:lnTo>
                      <a:pt x="79" y="0"/>
                    </a:lnTo>
                    <a:cubicBezTo>
                      <a:pt x="83" y="0"/>
                      <a:pt x="86" y="3"/>
                      <a:pt x="86" y="7"/>
                    </a:cubicBezTo>
                    <a:cubicBezTo>
                      <a:pt x="86" y="11"/>
                      <a:pt x="83" y="15"/>
                      <a:pt x="79" y="15"/>
                    </a:cubicBezTo>
                    <a:lnTo>
                      <a:pt x="0" y="1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9091" name="Text Box 131"/>
          <p:cNvSpPr txBox="1">
            <a:spLocks noChangeArrowheads="1"/>
          </p:cNvSpPr>
          <p:nvPr/>
        </p:nvSpPr>
        <p:spPr bwMode="auto">
          <a:xfrm>
            <a:off x="4876800" y="1431926"/>
            <a:ext cx="3276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thick filament</a:t>
            </a:r>
          </a:p>
        </p:txBody>
      </p:sp>
      <p:sp>
        <p:nvSpPr>
          <p:cNvPr id="169092" name="Text Box 132"/>
          <p:cNvSpPr txBox="1">
            <a:spLocks noChangeArrowheads="1"/>
          </p:cNvSpPr>
          <p:nvPr/>
        </p:nvSpPr>
        <p:spPr bwMode="auto">
          <a:xfrm>
            <a:off x="2743201" y="1935164"/>
            <a:ext cx="250666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thin filament</a:t>
            </a:r>
          </a:p>
        </p:txBody>
      </p:sp>
      <p:sp>
        <p:nvSpPr>
          <p:cNvPr id="8204" name="Line 133"/>
          <p:cNvSpPr>
            <a:spLocks noChangeShapeType="1"/>
          </p:cNvSpPr>
          <p:nvPr/>
        </p:nvSpPr>
        <p:spPr bwMode="auto">
          <a:xfrm>
            <a:off x="5091113" y="2239963"/>
            <a:ext cx="527050" cy="392112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8205" name="Group 134"/>
          <p:cNvGrpSpPr>
            <a:grpSpLocks/>
          </p:cNvGrpSpPr>
          <p:nvPr/>
        </p:nvGrpSpPr>
        <p:grpSpPr bwMode="auto">
          <a:xfrm>
            <a:off x="4640264" y="5349872"/>
            <a:ext cx="4256087" cy="593724"/>
            <a:chOff x="2208" y="3447"/>
            <a:chExt cx="3017" cy="374"/>
          </a:xfrm>
        </p:grpSpPr>
        <p:sp>
          <p:nvSpPr>
            <p:cNvPr id="8220" name="Line 135"/>
            <p:cNvSpPr>
              <a:spLocks noChangeShapeType="1"/>
            </p:cNvSpPr>
            <p:nvPr/>
          </p:nvSpPr>
          <p:spPr bwMode="auto">
            <a:xfrm>
              <a:off x="3072" y="3514"/>
              <a:ext cx="0" cy="16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8221" name="Freeform 136"/>
            <p:cNvSpPr>
              <a:spLocks/>
            </p:cNvSpPr>
            <p:nvPr/>
          </p:nvSpPr>
          <p:spPr bwMode="auto">
            <a:xfrm>
              <a:off x="2208" y="3447"/>
              <a:ext cx="3017" cy="291"/>
            </a:xfrm>
            <a:custGeom>
              <a:avLst/>
              <a:gdLst>
                <a:gd name="T0" fmla="*/ 0 w 3047"/>
                <a:gd name="T1" fmla="*/ 23 h 238"/>
                <a:gd name="T2" fmla="*/ 0 w 3047"/>
                <a:gd name="T3" fmla="*/ 238 h 238"/>
                <a:gd name="T4" fmla="*/ 3047 w 3047"/>
                <a:gd name="T5" fmla="*/ 238 h 238"/>
                <a:gd name="T6" fmla="*/ 3047 w 3047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47"/>
                <a:gd name="T13" fmla="*/ 0 h 238"/>
                <a:gd name="T14" fmla="*/ 3047 w 3047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47" h="238">
                  <a:moveTo>
                    <a:pt x="0" y="23"/>
                  </a:moveTo>
                  <a:lnTo>
                    <a:pt x="0" y="238"/>
                  </a:lnTo>
                  <a:lnTo>
                    <a:pt x="3047" y="238"/>
                  </a:lnTo>
                  <a:lnTo>
                    <a:pt x="3047" y="0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8222" name="Line 137"/>
            <p:cNvSpPr>
              <a:spLocks noChangeShapeType="1"/>
            </p:cNvSpPr>
            <p:nvPr/>
          </p:nvSpPr>
          <p:spPr bwMode="auto">
            <a:xfrm>
              <a:off x="2650" y="3685"/>
              <a:ext cx="0" cy="1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8223" name="Line 138"/>
            <p:cNvSpPr>
              <a:spLocks noChangeShapeType="1"/>
            </p:cNvSpPr>
            <p:nvPr/>
          </p:nvSpPr>
          <p:spPr bwMode="auto">
            <a:xfrm>
              <a:off x="4167" y="3685"/>
              <a:ext cx="0" cy="1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69099" name="Text Box 139"/>
          <p:cNvSpPr txBox="1">
            <a:spLocks noChangeArrowheads="1"/>
          </p:cNvSpPr>
          <p:nvPr/>
        </p:nvSpPr>
        <p:spPr bwMode="auto">
          <a:xfrm>
            <a:off x="4581526" y="5943601"/>
            <a:ext cx="16668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I-Band</a:t>
            </a:r>
          </a:p>
        </p:txBody>
      </p:sp>
      <p:sp>
        <p:nvSpPr>
          <p:cNvPr id="169100" name="Text Box 140"/>
          <p:cNvSpPr txBox="1">
            <a:spLocks noChangeArrowheads="1"/>
          </p:cNvSpPr>
          <p:nvPr/>
        </p:nvSpPr>
        <p:spPr bwMode="auto">
          <a:xfrm>
            <a:off x="6737351" y="5943601"/>
            <a:ext cx="16621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A-Band</a:t>
            </a:r>
          </a:p>
        </p:txBody>
      </p:sp>
      <p:sp>
        <p:nvSpPr>
          <p:cNvPr id="169101" name="Text Box 141"/>
          <p:cNvSpPr txBox="1">
            <a:spLocks noChangeArrowheads="1"/>
          </p:cNvSpPr>
          <p:nvPr/>
        </p:nvSpPr>
        <p:spPr bwMode="auto">
          <a:xfrm>
            <a:off x="1524000" y="152400"/>
            <a:ext cx="9144000" cy="762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Cross bridge theory</a:t>
            </a:r>
          </a:p>
        </p:txBody>
      </p:sp>
      <p:sp>
        <p:nvSpPr>
          <p:cNvPr id="8209" name="Line 142"/>
          <p:cNvSpPr>
            <a:spLocks noChangeShapeType="1"/>
          </p:cNvSpPr>
          <p:nvPr/>
        </p:nvSpPr>
        <p:spPr bwMode="auto">
          <a:xfrm>
            <a:off x="5232400" y="4203700"/>
            <a:ext cx="0" cy="12652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210" name="Line 143"/>
          <p:cNvSpPr>
            <a:spLocks noChangeShapeType="1"/>
          </p:cNvSpPr>
          <p:nvPr/>
        </p:nvSpPr>
        <p:spPr bwMode="auto">
          <a:xfrm>
            <a:off x="9398000" y="2552700"/>
            <a:ext cx="0" cy="12652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211" name="Line 144"/>
          <p:cNvSpPr>
            <a:spLocks noChangeShapeType="1"/>
          </p:cNvSpPr>
          <p:nvPr/>
        </p:nvSpPr>
        <p:spPr bwMode="auto">
          <a:xfrm>
            <a:off x="9398000" y="4203700"/>
            <a:ext cx="0" cy="12652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8212" name="Group 145"/>
          <p:cNvGrpSpPr>
            <a:grpSpLocks/>
          </p:cNvGrpSpPr>
          <p:nvPr/>
        </p:nvGrpSpPr>
        <p:grpSpPr bwMode="auto">
          <a:xfrm>
            <a:off x="7505701" y="2686050"/>
            <a:ext cx="2087563" cy="2635250"/>
            <a:chOff x="1375" y="1692"/>
            <a:chExt cx="4391" cy="1660"/>
          </a:xfrm>
        </p:grpSpPr>
        <p:sp>
          <p:nvSpPr>
            <p:cNvPr id="8216" name="Line 146"/>
            <p:cNvSpPr>
              <a:spLocks noChangeShapeType="1"/>
            </p:cNvSpPr>
            <p:nvPr/>
          </p:nvSpPr>
          <p:spPr bwMode="auto">
            <a:xfrm>
              <a:off x="1375" y="1692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8217" name="Line 147"/>
            <p:cNvSpPr>
              <a:spLocks noChangeShapeType="1"/>
            </p:cNvSpPr>
            <p:nvPr/>
          </p:nvSpPr>
          <p:spPr bwMode="auto">
            <a:xfrm>
              <a:off x="1375" y="2242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8218" name="Line 148"/>
            <p:cNvSpPr>
              <a:spLocks noChangeShapeType="1"/>
            </p:cNvSpPr>
            <p:nvPr/>
          </p:nvSpPr>
          <p:spPr bwMode="auto">
            <a:xfrm>
              <a:off x="1375" y="2801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8219" name="Line 149"/>
            <p:cNvSpPr>
              <a:spLocks noChangeShapeType="1"/>
            </p:cNvSpPr>
            <p:nvPr/>
          </p:nvSpPr>
          <p:spPr bwMode="auto">
            <a:xfrm>
              <a:off x="1375" y="3351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8213" name="Line 150"/>
          <p:cNvSpPr>
            <a:spLocks noChangeShapeType="1"/>
          </p:cNvSpPr>
          <p:nvPr/>
        </p:nvSpPr>
        <p:spPr bwMode="auto">
          <a:xfrm>
            <a:off x="6100763" y="1927225"/>
            <a:ext cx="893762" cy="117633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9111" name="Text Box 151"/>
          <p:cNvSpPr txBox="1">
            <a:spLocks noChangeArrowheads="1"/>
          </p:cNvSpPr>
          <p:nvPr/>
        </p:nvSpPr>
        <p:spPr bwMode="auto">
          <a:xfrm>
            <a:off x="4648201" y="3748089"/>
            <a:ext cx="146526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Z-line</a:t>
            </a:r>
          </a:p>
        </p:txBody>
      </p:sp>
      <p:sp>
        <p:nvSpPr>
          <p:cNvPr id="169112" name="Text Box 152"/>
          <p:cNvSpPr txBox="1">
            <a:spLocks noChangeArrowheads="1"/>
          </p:cNvSpPr>
          <p:nvPr/>
        </p:nvSpPr>
        <p:spPr bwMode="auto">
          <a:xfrm>
            <a:off x="8920164" y="3748089"/>
            <a:ext cx="15192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Z-line</a:t>
            </a:r>
          </a:p>
        </p:txBody>
      </p:sp>
    </p:spTree>
    <p:extLst>
      <p:ext uri="{BB962C8B-B14F-4D97-AF65-F5344CB8AC3E}">
        <p14:creationId xmlns:p14="http://schemas.microsoft.com/office/powerpoint/2010/main" val="21674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2C389-85EF-4D1F-861E-EC73E50B9CC8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221" name="Group 2"/>
          <p:cNvGrpSpPr>
            <a:grpSpLocks/>
          </p:cNvGrpSpPr>
          <p:nvPr/>
        </p:nvGrpSpPr>
        <p:grpSpPr bwMode="auto">
          <a:xfrm>
            <a:off x="6118226" y="1662113"/>
            <a:ext cx="3736975" cy="4411662"/>
            <a:chOff x="2340" y="1216"/>
            <a:chExt cx="1800" cy="1890"/>
          </a:xfrm>
        </p:grpSpPr>
        <p:sp>
          <p:nvSpPr>
            <p:cNvPr id="171011" name="Oval 3"/>
            <p:cNvSpPr>
              <a:spLocks noChangeArrowheads="1"/>
            </p:cNvSpPr>
            <p:nvPr/>
          </p:nvSpPr>
          <p:spPr bwMode="auto">
            <a:xfrm>
              <a:off x="2340" y="1804"/>
              <a:ext cx="114" cy="11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12" name="Oval 4"/>
            <p:cNvSpPr>
              <a:spLocks noChangeArrowheads="1"/>
            </p:cNvSpPr>
            <p:nvPr/>
          </p:nvSpPr>
          <p:spPr bwMode="auto">
            <a:xfrm>
              <a:off x="3354" y="1804"/>
              <a:ext cx="108" cy="11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13" name="Oval 5"/>
            <p:cNvSpPr>
              <a:spLocks noChangeArrowheads="1"/>
            </p:cNvSpPr>
            <p:nvPr/>
          </p:nvSpPr>
          <p:spPr bwMode="auto">
            <a:xfrm>
              <a:off x="3354" y="1222"/>
              <a:ext cx="108" cy="11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14" name="Oval 6"/>
            <p:cNvSpPr>
              <a:spLocks noChangeArrowheads="1"/>
            </p:cNvSpPr>
            <p:nvPr/>
          </p:nvSpPr>
          <p:spPr bwMode="auto">
            <a:xfrm>
              <a:off x="2340" y="2404"/>
              <a:ext cx="114" cy="11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15" name="Oval 7"/>
            <p:cNvSpPr>
              <a:spLocks noChangeArrowheads="1"/>
            </p:cNvSpPr>
            <p:nvPr/>
          </p:nvSpPr>
          <p:spPr bwMode="auto">
            <a:xfrm>
              <a:off x="3348" y="2404"/>
              <a:ext cx="114" cy="11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16" name="Freeform 8"/>
            <p:cNvSpPr>
              <a:spLocks/>
            </p:cNvSpPr>
            <p:nvPr/>
          </p:nvSpPr>
          <p:spPr bwMode="auto">
            <a:xfrm>
              <a:off x="2502" y="2086"/>
              <a:ext cx="132" cy="132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16" y="3"/>
                </a:cxn>
                <a:cxn ang="0">
                  <a:pos x="19" y="16"/>
                </a:cxn>
                <a:cxn ang="0">
                  <a:pos x="6" y="19"/>
                </a:cxn>
                <a:cxn ang="0">
                  <a:pos x="3" y="6"/>
                </a:cxn>
              </a:cxnLst>
              <a:rect l="0" t="0" r="r" b="b"/>
              <a:pathLst>
                <a:path w="22" h="22">
                  <a:moveTo>
                    <a:pt x="3" y="6"/>
                  </a:moveTo>
                  <a:cubicBezTo>
                    <a:pt x="6" y="2"/>
                    <a:pt x="11" y="0"/>
                    <a:pt x="16" y="3"/>
                  </a:cubicBezTo>
                  <a:cubicBezTo>
                    <a:pt x="20" y="5"/>
                    <a:pt x="22" y="11"/>
                    <a:pt x="19" y="16"/>
                  </a:cubicBezTo>
                  <a:cubicBezTo>
                    <a:pt x="17" y="20"/>
                    <a:pt x="11" y="22"/>
                    <a:pt x="6" y="19"/>
                  </a:cubicBezTo>
                  <a:cubicBezTo>
                    <a:pt x="2" y="16"/>
                    <a:pt x="0" y="11"/>
                    <a:pt x="3" y="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17" name="Freeform 9"/>
            <p:cNvSpPr>
              <a:spLocks/>
            </p:cNvSpPr>
            <p:nvPr/>
          </p:nvSpPr>
          <p:spPr bwMode="auto">
            <a:xfrm>
              <a:off x="3516" y="2086"/>
              <a:ext cx="126" cy="132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15" y="3"/>
                </a:cxn>
                <a:cxn ang="0">
                  <a:pos x="19" y="16"/>
                </a:cxn>
                <a:cxn ang="0">
                  <a:pos x="6" y="19"/>
                </a:cxn>
                <a:cxn ang="0">
                  <a:pos x="2" y="6"/>
                </a:cxn>
              </a:cxnLst>
              <a:rect l="0" t="0" r="r" b="b"/>
              <a:pathLst>
                <a:path w="21" h="22">
                  <a:moveTo>
                    <a:pt x="2" y="6"/>
                  </a:moveTo>
                  <a:cubicBezTo>
                    <a:pt x="5" y="2"/>
                    <a:pt x="11" y="0"/>
                    <a:pt x="15" y="3"/>
                  </a:cubicBezTo>
                  <a:cubicBezTo>
                    <a:pt x="20" y="5"/>
                    <a:pt x="21" y="11"/>
                    <a:pt x="19" y="16"/>
                  </a:cubicBezTo>
                  <a:cubicBezTo>
                    <a:pt x="16" y="20"/>
                    <a:pt x="10" y="22"/>
                    <a:pt x="6" y="19"/>
                  </a:cubicBezTo>
                  <a:cubicBezTo>
                    <a:pt x="1" y="16"/>
                    <a:pt x="0" y="11"/>
                    <a:pt x="2" y="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18" name="Freeform 10"/>
            <p:cNvSpPr>
              <a:spLocks/>
            </p:cNvSpPr>
            <p:nvPr/>
          </p:nvSpPr>
          <p:spPr bwMode="auto">
            <a:xfrm>
              <a:off x="2502" y="2686"/>
              <a:ext cx="132" cy="126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16" y="3"/>
                </a:cxn>
                <a:cxn ang="0">
                  <a:pos x="19" y="15"/>
                </a:cxn>
                <a:cxn ang="0">
                  <a:pos x="6" y="19"/>
                </a:cxn>
                <a:cxn ang="0">
                  <a:pos x="3" y="6"/>
                </a:cxn>
              </a:cxnLst>
              <a:rect l="0" t="0" r="r" b="b"/>
              <a:pathLst>
                <a:path w="22" h="21">
                  <a:moveTo>
                    <a:pt x="3" y="6"/>
                  </a:moveTo>
                  <a:cubicBezTo>
                    <a:pt x="6" y="2"/>
                    <a:pt x="11" y="0"/>
                    <a:pt x="16" y="3"/>
                  </a:cubicBezTo>
                  <a:cubicBezTo>
                    <a:pt x="20" y="5"/>
                    <a:pt x="22" y="11"/>
                    <a:pt x="19" y="15"/>
                  </a:cubicBezTo>
                  <a:cubicBezTo>
                    <a:pt x="17" y="20"/>
                    <a:pt x="11" y="21"/>
                    <a:pt x="6" y="19"/>
                  </a:cubicBezTo>
                  <a:cubicBezTo>
                    <a:pt x="2" y="16"/>
                    <a:pt x="0" y="11"/>
                    <a:pt x="3" y="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19" name="Freeform 11"/>
            <p:cNvSpPr>
              <a:spLocks/>
            </p:cNvSpPr>
            <p:nvPr/>
          </p:nvSpPr>
          <p:spPr bwMode="auto">
            <a:xfrm>
              <a:off x="3006" y="2980"/>
              <a:ext cx="132" cy="126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16" y="2"/>
                </a:cxn>
                <a:cxn ang="0">
                  <a:pos x="19" y="15"/>
                </a:cxn>
                <a:cxn ang="0">
                  <a:pos x="6" y="18"/>
                </a:cxn>
                <a:cxn ang="0">
                  <a:pos x="3" y="6"/>
                </a:cxn>
              </a:cxnLst>
              <a:rect l="0" t="0" r="r" b="b"/>
              <a:pathLst>
                <a:path w="22" h="21">
                  <a:moveTo>
                    <a:pt x="3" y="6"/>
                  </a:moveTo>
                  <a:cubicBezTo>
                    <a:pt x="5" y="1"/>
                    <a:pt x="11" y="0"/>
                    <a:pt x="16" y="2"/>
                  </a:cubicBezTo>
                  <a:cubicBezTo>
                    <a:pt x="20" y="5"/>
                    <a:pt x="22" y="11"/>
                    <a:pt x="19" y="15"/>
                  </a:cubicBezTo>
                  <a:cubicBezTo>
                    <a:pt x="17" y="19"/>
                    <a:pt x="11" y="21"/>
                    <a:pt x="6" y="18"/>
                  </a:cubicBezTo>
                  <a:cubicBezTo>
                    <a:pt x="2" y="16"/>
                    <a:pt x="0" y="10"/>
                    <a:pt x="3" y="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20" name="Freeform 12"/>
            <p:cNvSpPr>
              <a:spLocks/>
            </p:cNvSpPr>
            <p:nvPr/>
          </p:nvSpPr>
          <p:spPr bwMode="auto">
            <a:xfrm>
              <a:off x="3510" y="2686"/>
              <a:ext cx="132" cy="126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16" y="3"/>
                </a:cxn>
                <a:cxn ang="0">
                  <a:pos x="19" y="15"/>
                </a:cxn>
                <a:cxn ang="0">
                  <a:pos x="6" y="19"/>
                </a:cxn>
                <a:cxn ang="0">
                  <a:pos x="3" y="6"/>
                </a:cxn>
              </a:cxnLst>
              <a:rect l="0" t="0" r="r" b="b"/>
              <a:pathLst>
                <a:path w="22" h="21">
                  <a:moveTo>
                    <a:pt x="3" y="6"/>
                  </a:moveTo>
                  <a:cubicBezTo>
                    <a:pt x="5" y="2"/>
                    <a:pt x="11" y="0"/>
                    <a:pt x="16" y="3"/>
                  </a:cubicBezTo>
                  <a:cubicBezTo>
                    <a:pt x="20" y="5"/>
                    <a:pt x="22" y="11"/>
                    <a:pt x="19" y="15"/>
                  </a:cubicBezTo>
                  <a:cubicBezTo>
                    <a:pt x="16" y="20"/>
                    <a:pt x="11" y="21"/>
                    <a:pt x="6" y="19"/>
                  </a:cubicBezTo>
                  <a:cubicBezTo>
                    <a:pt x="2" y="16"/>
                    <a:pt x="0" y="11"/>
                    <a:pt x="3" y="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21" name="Freeform 13"/>
            <p:cNvSpPr>
              <a:spLocks/>
            </p:cNvSpPr>
            <p:nvPr/>
          </p:nvSpPr>
          <p:spPr bwMode="auto">
            <a:xfrm>
              <a:off x="2838" y="2086"/>
              <a:ext cx="132" cy="126"/>
            </a:xfrm>
            <a:custGeom>
              <a:avLst/>
              <a:gdLst/>
              <a:ahLst/>
              <a:cxnLst>
                <a:cxn ang="0">
                  <a:pos x="3" y="15"/>
                </a:cxn>
                <a:cxn ang="0">
                  <a:pos x="6" y="2"/>
                </a:cxn>
                <a:cxn ang="0">
                  <a:pos x="19" y="6"/>
                </a:cxn>
                <a:cxn ang="0">
                  <a:pos x="16" y="19"/>
                </a:cxn>
                <a:cxn ang="0">
                  <a:pos x="3" y="15"/>
                </a:cxn>
              </a:cxnLst>
              <a:rect l="0" t="0" r="r" b="b"/>
              <a:pathLst>
                <a:path w="22" h="21">
                  <a:moveTo>
                    <a:pt x="3" y="15"/>
                  </a:moveTo>
                  <a:cubicBezTo>
                    <a:pt x="0" y="11"/>
                    <a:pt x="2" y="5"/>
                    <a:pt x="6" y="2"/>
                  </a:cubicBezTo>
                  <a:cubicBezTo>
                    <a:pt x="11" y="0"/>
                    <a:pt x="17" y="1"/>
                    <a:pt x="19" y="6"/>
                  </a:cubicBezTo>
                  <a:cubicBezTo>
                    <a:pt x="22" y="10"/>
                    <a:pt x="20" y="16"/>
                    <a:pt x="16" y="19"/>
                  </a:cubicBezTo>
                  <a:cubicBezTo>
                    <a:pt x="11" y="21"/>
                    <a:pt x="6" y="20"/>
                    <a:pt x="3" y="15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22" name="Freeform 14"/>
            <p:cNvSpPr>
              <a:spLocks/>
            </p:cNvSpPr>
            <p:nvPr/>
          </p:nvSpPr>
          <p:spPr bwMode="auto">
            <a:xfrm>
              <a:off x="3852" y="2086"/>
              <a:ext cx="126" cy="126"/>
            </a:xfrm>
            <a:custGeom>
              <a:avLst/>
              <a:gdLst/>
              <a:ahLst/>
              <a:cxnLst>
                <a:cxn ang="0">
                  <a:pos x="2" y="15"/>
                </a:cxn>
                <a:cxn ang="0">
                  <a:pos x="6" y="2"/>
                </a:cxn>
                <a:cxn ang="0">
                  <a:pos x="19" y="6"/>
                </a:cxn>
                <a:cxn ang="0">
                  <a:pos x="15" y="19"/>
                </a:cxn>
                <a:cxn ang="0">
                  <a:pos x="2" y="15"/>
                </a:cxn>
              </a:cxnLst>
              <a:rect l="0" t="0" r="r" b="b"/>
              <a:pathLst>
                <a:path w="21" h="21">
                  <a:moveTo>
                    <a:pt x="2" y="15"/>
                  </a:moveTo>
                  <a:cubicBezTo>
                    <a:pt x="0" y="11"/>
                    <a:pt x="1" y="5"/>
                    <a:pt x="6" y="2"/>
                  </a:cubicBezTo>
                  <a:cubicBezTo>
                    <a:pt x="10" y="0"/>
                    <a:pt x="16" y="1"/>
                    <a:pt x="19" y="6"/>
                  </a:cubicBezTo>
                  <a:cubicBezTo>
                    <a:pt x="21" y="10"/>
                    <a:pt x="20" y="16"/>
                    <a:pt x="15" y="19"/>
                  </a:cubicBezTo>
                  <a:cubicBezTo>
                    <a:pt x="11" y="21"/>
                    <a:pt x="5" y="20"/>
                    <a:pt x="2" y="15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23" name="Freeform 15"/>
            <p:cNvSpPr>
              <a:spLocks/>
            </p:cNvSpPr>
            <p:nvPr/>
          </p:nvSpPr>
          <p:spPr bwMode="auto">
            <a:xfrm>
              <a:off x="2838" y="2686"/>
              <a:ext cx="132" cy="126"/>
            </a:xfrm>
            <a:custGeom>
              <a:avLst/>
              <a:gdLst/>
              <a:ahLst/>
              <a:cxnLst>
                <a:cxn ang="0">
                  <a:pos x="3" y="15"/>
                </a:cxn>
                <a:cxn ang="0">
                  <a:pos x="6" y="2"/>
                </a:cxn>
                <a:cxn ang="0">
                  <a:pos x="19" y="6"/>
                </a:cxn>
                <a:cxn ang="0">
                  <a:pos x="16" y="18"/>
                </a:cxn>
                <a:cxn ang="0">
                  <a:pos x="3" y="15"/>
                </a:cxn>
              </a:cxnLst>
              <a:rect l="0" t="0" r="r" b="b"/>
              <a:pathLst>
                <a:path w="22" h="21">
                  <a:moveTo>
                    <a:pt x="3" y="15"/>
                  </a:moveTo>
                  <a:cubicBezTo>
                    <a:pt x="0" y="11"/>
                    <a:pt x="2" y="5"/>
                    <a:pt x="6" y="2"/>
                  </a:cubicBezTo>
                  <a:cubicBezTo>
                    <a:pt x="11" y="0"/>
                    <a:pt x="17" y="1"/>
                    <a:pt x="19" y="6"/>
                  </a:cubicBezTo>
                  <a:cubicBezTo>
                    <a:pt x="22" y="10"/>
                    <a:pt x="20" y="16"/>
                    <a:pt x="16" y="18"/>
                  </a:cubicBezTo>
                  <a:cubicBezTo>
                    <a:pt x="11" y="21"/>
                    <a:pt x="6" y="20"/>
                    <a:pt x="3" y="15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24" name="Freeform 16"/>
            <p:cNvSpPr>
              <a:spLocks/>
            </p:cNvSpPr>
            <p:nvPr/>
          </p:nvSpPr>
          <p:spPr bwMode="auto">
            <a:xfrm>
              <a:off x="3342" y="2974"/>
              <a:ext cx="132" cy="132"/>
            </a:xfrm>
            <a:custGeom>
              <a:avLst/>
              <a:gdLst/>
              <a:ahLst/>
              <a:cxnLst>
                <a:cxn ang="0">
                  <a:pos x="3" y="16"/>
                </a:cxn>
                <a:cxn ang="0">
                  <a:pos x="6" y="3"/>
                </a:cxn>
                <a:cxn ang="0">
                  <a:pos x="19" y="6"/>
                </a:cxn>
                <a:cxn ang="0">
                  <a:pos x="16" y="19"/>
                </a:cxn>
                <a:cxn ang="0">
                  <a:pos x="3" y="16"/>
                </a:cxn>
              </a:cxnLst>
              <a:rect l="0" t="0" r="r" b="b"/>
              <a:pathLst>
                <a:path w="22" h="22">
                  <a:moveTo>
                    <a:pt x="3" y="16"/>
                  </a:moveTo>
                  <a:cubicBezTo>
                    <a:pt x="0" y="11"/>
                    <a:pt x="2" y="5"/>
                    <a:pt x="6" y="3"/>
                  </a:cubicBezTo>
                  <a:cubicBezTo>
                    <a:pt x="11" y="0"/>
                    <a:pt x="17" y="2"/>
                    <a:pt x="19" y="6"/>
                  </a:cubicBezTo>
                  <a:cubicBezTo>
                    <a:pt x="22" y="11"/>
                    <a:pt x="20" y="16"/>
                    <a:pt x="16" y="19"/>
                  </a:cubicBezTo>
                  <a:cubicBezTo>
                    <a:pt x="11" y="22"/>
                    <a:pt x="6" y="20"/>
                    <a:pt x="3" y="1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25" name="Freeform 17"/>
            <p:cNvSpPr>
              <a:spLocks/>
            </p:cNvSpPr>
            <p:nvPr/>
          </p:nvSpPr>
          <p:spPr bwMode="auto">
            <a:xfrm>
              <a:off x="3846" y="2686"/>
              <a:ext cx="132" cy="126"/>
            </a:xfrm>
            <a:custGeom>
              <a:avLst/>
              <a:gdLst/>
              <a:ahLst/>
              <a:cxnLst>
                <a:cxn ang="0">
                  <a:pos x="3" y="15"/>
                </a:cxn>
                <a:cxn ang="0">
                  <a:pos x="6" y="2"/>
                </a:cxn>
                <a:cxn ang="0">
                  <a:pos x="19" y="6"/>
                </a:cxn>
                <a:cxn ang="0">
                  <a:pos x="16" y="18"/>
                </a:cxn>
                <a:cxn ang="0">
                  <a:pos x="3" y="15"/>
                </a:cxn>
              </a:cxnLst>
              <a:rect l="0" t="0" r="r" b="b"/>
              <a:pathLst>
                <a:path w="22" h="21">
                  <a:moveTo>
                    <a:pt x="3" y="15"/>
                  </a:moveTo>
                  <a:cubicBezTo>
                    <a:pt x="0" y="11"/>
                    <a:pt x="2" y="5"/>
                    <a:pt x="6" y="2"/>
                  </a:cubicBezTo>
                  <a:cubicBezTo>
                    <a:pt x="11" y="0"/>
                    <a:pt x="17" y="1"/>
                    <a:pt x="19" y="6"/>
                  </a:cubicBezTo>
                  <a:cubicBezTo>
                    <a:pt x="22" y="10"/>
                    <a:pt x="20" y="16"/>
                    <a:pt x="16" y="18"/>
                  </a:cubicBezTo>
                  <a:cubicBezTo>
                    <a:pt x="11" y="21"/>
                    <a:pt x="5" y="20"/>
                    <a:pt x="3" y="15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26" name="Oval 18"/>
            <p:cNvSpPr>
              <a:spLocks noChangeArrowheads="1"/>
            </p:cNvSpPr>
            <p:nvPr/>
          </p:nvSpPr>
          <p:spPr bwMode="auto">
            <a:xfrm>
              <a:off x="3018" y="1804"/>
              <a:ext cx="108" cy="107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27" name="Oval 19"/>
            <p:cNvSpPr>
              <a:spLocks noChangeArrowheads="1"/>
            </p:cNvSpPr>
            <p:nvPr/>
          </p:nvSpPr>
          <p:spPr bwMode="auto">
            <a:xfrm>
              <a:off x="3018" y="1216"/>
              <a:ext cx="108" cy="11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28" name="Oval 20"/>
            <p:cNvSpPr>
              <a:spLocks noChangeArrowheads="1"/>
            </p:cNvSpPr>
            <p:nvPr/>
          </p:nvSpPr>
          <p:spPr bwMode="auto">
            <a:xfrm>
              <a:off x="4026" y="1804"/>
              <a:ext cx="114" cy="107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29" name="Oval 21"/>
            <p:cNvSpPr>
              <a:spLocks noChangeArrowheads="1"/>
            </p:cNvSpPr>
            <p:nvPr/>
          </p:nvSpPr>
          <p:spPr bwMode="auto">
            <a:xfrm>
              <a:off x="3018" y="2398"/>
              <a:ext cx="108" cy="11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30" name="Oval 22"/>
            <p:cNvSpPr>
              <a:spLocks noChangeArrowheads="1"/>
            </p:cNvSpPr>
            <p:nvPr/>
          </p:nvSpPr>
          <p:spPr bwMode="auto">
            <a:xfrm>
              <a:off x="4020" y="2398"/>
              <a:ext cx="114" cy="11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31" name="Freeform 23"/>
            <p:cNvSpPr>
              <a:spLocks/>
            </p:cNvSpPr>
            <p:nvPr/>
          </p:nvSpPr>
          <p:spPr bwMode="auto">
            <a:xfrm>
              <a:off x="2838" y="1504"/>
              <a:ext cx="126" cy="126"/>
            </a:xfrm>
            <a:custGeom>
              <a:avLst/>
              <a:gdLst/>
              <a:ahLst/>
              <a:cxnLst>
                <a:cxn ang="0">
                  <a:pos x="19" y="15"/>
                </a:cxn>
                <a:cxn ang="0">
                  <a:pos x="6" y="19"/>
                </a:cxn>
                <a:cxn ang="0">
                  <a:pos x="2" y="6"/>
                </a:cxn>
                <a:cxn ang="0">
                  <a:pos x="15" y="2"/>
                </a:cxn>
                <a:cxn ang="0">
                  <a:pos x="19" y="15"/>
                </a:cxn>
              </a:cxnLst>
              <a:rect l="0" t="0" r="r" b="b"/>
              <a:pathLst>
                <a:path w="21" h="21">
                  <a:moveTo>
                    <a:pt x="19" y="15"/>
                  </a:moveTo>
                  <a:cubicBezTo>
                    <a:pt x="16" y="20"/>
                    <a:pt x="10" y="21"/>
                    <a:pt x="6" y="19"/>
                  </a:cubicBezTo>
                  <a:cubicBezTo>
                    <a:pt x="1" y="16"/>
                    <a:pt x="0" y="10"/>
                    <a:pt x="2" y="6"/>
                  </a:cubicBezTo>
                  <a:cubicBezTo>
                    <a:pt x="5" y="1"/>
                    <a:pt x="11" y="0"/>
                    <a:pt x="15" y="2"/>
                  </a:cubicBezTo>
                  <a:cubicBezTo>
                    <a:pt x="20" y="5"/>
                    <a:pt x="21" y="11"/>
                    <a:pt x="19" y="15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32" name="Freeform 24"/>
            <p:cNvSpPr>
              <a:spLocks/>
            </p:cNvSpPr>
            <p:nvPr/>
          </p:nvSpPr>
          <p:spPr bwMode="auto">
            <a:xfrm>
              <a:off x="3846" y="1504"/>
              <a:ext cx="132" cy="126"/>
            </a:xfrm>
            <a:custGeom>
              <a:avLst/>
              <a:gdLst/>
              <a:ahLst/>
              <a:cxnLst>
                <a:cxn ang="0">
                  <a:pos x="19" y="15"/>
                </a:cxn>
                <a:cxn ang="0">
                  <a:pos x="6" y="19"/>
                </a:cxn>
                <a:cxn ang="0">
                  <a:pos x="3" y="6"/>
                </a:cxn>
                <a:cxn ang="0">
                  <a:pos x="16" y="2"/>
                </a:cxn>
                <a:cxn ang="0">
                  <a:pos x="19" y="15"/>
                </a:cxn>
              </a:cxnLst>
              <a:rect l="0" t="0" r="r" b="b"/>
              <a:pathLst>
                <a:path w="22" h="21">
                  <a:moveTo>
                    <a:pt x="19" y="15"/>
                  </a:moveTo>
                  <a:cubicBezTo>
                    <a:pt x="16" y="20"/>
                    <a:pt x="11" y="21"/>
                    <a:pt x="6" y="19"/>
                  </a:cubicBezTo>
                  <a:cubicBezTo>
                    <a:pt x="2" y="16"/>
                    <a:pt x="0" y="10"/>
                    <a:pt x="3" y="6"/>
                  </a:cubicBezTo>
                  <a:cubicBezTo>
                    <a:pt x="5" y="1"/>
                    <a:pt x="11" y="0"/>
                    <a:pt x="16" y="2"/>
                  </a:cubicBezTo>
                  <a:cubicBezTo>
                    <a:pt x="20" y="5"/>
                    <a:pt x="22" y="11"/>
                    <a:pt x="19" y="15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33" name="Freeform 25"/>
            <p:cNvSpPr>
              <a:spLocks/>
            </p:cNvSpPr>
            <p:nvPr/>
          </p:nvSpPr>
          <p:spPr bwMode="auto">
            <a:xfrm>
              <a:off x="2502" y="1504"/>
              <a:ext cx="126" cy="133"/>
            </a:xfrm>
            <a:custGeom>
              <a:avLst/>
              <a:gdLst/>
              <a:ahLst/>
              <a:cxnLst>
                <a:cxn ang="0">
                  <a:pos x="19" y="6"/>
                </a:cxn>
                <a:cxn ang="0">
                  <a:pos x="15" y="19"/>
                </a:cxn>
                <a:cxn ang="0">
                  <a:pos x="2" y="16"/>
                </a:cxn>
                <a:cxn ang="0">
                  <a:pos x="6" y="3"/>
                </a:cxn>
                <a:cxn ang="0">
                  <a:pos x="19" y="6"/>
                </a:cxn>
              </a:cxnLst>
              <a:rect l="0" t="0" r="r" b="b"/>
              <a:pathLst>
                <a:path w="21" h="22">
                  <a:moveTo>
                    <a:pt x="19" y="6"/>
                  </a:moveTo>
                  <a:cubicBezTo>
                    <a:pt x="21" y="11"/>
                    <a:pt x="20" y="16"/>
                    <a:pt x="15" y="19"/>
                  </a:cubicBezTo>
                  <a:cubicBezTo>
                    <a:pt x="11" y="22"/>
                    <a:pt x="5" y="20"/>
                    <a:pt x="2" y="16"/>
                  </a:cubicBezTo>
                  <a:cubicBezTo>
                    <a:pt x="0" y="11"/>
                    <a:pt x="1" y="5"/>
                    <a:pt x="6" y="3"/>
                  </a:cubicBezTo>
                  <a:cubicBezTo>
                    <a:pt x="10" y="0"/>
                    <a:pt x="16" y="2"/>
                    <a:pt x="19" y="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34" name="Freeform 26"/>
            <p:cNvSpPr>
              <a:spLocks/>
            </p:cNvSpPr>
            <p:nvPr/>
          </p:nvSpPr>
          <p:spPr bwMode="auto">
            <a:xfrm>
              <a:off x="3510" y="1504"/>
              <a:ext cx="132" cy="133"/>
            </a:xfrm>
            <a:custGeom>
              <a:avLst/>
              <a:gdLst/>
              <a:ahLst/>
              <a:cxnLst>
                <a:cxn ang="0">
                  <a:pos x="19" y="6"/>
                </a:cxn>
                <a:cxn ang="0">
                  <a:pos x="16" y="19"/>
                </a:cxn>
                <a:cxn ang="0">
                  <a:pos x="3" y="16"/>
                </a:cxn>
                <a:cxn ang="0">
                  <a:pos x="6" y="3"/>
                </a:cxn>
                <a:cxn ang="0">
                  <a:pos x="19" y="6"/>
                </a:cxn>
              </a:cxnLst>
              <a:rect l="0" t="0" r="r" b="b"/>
              <a:pathLst>
                <a:path w="22" h="22">
                  <a:moveTo>
                    <a:pt x="19" y="6"/>
                  </a:moveTo>
                  <a:cubicBezTo>
                    <a:pt x="22" y="11"/>
                    <a:pt x="20" y="16"/>
                    <a:pt x="16" y="19"/>
                  </a:cubicBezTo>
                  <a:cubicBezTo>
                    <a:pt x="11" y="22"/>
                    <a:pt x="5" y="20"/>
                    <a:pt x="3" y="16"/>
                  </a:cubicBezTo>
                  <a:cubicBezTo>
                    <a:pt x="0" y="11"/>
                    <a:pt x="2" y="5"/>
                    <a:pt x="6" y="3"/>
                  </a:cubicBezTo>
                  <a:cubicBezTo>
                    <a:pt x="11" y="0"/>
                    <a:pt x="16" y="2"/>
                    <a:pt x="19" y="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35" name="Freeform 27"/>
            <p:cNvSpPr>
              <a:spLocks/>
            </p:cNvSpPr>
            <p:nvPr/>
          </p:nvSpPr>
          <p:spPr bwMode="auto">
            <a:xfrm>
              <a:off x="2478" y="1624"/>
              <a:ext cx="516" cy="474"/>
            </a:xfrm>
            <a:custGeom>
              <a:avLst/>
              <a:gdLst/>
              <a:ahLst/>
              <a:cxnLst>
                <a:cxn ang="0">
                  <a:pos x="65" y="18"/>
                </a:cxn>
                <a:cxn ang="0">
                  <a:pos x="57" y="31"/>
                </a:cxn>
                <a:cxn ang="0">
                  <a:pos x="72" y="31"/>
                </a:cxn>
                <a:cxn ang="0">
                  <a:pos x="72" y="48"/>
                </a:cxn>
                <a:cxn ang="0">
                  <a:pos x="57" y="48"/>
                </a:cxn>
                <a:cxn ang="0">
                  <a:pos x="65" y="60"/>
                </a:cxn>
                <a:cxn ang="0">
                  <a:pos x="50" y="69"/>
                </a:cxn>
                <a:cxn ang="0">
                  <a:pos x="43" y="56"/>
                </a:cxn>
                <a:cxn ang="0">
                  <a:pos x="36" y="69"/>
                </a:cxn>
                <a:cxn ang="0">
                  <a:pos x="20" y="60"/>
                </a:cxn>
                <a:cxn ang="0">
                  <a:pos x="29" y="48"/>
                </a:cxn>
                <a:cxn ang="0">
                  <a:pos x="14" y="48"/>
                </a:cxn>
                <a:cxn ang="0">
                  <a:pos x="14" y="30"/>
                </a:cxn>
                <a:cxn ang="0">
                  <a:pos x="29" y="31"/>
                </a:cxn>
                <a:cxn ang="0">
                  <a:pos x="21" y="18"/>
                </a:cxn>
                <a:cxn ang="0">
                  <a:pos x="36" y="9"/>
                </a:cxn>
                <a:cxn ang="0">
                  <a:pos x="43" y="23"/>
                </a:cxn>
                <a:cxn ang="0">
                  <a:pos x="50" y="10"/>
                </a:cxn>
                <a:cxn ang="0">
                  <a:pos x="24" y="6"/>
                </a:cxn>
                <a:cxn ang="0">
                  <a:pos x="33" y="22"/>
                </a:cxn>
                <a:cxn ang="0">
                  <a:pos x="24" y="6"/>
                </a:cxn>
                <a:cxn ang="0">
                  <a:pos x="14" y="33"/>
                </a:cxn>
                <a:cxn ang="0">
                  <a:pos x="14" y="45"/>
                </a:cxn>
                <a:cxn ang="0">
                  <a:pos x="24" y="72"/>
                </a:cxn>
                <a:cxn ang="0">
                  <a:pos x="33" y="57"/>
                </a:cxn>
                <a:cxn ang="0">
                  <a:pos x="24" y="72"/>
                </a:cxn>
                <a:cxn ang="0">
                  <a:pos x="52" y="67"/>
                </a:cxn>
                <a:cxn ang="0">
                  <a:pos x="62" y="62"/>
                </a:cxn>
                <a:cxn ang="0">
                  <a:pos x="81" y="39"/>
                </a:cxn>
                <a:cxn ang="0">
                  <a:pos x="63" y="39"/>
                </a:cxn>
                <a:cxn ang="0">
                  <a:pos x="81" y="39"/>
                </a:cxn>
                <a:cxn ang="0">
                  <a:pos x="62" y="17"/>
                </a:cxn>
                <a:cxn ang="0">
                  <a:pos x="53" y="11"/>
                </a:cxn>
              </a:cxnLst>
              <a:rect l="0" t="0" r="r" b="b"/>
              <a:pathLst>
                <a:path w="86" h="79">
                  <a:moveTo>
                    <a:pt x="64" y="2"/>
                  </a:moveTo>
                  <a:cubicBezTo>
                    <a:pt x="69" y="5"/>
                    <a:pt x="70" y="12"/>
                    <a:pt x="65" y="18"/>
                  </a:cubicBezTo>
                  <a:cubicBezTo>
                    <a:pt x="62" y="23"/>
                    <a:pt x="58" y="25"/>
                    <a:pt x="54" y="26"/>
                  </a:cubicBezTo>
                  <a:lnTo>
                    <a:pt x="57" y="31"/>
                  </a:lnTo>
                  <a:lnTo>
                    <a:pt x="60" y="36"/>
                  </a:lnTo>
                  <a:cubicBezTo>
                    <a:pt x="62" y="33"/>
                    <a:pt x="67" y="31"/>
                    <a:pt x="72" y="31"/>
                  </a:cubicBezTo>
                  <a:cubicBezTo>
                    <a:pt x="79" y="30"/>
                    <a:pt x="86" y="34"/>
                    <a:pt x="86" y="39"/>
                  </a:cubicBezTo>
                  <a:cubicBezTo>
                    <a:pt x="86" y="44"/>
                    <a:pt x="80" y="49"/>
                    <a:pt x="72" y="48"/>
                  </a:cubicBezTo>
                  <a:cubicBezTo>
                    <a:pt x="67" y="47"/>
                    <a:pt x="62" y="45"/>
                    <a:pt x="60" y="43"/>
                  </a:cubicBezTo>
                  <a:lnTo>
                    <a:pt x="57" y="48"/>
                  </a:lnTo>
                  <a:lnTo>
                    <a:pt x="54" y="52"/>
                  </a:lnTo>
                  <a:cubicBezTo>
                    <a:pt x="58" y="53"/>
                    <a:pt x="62" y="56"/>
                    <a:pt x="65" y="60"/>
                  </a:cubicBezTo>
                  <a:cubicBezTo>
                    <a:pt x="69" y="66"/>
                    <a:pt x="68" y="74"/>
                    <a:pt x="64" y="76"/>
                  </a:cubicBezTo>
                  <a:cubicBezTo>
                    <a:pt x="60" y="79"/>
                    <a:pt x="53" y="76"/>
                    <a:pt x="50" y="69"/>
                  </a:cubicBezTo>
                  <a:cubicBezTo>
                    <a:pt x="48" y="64"/>
                    <a:pt x="47" y="59"/>
                    <a:pt x="48" y="56"/>
                  </a:cubicBezTo>
                  <a:lnTo>
                    <a:pt x="43" y="56"/>
                  </a:lnTo>
                  <a:lnTo>
                    <a:pt x="37" y="56"/>
                  </a:lnTo>
                  <a:cubicBezTo>
                    <a:pt x="38" y="59"/>
                    <a:pt x="38" y="64"/>
                    <a:pt x="36" y="69"/>
                  </a:cubicBezTo>
                  <a:cubicBezTo>
                    <a:pt x="33" y="76"/>
                    <a:pt x="25" y="79"/>
                    <a:pt x="21" y="76"/>
                  </a:cubicBezTo>
                  <a:cubicBezTo>
                    <a:pt x="17" y="74"/>
                    <a:pt x="16" y="66"/>
                    <a:pt x="20" y="60"/>
                  </a:cubicBezTo>
                  <a:cubicBezTo>
                    <a:pt x="24" y="56"/>
                    <a:pt x="28" y="53"/>
                    <a:pt x="32" y="52"/>
                  </a:cubicBezTo>
                  <a:lnTo>
                    <a:pt x="29" y="48"/>
                  </a:lnTo>
                  <a:lnTo>
                    <a:pt x="26" y="42"/>
                  </a:lnTo>
                  <a:cubicBezTo>
                    <a:pt x="23" y="45"/>
                    <a:pt x="19" y="47"/>
                    <a:pt x="14" y="48"/>
                  </a:cubicBezTo>
                  <a:cubicBezTo>
                    <a:pt x="6" y="49"/>
                    <a:pt x="0" y="44"/>
                    <a:pt x="0" y="39"/>
                  </a:cubicBezTo>
                  <a:cubicBezTo>
                    <a:pt x="0" y="34"/>
                    <a:pt x="6" y="29"/>
                    <a:pt x="14" y="30"/>
                  </a:cubicBezTo>
                  <a:cubicBezTo>
                    <a:pt x="19" y="31"/>
                    <a:pt x="24" y="34"/>
                    <a:pt x="26" y="36"/>
                  </a:cubicBezTo>
                  <a:lnTo>
                    <a:pt x="29" y="31"/>
                  </a:lnTo>
                  <a:lnTo>
                    <a:pt x="32" y="26"/>
                  </a:lnTo>
                  <a:cubicBezTo>
                    <a:pt x="28" y="25"/>
                    <a:pt x="24" y="23"/>
                    <a:pt x="21" y="18"/>
                  </a:cubicBezTo>
                  <a:cubicBezTo>
                    <a:pt x="16" y="12"/>
                    <a:pt x="17" y="4"/>
                    <a:pt x="21" y="2"/>
                  </a:cubicBezTo>
                  <a:cubicBezTo>
                    <a:pt x="26" y="0"/>
                    <a:pt x="33" y="2"/>
                    <a:pt x="36" y="9"/>
                  </a:cubicBezTo>
                  <a:cubicBezTo>
                    <a:pt x="38" y="15"/>
                    <a:pt x="38" y="20"/>
                    <a:pt x="37" y="23"/>
                  </a:cubicBezTo>
                  <a:lnTo>
                    <a:pt x="43" y="23"/>
                  </a:lnTo>
                  <a:lnTo>
                    <a:pt x="49" y="23"/>
                  </a:lnTo>
                  <a:cubicBezTo>
                    <a:pt x="48" y="20"/>
                    <a:pt x="48" y="14"/>
                    <a:pt x="50" y="10"/>
                  </a:cubicBezTo>
                  <a:cubicBezTo>
                    <a:pt x="53" y="3"/>
                    <a:pt x="60" y="0"/>
                    <a:pt x="64" y="2"/>
                  </a:cubicBezTo>
                  <a:moveTo>
                    <a:pt x="24" y="6"/>
                  </a:moveTo>
                  <a:cubicBezTo>
                    <a:pt x="27" y="5"/>
                    <a:pt x="31" y="6"/>
                    <a:pt x="33" y="11"/>
                  </a:cubicBezTo>
                  <a:cubicBezTo>
                    <a:pt x="35" y="16"/>
                    <a:pt x="35" y="20"/>
                    <a:pt x="33" y="22"/>
                  </a:cubicBezTo>
                  <a:cubicBezTo>
                    <a:pt x="31" y="23"/>
                    <a:pt x="26" y="21"/>
                    <a:pt x="23" y="17"/>
                  </a:cubicBezTo>
                  <a:cubicBezTo>
                    <a:pt x="21" y="13"/>
                    <a:pt x="21" y="8"/>
                    <a:pt x="24" y="6"/>
                  </a:cubicBezTo>
                  <a:moveTo>
                    <a:pt x="5" y="39"/>
                  </a:moveTo>
                  <a:cubicBezTo>
                    <a:pt x="5" y="36"/>
                    <a:pt x="9" y="33"/>
                    <a:pt x="14" y="33"/>
                  </a:cubicBezTo>
                  <a:cubicBezTo>
                    <a:pt x="18" y="34"/>
                    <a:pt x="22" y="37"/>
                    <a:pt x="22" y="39"/>
                  </a:cubicBezTo>
                  <a:cubicBezTo>
                    <a:pt x="22" y="41"/>
                    <a:pt x="18" y="44"/>
                    <a:pt x="14" y="45"/>
                  </a:cubicBezTo>
                  <a:cubicBezTo>
                    <a:pt x="9" y="45"/>
                    <a:pt x="5" y="42"/>
                    <a:pt x="5" y="39"/>
                  </a:cubicBezTo>
                  <a:moveTo>
                    <a:pt x="24" y="72"/>
                  </a:moveTo>
                  <a:cubicBezTo>
                    <a:pt x="21" y="71"/>
                    <a:pt x="20" y="65"/>
                    <a:pt x="23" y="62"/>
                  </a:cubicBezTo>
                  <a:cubicBezTo>
                    <a:pt x="26" y="58"/>
                    <a:pt x="31" y="56"/>
                    <a:pt x="33" y="57"/>
                  </a:cubicBezTo>
                  <a:cubicBezTo>
                    <a:pt x="34" y="58"/>
                    <a:pt x="35" y="63"/>
                    <a:pt x="33" y="67"/>
                  </a:cubicBezTo>
                  <a:cubicBezTo>
                    <a:pt x="31" y="72"/>
                    <a:pt x="26" y="74"/>
                    <a:pt x="24" y="72"/>
                  </a:cubicBezTo>
                  <a:moveTo>
                    <a:pt x="62" y="72"/>
                  </a:moveTo>
                  <a:cubicBezTo>
                    <a:pt x="59" y="74"/>
                    <a:pt x="54" y="72"/>
                    <a:pt x="52" y="67"/>
                  </a:cubicBezTo>
                  <a:cubicBezTo>
                    <a:pt x="51" y="63"/>
                    <a:pt x="51" y="58"/>
                    <a:pt x="53" y="57"/>
                  </a:cubicBezTo>
                  <a:cubicBezTo>
                    <a:pt x="55" y="56"/>
                    <a:pt x="60" y="58"/>
                    <a:pt x="62" y="62"/>
                  </a:cubicBezTo>
                  <a:cubicBezTo>
                    <a:pt x="65" y="66"/>
                    <a:pt x="64" y="71"/>
                    <a:pt x="62" y="72"/>
                  </a:cubicBezTo>
                  <a:moveTo>
                    <a:pt x="81" y="39"/>
                  </a:moveTo>
                  <a:cubicBezTo>
                    <a:pt x="81" y="42"/>
                    <a:pt x="77" y="46"/>
                    <a:pt x="72" y="45"/>
                  </a:cubicBezTo>
                  <a:cubicBezTo>
                    <a:pt x="67" y="44"/>
                    <a:pt x="63" y="42"/>
                    <a:pt x="63" y="39"/>
                  </a:cubicBezTo>
                  <a:cubicBezTo>
                    <a:pt x="63" y="37"/>
                    <a:pt x="67" y="34"/>
                    <a:pt x="72" y="34"/>
                  </a:cubicBezTo>
                  <a:cubicBezTo>
                    <a:pt x="77" y="33"/>
                    <a:pt x="81" y="36"/>
                    <a:pt x="81" y="39"/>
                  </a:cubicBezTo>
                  <a:moveTo>
                    <a:pt x="62" y="6"/>
                  </a:moveTo>
                  <a:cubicBezTo>
                    <a:pt x="65" y="8"/>
                    <a:pt x="66" y="13"/>
                    <a:pt x="62" y="17"/>
                  </a:cubicBezTo>
                  <a:cubicBezTo>
                    <a:pt x="59" y="21"/>
                    <a:pt x="55" y="23"/>
                    <a:pt x="53" y="22"/>
                  </a:cubicBezTo>
                  <a:cubicBezTo>
                    <a:pt x="51" y="21"/>
                    <a:pt x="51" y="15"/>
                    <a:pt x="53" y="11"/>
                  </a:cubicBezTo>
                  <a:cubicBezTo>
                    <a:pt x="55" y="7"/>
                    <a:pt x="59" y="5"/>
                    <a:pt x="62" y="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36" name="Freeform 28"/>
            <p:cNvSpPr>
              <a:spLocks/>
            </p:cNvSpPr>
            <p:nvPr/>
          </p:nvSpPr>
          <p:spPr bwMode="auto">
            <a:xfrm>
              <a:off x="3486" y="1624"/>
              <a:ext cx="516" cy="474"/>
            </a:xfrm>
            <a:custGeom>
              <a:avLst/>
              <a:gdLst/>
              <a:ahLst/>
              <a:cxnLst>
                <a:cxn ang="0">
                  <a:pos x="66" y="18"/>
                </a:cxn>
                <a:cxn ang="0">
                  <a:pos x="58" y="31"/>
                </a:cxn>
                <a:cxn ang="0">
                  <a:pos x="72" y="31"/>
                </a:cxn>
                <a:cxn ang="0">
                  <a:pos x="72" y="48"/>
                </a:cxn>
                <a:cxn ang="0">
                  <a:pos x="58" y="48"/>
                </a:cxn>
                <a:cxn ang="0">
                  <a:pos x="65" y="60"/>
                </a:cxn>
                <a:cxn ang="0">
                  <a:pos x="50" y="69"/>
                </a:cxn>
                <a:cxn ang="0">
                  <a:pos x="43" y="56"/>
                </a:cxn>
                <a:cxn ang="0">
                  <a:pos x="36" y="69"/>
                </a:cxn>
                <a:cxn ang="0">
                  <a:pos x="21" y="60"/>
                </a:cxn>
                <a:cxn ang="0">
                  <a:pos x="29" y="48"/>
                </a:cxn>
                <a:cxn ang="0">
                  <a:pos x="14" y="48"/>
                </a:cxn>
                <a:cxn ang="0">
                  <a:pos x="14" y="30"/>
                </a:cxn>
                <a:cxn ang="0">
                  <a:pos x="29" y="31"/>
                </a:cxn>
                <a:cxn ang="0">
                  <a:pos x="21" y="18"/>
                </a:cxn>
                <a:cxn ang="0">
                  <a:pos x="36" y="9"/>
                </a:cxn>
                <a:cxn ang="0">
                  <a:pos x="43" y="23"/>
                </a:cxn>
                <a:cxn ang="0">
                  <a:pos x="50" y="10"/>
                </a:cxn>
                <a:cxn ang="0">
                  <a:pos x="24" y="6"/>
                </a:cxn>
                <a:cxn ang="0">
                  <a:pos x="33" y="22"/>
                </a:cxn>
                <a:cxn ang="0">
                  <a:pos x="24" y="6"/>
                </a:cxn>
                <a:cxn ang="0">
                  <a:pos x="14" y="33"/>
                </a:cxn>
                <a:cxn ang="0">
                  <a:pos x="14" y="45"/>
                </a:cxn>
                <a:cxn ang="0">
                  <a:pos x="24" y="72"/>
                </a:cxn>
                <a:cxn ang="0">
                  <a:pos x="33" y="57"/>
                </a:cxn>
                <a:cxn ang="0">
                  <a:pos x="24" y="72"/>
                </a:cxn>
                <a:cxn ang="0">
                  <a:pos x="53" y="67"/>
                </a:cxn>
                <a:cxn ang="0">
                  <a:pos x="63" y="62"/>
                </a:cxn>
                <a:cxn ang="0">
                  <a:pos x="81" y="39"/>
                </a:cxn>
                <a:cxn ang="0">
                  <a:pos x="64" y="39"/>
                </a:cxn>
                <a:cxn ang="0">
                  <a:pos x="81" y="39"/>
                </a:cxn>
                <a:cxn ang="0">
                  <a:pos x="63" y="17"/>
                </a:cxn>
                <a:cxn ang="0">
                  <a:pos x="53" y="11"/>
                </a:cxn>
              </a:cxnLst>
              <a:rect l="0" t="0" r="r" b="b"/>
              <a:pathLst>
                <a:path w="86" h="79">
                  <a:moveTo>
                    <a:pt x="65" y="2"/>
                  </a:moveTo>
                  <a:cubicBezTo>
                    <a:pt x="69" y="5"/>
                    <a:pt x="70" y="12"/>
                    <a:pt x="66" y="18"/>
                  </a:cubicBezTo>
                  <a:cubicBezTo>
                    <a:pt x="62" y="23"/>
                    <a:pt x="58" y="25"/>
                    <a:pt x="55" y="26"/>
                  </a:cubicBezTo>
                  <a:lnTo>
                    <a:pt x="58" y="31"/>
                  </a:lnTo>
                  <a:lnTo>
                    <a:pt x="60" y="36"/>
                  </a:lnTo>
                  <a:cubicBezTo>
                    <a:pt x="63" y="33"/>
                    <a:pt x="67" y="31"/>
                    <a:pt x="72" y="31"/>
                  </a:cubicBezTo>
                  <a:cubicBezTo>
                    <a:pt x="80" y="30"/>
                    <a:pt x="86" y="34"/>
                    <a:pt x="86" y="39"/>
                  </a:cubicBezTo>
                  <a:cubicBezTo>
                    <a:pt x="86" y="44"/>
                    <a:pt x="80" y="49"/>
                    <a:pt x="72" y="48"/>
                  </a:cubicBezTo>
                  <a:cubicBezTo>
                    <a:pt x="67" y="47"/>
                    <a:pt x="63" y="45"/>
                    <a:pt x="60" y="43"/>
                  </a:cubicBezTo>
                  <a:lnTo>
                    <a:pt x="58" y="48"/>
                  </a:lnTo>
                  <a:lnTo>
                    <a:pt x="55" y="52"/>
                  </a:lnTo>
                  <a:cubicBezTo>
                    <a:pt x="58" y="53"/>
                    <a:pt x="62" y="56"/>
                    <a:pt x="65" y="60"/>
                  </a:cubicBezTo>
                  <a:cubicBezTo>
                    <a:pt x="70" y="66"/>
                    <a:pt x="69" y="74"/>
                    <a:pt x="65" y="76"/>
                  </a:cubicBezTo>
                  <a:cubicBezTo>
                    <a:pt x="60" y="79"/>
                    <a:pt x="53" y="76"/>
                    <a:pt x="50" y="69"/>
                  </a:cubicBezTo>
                  <a:cubicBezTo>
                    <a:pt x="48" y="64"/>
                    <a:pt x="48" y="59"/>
                    <a:pt x="49" y="56"/>
                  </a:cubicBezTo>
                  <a:lnTo>
                    <a:pt x="43" y="56"/>
                  </a:lnTo>
                  <a:lnTo>
                    <a:pt x="37" y="56"/>
                  </a:lnTo>
                  <a:cubicBezTo>
                    <a:pt x="38" y="59"/>
                    <a:pt x="38" y="64"/>
                    <a:pt x="36" y="69"/>
                  </a:cubicBezTo>
                  <a:cubicBezTo>
                    <a:pt x="33" y="76"/>
                    <a:pt x="26" y="79"/>
                    <a:pt x="22" y="76"/>
                  </a:cubicBezTo>
                  <a:cubicBezTo>
                    <a:pt x="17" y="74"/>
                    <a:pt x="16" y="66"/>
                    <a:pt x="21" y="60"/>
                  </a:cubicBezTo>
                  <a:cubicBezTo>
                    <a:pt x="24" y="56"/>
                    <a:pt x="29" y="53"/>
                    <a:pt x="32" y="52"/>
                  </a:cubicBezTo>
                  <a:lnTo>
                    <a:pt x="29" y="48"/>
                  </a:lnTo>
                  <a:lnTo>
                    <a:pt x="26" y="42"/>
                  </a:lnTo>
                  <a:cubicBezTo>
                    <a:pt x="24" y="45"/>
                    <a:pt x="19" y="47"/>
                    <a:pt x="14" y="48"/>
                  </a:cubicBezTo>
                  <a:cubicBezTo>
                    <a:pt x="7" y="49"/>
                    <a:pt x="0" y="44"/>
                    <a:pt x="0" y="39"/>
                  </a:cubicBezTo>
                  <a:cubicBezTo>
                    <a:pt x="0" y="34"/>
                    <a:pt x="6" y="29"/>
                    <a:pt x="14" y="30"/>
                  </a:cubicBezTo>
                  <a:cubicBezTo>
                    <a:pt x="19" y="31"/>
                    <a:pt x="24" y="34"/>
                    <a:pt x="26" y="36"/>
                  </a:cubicBezTo>
                  <a:lnTo>
                    <a:pt x="29" y="31"/>
                  </a:lnTo>
                  <a:lnTo>
                    <a:pt x="32" y="26"/>
                  </a:lnTo>
                  <a:cubicBezTo>
                    <a:pt x="29" y="25"/>
                    <a:pt x="24" y="23"/>
                    <a:pt x="21" y="18"/>
                  </a:cubicBezTo>
                  <a:cubicBezTo>
                    <a:pt x="17" y="12"/>
                    <a:pt x="18" y="4"/>
                    <a:pt x="22" y="2"/>
                  </a:cubicBezTo>
                  <a:cubicBezTo>
                    <a:pt x="26" y="0"/>
                    <a:pt x="33" y="2"/>
                    <a:pt x="36" y="9"/>
                  </a:cubicBezTo>
                  <a:cubicBezTo>
                    <a:pt x="38" y="15"/>
                    <a:pt x="39" y="20"/>
                    <a:pt x="37" y="23"/>
                  </a:cubicBezTo>
                  <a:lnTo>
                    <a:pt x="43" y="23"/>
                  </a:lnTo>
                  <a:lnTo>
                    <a:pt x="49" y="23"/>
                  </a:lnTo>
                  <a:cubicBezTo>
                    <a:pt x="48" y="20"/>
                    <a:pt x="48" y="14"/>
                    <a:pt x="50" y="10"/>
                  </a:cubicBezTo>
                  <a:cubicBezTo>
                    <a:pt x="53" y="3"/>
                    <a:pt x="61" y="0"/>
                    <a:pt x="65" y="2"/>
                  </a:cubicBezTo>
                  <a:moveTo>
                    <a:pt x="24" y="6"/>
                  </a:moveTo>
                  <a:cubicBezTo>
                    <a:pt x="27" y="5"/>
                    <a:pt x="32" y="6"/>
                    <a:pt x="34" y="11"/>
                  </a:cubicBezTo>
                  <a:cubicBezTo>
                    <a:pt x="35" y="16"/>
                    <a:pt x="35" y="20"/>
                    <a:pt x="33" y="22"/>
                  </a:cubicBezTo>
                  <a:cubicBezTo>
                    <a:pt x="31" y="23"/>
                    <a:pt x="27" y="21"/>
                    <a:pt x="24" y="17"/>
                  </a:cubicBezTo>
                  <a:cubicBezTo>
                    <a:pt x="21" y="13"/>
                    <a:pt x="22" y="8"/>
                    <a:pt x="24" y="6"/>
                  </a:cubicBezTo>
                  <a:moveTo>
                    <a:pt x="5" y="39"/>
                  </a:moveTo>
                  <a:cubicBezTo>
                    <a:pt x="5" y="36"/>
                    <a:pt x="9" y="33"/>
                    <a:pt x="14" y="33"/>
                  </a:cubicBezTo>
                  <a:cubicBezTo>
                    <a:pt x="19" y="34"/>
                    <a:pt x="23" y="37"/>
                    <a:pt x="23" y="39"/>
                  </a:cubicBezTo>
                  <a:cubicBezTo>
                    <a:pt x="23" y="41"/>
                    <a:pt x="19" y="44"/>
                    <a:pt x="14" y="45"/>
                  </a:cubicBezTo>
                  <a:cubicBezTo>
                    <a:pt x="9" y="45"/>
                    <a:pt x="5" y="42"/>
                    <a:pt x="5" y="39"/>
                  </a:cubicBezTo>
                  <a:moveTo>
                    <a:pt x="24" y="72"/>
                  </a:moveTo>
                  <a:cubicBezTo>
                    <a:pt x="21" y="71"/>
                    <a:pt x="20" y="65"/>
                    <a:pt x="24" y="62"/>
                  </a:cubicBezTo>
                  <a:cubicBezTo>
                    <a:pt x="27" y="58"/>
                    <a:pt x="31" y="56"/>
                    <a:pt x="33" y="57"/>
                  </a:cubicBezTo>
                  <a:cubicBezTo>
                    <a:pt x="35" y="58"/>
                    <a:pt x="35" y="63"/>
                    <a:pt x="33" y="67"/>
                  </a:cubicBezTo>
                  <a:cubicBezTo>
                    <a:pt x="31" y="72"/>
                    <a:pt x="27" y="74"/>
                    <a:pt x="24" y="72"/>
                  </a:cubicBezTo>
                  <a:moveTo>
                    <a:pt x="62" y="72"/>
                  </a:moveTo>
                  <a:cubicBezTo>
                    <a:pt x="59" y="74"/>
                    <a:pt x="55" y="72"/>
                    <a:pt x="53" y="67"/>
                  </a:cubicBezTo>
                  <a:cubicBezTo>
                    <a:pt x="51" y="63"/>
                    <a:pt x="51" y="58"/>
                    <a:pt x="53" y="57"/>
                  </a:cubicBezTo>
                  <a:cubicBezTo>
                    <a:pt x="55" y="56"/>
                    <a:pt x="60" y="58"/>
                    <a:pt x="63" y="62"/>
                  </a:cubicBezTo>
                  <a:cubicBezTo>
                    <a:pt x="65" y="66"/>
                    <a:pt x="65" y="71"/>
                    <a:pt x="62" y="72"/>
                  </a:cubicBezTo>
                  <a:moveTo>
                    <a:pt x="81" y="39"/>
                  </a:moveTo>
                  <a:cubicBezTo>
                    <a:pt x="81" y="42"/>
                    <a:pt x="77" y="46"/>
                    <a:pt x="72" y="45"/>
                  </a:cubicBezTo>
                  <a:cubicBezTo>
                    <a:pt x="68" y="44"/>
                    <a:pt x="64" y="42"/>
                    <a:pt x="64" y="39"/>
                  </a:cubicBezTo>
                  <a:cubicBezTo>
                    <a:pt x="64" y="37"/>
                    <a:pt x="68" y="34"/>
                    <a:pt x="72" y="34"/>
                  </a:cubicBezTo>
                  <a:cubicBezTo>
                    <a:pt x="77" y="33"/>
                    <a:pt x="81" y="36"/>
                    <a:pt x="81" y="39"/>
                  </a:cubicBezTo>
                  <a:moveTo>
                    <a:pt x="62" y="6"/>
                  </a:moveTo>
                  <a:cubicBezTo>
                    <a:pt x="65" y="8"/>
                    <a:pt x="66" y="13"/>
                    <a:pt x="63" y="17"/>
                  </a:cubicBezTo>
                  <a:cubicBezTo>
                    <a:pt x="60" y="21"/>
                    <a:pt x="55" y="23"/>
                    <a:pt x="54" y="22"/>
                  </a:cubicBezTo>
                  <a:cubicBezTo>
                    <a:pt x="52" y="21"/>
                    <a:pt x="51" y="15"/>
                    <a:pt x="53" y="11"/>
                  </a:cubicBezTo>
                  <a:cubicBezTo>
                    <a:pt x="55" y="7"/>
                    <a:pt x="60" y="5"/>
                    <a:pt x="62" y="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37" name="Freeform 29"/>
            <p:cNvSpPr>
              <a:spLocks/>
            </p:cNvSpPr>
            <p:nvPr/>
          </p:nvSpPr>
          <p:spPr bwMode="auto">
            <a:xfrm>
              <a:off x="2478" y="2218"/>
              <a:ext cx="516" cy="480"/>
            </a:xfrm>
            <a:custGeom>
              <a:avLst/>
              <a:gdLst/>
              <a:ahLst/>
              <a:cxnLst>
                <a:cxn ang="0">
                  <a:pos x="65" y="19"/>
                </a:cxn>
                <a:cxn ang="0">
                  <a:pos x="57" y="32"/>
                </a:cxn>
                <a:cxn ang="0">
                  <a:pos x="72" y="31"/>
                </a:cxn>
                <a:cxn ang="0">
                  <a:pos x="72" y="49"/>
                </a:cxn>
                <a:cxn ang="0">
                  <a:pos x="57" y="48"/>
                </a:cxn>
                <a:cxn ang="0">
                  <a:pos x="65" y="61"/>
                </a:cxn>
                <a:cxn ang="0">
                  <a:pos x="50" y="70"/>
                </a:cxn>
                <a:cxn ang="0">
                  <a:pos x="43" y="57"/>
                </a:cxn>
                <a:cxn ang="0">
                  <a:pos x="36" y="70"/>
                </a:cxn>
                <a:cxn ang="0">
                  <a:pos x="20" y="61"/>
                </a:cxn>
                <a:cxn ang="0">
                  <a:pos x="29" y="48"/>
                </a:cxn>
                <a:cxn ang="0">
                  <a:pos x="14" y="49"/>
                </a:cxn>
                <a:cxn ang="0">
                  <a:pos x="14" y="31"/>
                </a:cxn>
                <a:cxn ang="0">
                  <a:pos x="29" y="32"/>
                </a:cxn>
                <a:cxn ang="0">
                  <a:pos x="21" y="19"/>
                </a:cxn>
                <a:cxn ang="0">
                  <a:pos x="36" y="10"/>
                </a:cxn>
                <a:cxn ang="0">
                  <a:pos x="43" y="24"/>
                </a:cxn>
                <a:cxn ang="0">
                  <a:pos x="50" y="10"/>
                </a:cxn>
                <a:cxn ang="0">
                  <a:pos x="24" y="7"/>
                </a:cxn>
                <a:cxn ang="0">
                  <a:pos x="33" y="22"/>
                </a:cxn>
                <a:cxn ang="0">
                  <a:pos x="24" y="7"/>
                </a:cxn>
                <a:cxn ang="0">
                  <a:pos x="14" y="34"/>
                </a:cxn>
                <a:cxn ang="0">
                  <a:pos x="14" y="46"/>
                </a:cxn>
                <a:cxn ang="0">
                  <a:pos x="24" y="73"/>
                </a:cxn>
                <a:cxn ang="0">
                  <a:pos x="33" y="58"/>
                </a:cxn>
                <a:cxn ang="0">
                  <a:pos x="24" y="73"/>
                </a:cxn>
                <a:cxn ang="0">
                  <a:pos x="52" y="68"/>
                </a:cxn>
                <a:cxn ang="0">
                  <a:pos x="62" y="63"/>
                </a:cxn>
                <a:cxn ang="0">
                  <a:pos x="81" y="40"/>
                </a:cxn>
                <a:cxn ang="0">
                  <a:pos x="63" y="40"/>
                </a:cxn>
                <a:cxn ang="0">
                  <a:pos x="81" y="40"/>
                </a:cxn>
                <a:cxn ang="0">
                  <a:pos x="62" y="18"/>
                </a:cxn>
                <a:cxn ang="0">
                  <a:pos x="53" y="12"/>
                </a:cxn>
              </a:cxnLst>
              <a:rect l="0" t="0" r="r" b="b"/>
              <a:pathLst>
                <a:path w="86" h="80">
                  <a:moveTo>
                    <a:pt x="64" y="3"/>
                  </a:moveTo>
                  <a:cubicBezTo>
                    <a:pt x="69" y="5"/>
                    <a:pt x="70" y="13"/>
                    <a:pt x="65" y="19"/>
                  </a:cubicBezTo>
                  <a:cubicBezTo>
                    <a:pt x="62" y="23"/>
                    <a:pt x="58" y="26"/>
                    <a:pt x="54" y="27"/>
                  </a:cubicBezTo>
                  <a:lnTo>
                    <a:pt x="57" y="32"/>
                  </a:lnTo>
                  <a:lnTo>
                    <a:pt x="60" y="37"/>
                  </a:lnTo>
                  <a:cubicBezTo>
                    <a:pt x="62" y="34"/>
                    <a:pt x="67" y="32"/>
                    <a:pt x="72" y="31"/>
                  </a:cubicBezTo>
                  <a:cubicBezTo>
                    <a:pt x="79" y="31"/>
                    <a:pt x="86" y="35"/>
                    <a:pt x="86" y="40"/>
                  </a:cubicBezTo>
                  <a:cubicBezTo>
                    <a:pt x="86" y="45"/>
                    <a:pt x="80" y="50"/>
                    <a:pt x="72" y="49"/>
                  </a:cubicBezTo>
                  <a:cubicBezTo>
                    <a:pt x="67" y="48"/>
                    <a:pt x="62" y="46"/>
                    <a:pt x="60" y="43"/>
                  </a:cubicBezTo>
                  <a:lnTo>
                    <a:pt x="57" y="48"/>
                  </a:lnTo>
                  <a:lnTo>
                    <a:pt x="54" y="53"/>
                  </a:lnTo>
                  <a:cubicBezTo>
                    <a:pt x="58" y="54"/>
                    <a:pt x="62" y="57"/>
                    <a:pt x="65" y="61"/>
                  </a:cubicBezTo>
                  <a:cubicBezTo>
                    <a:pt x="69" y="67"/>
                    <a:pt x="68" y="75"/>
                    <a:pt x="64" y="77"/>
                  </a:cubicBezTo>
                  <a:cubicBezTo>
                    <a:pt x="60" y="80"/>
                    <a:pt x="53" y="77"/>
                    <a:pt x="50" y="70"/>
                  </a:cubicBezTo>
                  <a:cubicBezTo>
                    <a:pt x="48" y="65"/>
                    <a:pt x="47" y="60"/>
                    <a:pt x="48" y="57"/>
                  </a:cubicBezTo>
                  <a:lnTo>
                    <a:pt x="43" y="57"/>
                  </a:lnTo>
                  <a:lnTo>
                    <a:pt x="37" y="57"/>
                  </a:lnTo>
                  <a:cubicBezTo>
                    <a:pt x="38" y="60"/>
                    <a:pt x="38" y="65"/>
                    <a:pt x="36" y="70"/>
                  </a:cubicBezTo>
                  <a:cubicBezTo>
                    <a:pt x="33" y="76"/>
                    <a:pt x="25" y="80"/>
                    <a:pt x="21" y="77"/>
                  </a:cubicBezTo>
                  <a:cubicBezTo>
                    <a:pt x="17" y="75"/>
                    <a:pt x="16" y="67"/>
                    <a:pt x="20" y="61"/>
                  </a:cubicBezTo>
                  <a:cubicBezTo>
                    <a:pt x="24" y="57"/>
                    <a:pt x="28" y="54"/>
                    <a:pt x="32" y="53"/>
                  </a:cubicBezTo>
                  <a:lnTo>
                    <a:pt x="29" y="48"/>
                  </a:lnTo>
                  <a:lnTo>
                    <a:pt x="26" y="43"/>
                  </a:lnTo>
                  <a:cubicBezTo>
                    <a:pt x="23" y="46"/>
                    <a:pt x="19" y="48"/>
                    <a:pt x="14" y="49"/>
                  </a:cubicBezTo>
                  <a:cubicBezTo>
                    <a:pt x="6" y="49"/>
                    <a:pt x="0" y="45"/>
                    <a:pt x="0" y="40"/>
                  </a:cubicBezTo>
                  <a:cubicBezTo>
                    <a:pt x="0" y="35"/>
                    <a:pt x="6" y="30"/>
                    <a:pt x="14" y="31"/>
                  </a:cubicBezTo>
                  <a:cubicBezTo>
                    <a:pt x="19" y="32"/>
                    <a:pt x="24" y="34"/>
                    <a:pt x="26" y="37"/>
                  </a:cubicBezTo>
                  <a:lnTo>
                    <a:pt x="29" y="32"/>
                  </a:lnTo>
                  <a:lnTo>
                    <a:pt x="32" y="27"/>
                  </a:lnTo>
                  <a:cubicBezTo>
                    <a:pt x="28" y="26"/>
                    <a:pt x="24" y="23"/>
                    <a:pt x="21" y="19"/>
                  </a:cubicBezTo>
                  <a:cubicBezTo>
                    <a:pt x="16" y="13"/>
                    <a:pt x="17" y="5"/>
                    <a:pt x="21" y="3"/>
                  </a:cubicBezTo>
                  <a:cubicBezTo>
                    <a:pt x="26" y="0"/>
                    <a:pt x="33" y="3"/>
                    <a:pt x="36" y="10"/>
                  </a:cubicBezTo>
                  <a:cubicBezTo>
                    <a:pt x="38" y="15"/>
                    <a:pt x="38" y="21"/>
                    <a:pt x="37" y="24"/>
                  </a:cubicBezTo>
                  <a:lnTo>
                    <a:pt x="43" y="24"/>
                  </a:lnTo>
                  <a:lnTo>
                    <a:pt x="49" y="24"/>
                  </a:lnTo>
                  <a:cubicBezTo>
                    <a:pt x="48" y="20"/>
                    <a:pt x="48" y="15"/>
                    <a:pt x="50" y="10"/>
                  </a:cubicBezTo>
                  <a:cubicBezTo>
                    <a:pt x="53" y="4"/>
                    <a:pt x="60" y="1"/>
                    <a:pt x="64" y="3"/>
                  </a:cubicBezTo>
                  <a:moveTo>
                    <a:pt x="24" y="7"/>
                  </a:moveTo>
                  <a:cubicBezTo>
                    <a:pt x="27" y="5"/>
                    <a:pt x="31" y="7"/>
                    <a:pt x="33" y="12"/>
                  </a:cubicBezTo>
                  <a:cubicBezTo>
                    <a:pt x="35" y="16"/>
                    <a:pt x="35" y="21"/>
                    <a:pt x="33" y="22"/>
                  </a:cubicBezTo>
                  <a:cubicBezTo>
                    <a:pt x="31" y="23"/>
                    <a:pt x="26" y="21"/>
                    <a:pt x="23" y="17"/>
                  </a:cubicBezTo>
                  <a:cubicBezTo>
                    <a:pt x="21" y="14"/>
                    <a:pt x="21" y="9"/>
                    <a:pt x="24" y="7"/>
                  </a:cubicBezTo>
                  <a:moveTo>
                    <a:pt x="5" y="40"/>
                  </a:moveTo>
                  <a:cubicBezTo>
                    <a:pt x="5" y="37"/>
                    <a:pt x="9" y="33"/>
                    <a:pt x="14" y="34"/>
                  </a:cubicBezTo>
                  <a:cubicBezTo>
                    <a:pt x="18" y="35"/>
                    <a:pt x="22" y="38"/>
                    <a:pt x="22" y="40"/>
                  </a:cubicBezTo>
                  <a:cubicBezTo>
                    <a:pt x="22" y="42"/>
                    <a:pt x="18" y="45"/>
                    <a:pt x="14" y="46"/>
                  </a:cubicBezTo>
                  <a:cubicBezTo>
                    <a:pt x="9" y="46"/>
                    <a:pt x="5" y="43"/>
                    <a:pt x="5" y="40"/>
                  </a:cubicBezTo>
                  <a:moveTo>
                    <a:pt x="24" y="73"/>
                  </a:moveTo>
                  <a:cubicBezTo>
                    <a:pt x="21" y="71"/>
                    <a:pt x="20" y="66"/>
                    <a:pt x="23" y="62"/>
                  </a:cubicBezTo>
                  <a:cubicBezTo>
                    <a:pt x="26" y="59"/>
                    <a:pt x="31" y="56"/>
                    <a:pt x="33" y="58"/>
                  </a:cubicBezTo>
                  <a:cubicBezTo>
                    <a:pt x="34" y="59"/>
                    <a:pt x="35" y="64"/>
                    <a:pt x="33" y="68"/>
                  </a:cubicBezTo>
                  <a:cubicBezTo>
                    <a:pt x="31" y="72"/>
                    <a:pt x="26" y="75"/>
                    <a:pt x="24" y="73"/>
                  </a:cubicBezTo>
                  <a:moveTo>
                    <a:pt x="62" y="73"/>
                  </a:moveTo>
                  <a:cubicBezTo>
                    <a:pt x="59" y="75"/>
                    <a:pt x="54" y="73"/>
                    <a:pt x="52" y="68"/>
                  </a:cubicBezTo>
                  <a:cubicBezTo>
                    <a:pt x="51" y="64"/>
                    <a:pt x="51" y="59"/>
                    <a:pt x="53" y="58"/>
                  </a:cubicBezTo>
                  <a:cubicBezTo>
                    <a:pt x="55" y="57"/>
                    <a:pt x="60" y="59"/>
                    <a:pt x="62" y="63"/>
                  </a:cubicBezTo>
                  <a:cubicBezTo>
                    <a:pt x="65" y="66"/>
                    <a:pt x="64" y="72"/>
                    <a:pt x="62" y="73"/>
                  </a:cubicBezTo>
                  <a:moveTo>
                    <a:pt x="81" y="40"/>
                  </a:moveTo>
                  <a:cubicBezTo>
                    <a:pt x="81" y="43"/>
                    <a:pt x="77" y="47"/>
                    <a:pt x="72" y="46"/>
                  </a:cubicBezTo>
                  <a:cubicBezTo>
                    <a:pt x="67" y="45"/>
                    <a:pt x="63" y="42"/>
                    <a:pt x="63" y="40"/>
                  </a:cubicBezTo>
                  <a:cubicBezTo>
                    <a:pt x="63" y="38"/>
                    <a:pt x="67" y="35"/>
                    <a:pt x="72" y="34"/>
                  </a:cubicBezTo>
                  <a:cubicBezTo>
                    <a:pt x="77" y="34"/>
                    <a:pt x="81" y="37"/>
                    <a:pt x="81" y="40"/>
                  </a:cubicBezTo>
                  <a:moveTo>
                    <a:pt x="62" y="7"/>
                  </a:moveTo>
                  <a:cubicBezTo>
                    <a:pt x="65" y="9"/>
                    <a:pt x="66" y="14"/>
                    <a:pt x="62" y="18"/>
                  </a:cubicBezTo>
                  <a:cubicBezTo>
                    <a:pt x="59" y="22"/>
                    <a:pt x="55" y="24"/>
                    <a:pt x="53" y="23"/>
                  </a:cubicBezTo>
                  <a:cubicBezTo>
                    <a:pt x="51" y="21"/>
                    <a:pt x="51" y="16"/>
                    <a:pt x="53" y="12"/>
                  </a:cubicBezTo>
                  <a:cubicBezTo>
                    <a:pt x="55" y="8"/>
                    <a:pt x="59" y="6"/>
                    <a:pt x="62" y="7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38" name="Freeform 30"/>
            <p:cNvSpPr>
              <a:spLocks/>
            </p:cNvSpPr>
            <p:nvPr/>
          </p:nvSpPr>
          <p:spPr bwMode="auto">
            <a:xfrm>
              <a:off x="2982" y="2512"/>
              <a:ext cx="515" cy="474"/>
            </a:xfrm>
            <a:custGeom>
              <a:avLst/>
              <a:gdLst/>
              <a:ahLst/>
              <a:cxnLst>
                <a:cxn ang="0">
                  <a:pos x="65" y="19"/>
                </a:cxn>
                <a:cxn ang="0">
                  <a:pos x="57" y="32"/>
                </a:cxn>
                <a:cxn ang="0">
                  <a:pos x="72" y="31"/>
                </a:cxn>
                <a:cxn ang="0">
                  <a:pos x="72" y="48"/>
                </a:cxn>
                <a:cxn ang="0">
                  <a:pos x="57" y="48"/>
                </a:cxn>
                <a:cxn ang="0">
                  <a:pos x="65" y="61"/>
                </a:cxn>
                <a:cxn ang="0">
                  <a:pos x="50" y="69"/>
                </a:cxn>
                <a:cxn ang="0">
                  <a:pos x="43" y="56"/>
                </a:cxn>
                <a:cxn ang="0">
                  <a:pos x="36" y="69"/>
                </a:cxn>
                <a:cxn ang="0">
                  <a:pos x="20" y="60"/>
                </a:cxn>
                <a:cxn ang="0">
                  <a:pos x="29" y="48"/>
                </a:cxn>
                <a:cxn ang="0">
                  <a:pos x="13" y="48"/>
                </a:cxn>
                <a:cxn ang="0">
                  <a:pos x="13" y="31"/>
                </a:cxn>
                <a:cxn ang="0">
                  <a:pos x="29" y="32"/>
                </a:cxn>
                <a:cxn ang="0">
                  <a:pos x="21" y="19"/>
                </a:cxn>
                <a:cxn ang="0">
                  <a:pos x="36" y="10"/>
                </a:cxn>
                <a:cxn ang="0">
                  <a:pos x="43" y="23"/>
                </a:cxn>
                <a:cxn ang="0">
                  <a:pos x="50" y="10"/>
                </a:cxn>
                <a:cxn ang="0">
                  <a:pos x="24" y="7"/>
                </a:cxn>
                <a:cxn ang="0">
                  <a:pos x="33" y="22"/>
                </a:cxn>
                <a:cxn ang="0">
                  <a:pos x="24" y="7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24" y="73"/>
                </a:cxn>
                <a:cxn ang="0">
                  <a:pos x="32" y="57"/>
                </a:cxn>
                <a:cxn ang="0">
                  <a:pos x="24" y="73"/>
                </a:cxn>
                <a:cxn ang="0">
                  <a:pos x="52" y="68"/>
                </a:cxn>
                <a:cxn ang="0">
                  <a:pos x="62" y="62"/>
                </a:cxn>
                <a:cxn ang="0">
                  <a:pos x="81" y="40"/>
                </a:cxn>
                <a:cxn ang="0">
                  <a:pos x="63" y="40"/>
                </a:cxn>
                <a:cxn ang="0">
                  <a:pos x="81" y="40"/>
                </a:cxn>
                <a:cxn ang="0">
                  <a:pos x="62" y="17"/>
                </a:cxn>
                <a:cxn ang="0">
                  <a:pos x="53" y="12"/>
                </a:cxn>
              </a:cxnLst>
              <a:rect l="0" t="0" r="r" b="b"/>
              <a:pathLst>
                <a:path w="86" h="79">
                  <a:moveTo>
                    <a:pt x="64" y="3"/>
                  </a:moveTo>
                  <a:cubicBezTo>
                    <a:pt x="69" y="5"/>
                    <a:pt x="70" y="13"/>
                    <a:pt x="65" y="19"/>
                  </a:cubicBezTo>
                  <a:cubicBezTo>
                    <a:pt x="62" y="23"/>
                    <a:pt x="57" y="26"/>
                    <a:pt x="54" y="27"/>
                  </a:cubicBezTo>
                  <a:lnTo>
                    <a:pt x="57" y="32"/>
                  </a:lnTo>
                  <a:lnTo>
                    <a:pt x="60" y="36"/>
                  </a:lnTo>
                  <a:cubicBezTo>
                    <a:pt x="62" y="34"/>
                    <a:pt x="67" y="31"/>
                    <a:pt x="72" y="31"/>
                  </a:cubicBezTo>
                  <a:cubicBezTo>
                    <a:pt x="79" y="30"/>
                    <a:pt x="86" y="35"/>
                    <a:pt x="86" y="40"/>
                  </a:cubicBezTo>
                  <a:cubicBezTo>
                    <a:pt x="86" y="45"/>
                    <a:pt x="80" y="50"/>
                    <a:pt x="72" y="48"/>
                  </a:cubicBezTo>
                  <a:cubicBezTo>
                    <a:pt x="67" y="48"/>
                    <a:pt x="62" y="45"/>
                    <a:pt x="60" y="43"/>
                  </a:cubicBezTo>
                  <a:lnTo>
                    <a:pt x="57" y="48"/>
                  </a:lnTo>
                  <a:lnTo>
                    <a:pt x="54" y="53"/>
                  </a:lnTo>
                  <a:cubicBezTo>
                    <a:pt x="58" y="54"/>
                    <a:pt x="62" y="56"/>
                    <a:pt x="65" y="61"/>
                  </a:cubicBezTo>
                  <a:cubicBezTo>
                    <a:pt x="69" y="67"/>
                    <a:pt x="68" y="74"/>
                    <a:pt x="64" y="77"/>
                  </a:cubicBezTo>
                  <a:cubicBezTo>
                    <a:pt x="60" y="79"/>
                    <a:pt x="52" y="76"/>
                    <a:pt x="50" y="69"/>
                  </a:cubicBezTo>
                  <a:cubicBezTo>
                    <a:pt x="48" y="64"/>
                    <a:pt x="47" y="59"/>
                    <a:pt x="48" y="56"/>
                  </a:cubicBezTo>
                  <a:lnTo>
                    <a:pt x="43" y="56"/>
                  </a:lnTo>
                  <a:lnTo>
                    <a:pt x="37" y="56"/>
                  </a:lnTo>
                  <a:cubicBezTo>
                    <a:pt x="38" y="59"/>
                    <a:pt x="38" y="65"/>
                    <a:pt x="36" y="69"/>
                  </a:cubicBezTo>
                  <a:cubicBezTo>
                    <a:pt x="33" y="76"/>
                    <a:pt x="25" y="79"/>
                    <a:pt x="21" y="77"/>
                  </a:cubicBezTo>
                  <a:cubicBezTo>
                    <a:pt x="17" y="74"/>
                    <a:pt x="16" y="66"/>
                    <a:pt x="20" y="60"/>
                  </a:cubicBezTo>
                  <a:cubicBezTo>
                    <a:pt x="24" y="56"/>
                    <a:pt x="28" y="53"/>
                    <a:pt x="31" y="53"/>
                  </a:cubicBezTo>
                  <a:lnTo>
                    <a:pt x="29" y="48"/>
                  </a:lnTo>
                  <a:lnTo>
                    <a:pt x="26" y="43"/>
                  </a:lnTo>
                  <a:cubicBezTo>
                    <a:pt x="23" y="45"/>
                    <a:pt x="19" y="48"/>
                    <a:pt x="13" y="48"/>
                  </a:cubicBezTo>
                  <a:cubicBezTo>
                    <a:pt x="6" y="49"/>
                    <a:pt x="0" y="44"/>
                    <a:pt x="0" y="40"/>
                  </a:cubicBezTo>
                  <a:cubicBezTo>
                    <a:pt x="0" y="35"/>
                    <a:pt x="6" y="30"/>
                    <a:pt x="13" y="31"/>
                  </a:cubicBezTo>
                  <a:cubicBezTo>
                    <a:pt x="19" y="32"/>
                    <a:pt x="24" y="34"/>
                    <a:pt x="26" y="37"/>
                  </a:cubicBezTo>
                  <a:lnTo>
                    <a:pt x="29" y="32"/>
                  </a:lnTo>
                  <a:lnTo>
                    <a:pt x="32" y="26"/>
                  </a:lnTo>
                  <a:cubicBezTo>
                    <a:pt x="28" y="26"/>
                    <a:pt x="24" y="23"/>
                    <a:pt x="21" y="19"/>
                  </a:cubicBezTo>
                  <a:cubicBezTo>
                    <a:pt x="16" y="13"/>
                    <a:pt x="17" y="5"/>
                    <a:pt x="21" y="2"/>
                  </a:cubicBezTo>
                  <a:cubicBezTo>
                    <a:pt x="26" y="0"/>
                    <a:pt x="33" y="3"/>
                    <a:pt x="36" y="10"/>
                  </a:cubicBezTo>
                  <a:cubicBezTo>
                    <a:pt x="38" y="15"/>
                    <a:pt x="38" y="20"/>
                    <a:pt x="37" y="23"/>
                  </a:cubicBezTo>
                  <a:lnTo>
                    <a:pt x="43" y="23"/>
                  </a:lnTo>
                  <a:lnTo>
                    <a:pt x="49" y="23"/>
                  </a:lnTo>
                  <a:cubicBezTo>
                    <a:pt x="47" y="20"/>
                    <a:pt x="48" y="15"/>
                    <a:pt x="50" y="10"/>
                  </a:cubicBezTo>
                  <a:cubicBezTo>
                    <a:pt x="53" y="3"/>
                    <a:pt x="60" y="0"/>
                    <a:pt x="64" y="3"/>
                  </a:cubicBezTo>
                  <a:moveTo>
                    <a:pt x="24" y="7"/>
                  </a:moveTo>
                  <a:cubicBezTo>
                    <a:pt x="27" y="5"/>
                    <a:pt x="31" y="7"/>
                    <a:pt x="33" y="11"/>
                  </a:cubicBezTo>
                  <a:cubicBezTo>
                    <a:pt x="35" y="16"/>
                    <a:pt x="35" y="21"/>
                    <a:pt x="33" y="22"/>
                  </a:cubicBezTo>
                  <a:cubicBezTo>
                    <a:pt x="31" y="23"/>
                    <a:pt x="26" y="21"/>
                    <a:pt x="23" y="17"/>
                  </a:cubicBezTo>
                  <a:cubicBezTo>
                    <a:pt x="21" y="13"/>
                    <a:pt x="21" y="8"/>
                    <a:pt x="24" y="7"/>
                  </a:cubicBezTo>
                  <a:moveTo>
                    <a:pt x="5" y="39"/>
                  </a:moveTo>
                  <a:cubicBezTo>
                    <a:pt x="5" y="36"/>
                    <a:pt x="9" y="33"/>
                    <a:pt x="13" y="34"/>
                  </a:cubicBezTo>
                  <a:cubicBezTo>
                    <a:pt x="18" y="35"/>
                    <a:pt x="22" y="37"/>
                    <a:pt x="22" y="39"/>
                  </a:cubicBezTo>
                  <a:cubicBezTo>
                    <a:pt x="22" y="42"/>
                    <a:pt x="18" y="45"/>
                    <a:pt x="13" y="45"/>
                  </a:cubicBezTo>
                  <a:cubicBezTo>
                    <a:pt x="9" y="46"/>
                    <a:pt x="5" y="43"/>
                    <a:pt x="5" y="39"/>
                  </a:cubicBezTo>
                  <a:moveTo>
                    <a:pt x="24" y="73"/>
                  </a:moveTo>
                  <a:cubicBezTo>
                    <a:pt x="21" y="71"/>
                    <a:pt x="20" y="66"/>
                    <a:pt x="23" y="62"/>
                  </a:cubicBezTo>
                  <a:cubicBezTo>
                    <a:pt x="26" y="58"/>
                    <a:pt x="31" y="56"/>
                    <a:pt x="32" y="57"/>
                  </a:cubicBezTo>
                  <a:cubicBezTo>
                    <a:pt x="34" y="58"/>
                    <a:pt x="35" y="63"/>
                    <a:pt x="33" y="68"/>
                  </a:cubicBezTo>
                  <a:cubicBezTo>
                    <a:pt x="31" y="72"/>
                    <a:pt x="26" y="74"/>
                    <a:pt x="24" y="73"/>
                  </a:cubicBezTo>
                  <a:moveTo>
                    <a:pt x="62" y="73"/>
                  </a:moveTo>
                  <a:cubicBezTo>
                    <a:pt x="59" y="74"/>
                    <a:pt x="54" y="72"/>
                    <a:pt x="52" y="68"/>
                  </a:cubicBezTo>
                  <a:cubicBezTo>
                    <a:pt x="51" y="63"/>
                    <a:pt x="51" y="58"/>
                    <a:pt x="53" y="57"/>
                  </a:cubicBezTo>
                  <a:cubicBezTo>
                    <a:pt x="55" y="56"/>
                    <a:pt x="59" y="58"/>
                    <a:pt x="62" y="62"/>
                  </a:cubicBezTo>
                  <a:cubicBezTo>
                    <a:pt x="65" y="66"/>
                    <a:pt x="64" y="71"/>
                    <a:pt x="62" y="73"/>
                  </a:cubicBezTo>
                  <a:moveTo>
                    <a:pt x="81" y="40"/>
                  </a:moveTo>
                  <a:cubicBezTo>
                    <a:pt x="81" y="43"/>
                    <a:pt x="77" y="46"/>
                    <a:pt x="72" y="45"/>
                  </a:cubicBezTo>
                  <a:cubicBezTo>
                    <a:pt x="67" y="45"/>
                    <a:pt x="63" y="42"/>
                    <a:pt x="63" y="40"/>
                  </a:cubicBezTo>
                  <a:cubicBezTo>
                    <a:pt x="63" y="38"/>
                    <a:pt x="67" y="35"/>
                    <a:pt x="72" y="34"/>
                  </a:cubicBezTo>
                  <a:cubicBezTo>
                    <a:pt x="77" y="34"/>
                    <a:pt x="81" y="37"/>
                    <a:pt x="81" y="40"/>
                  </a:cubicBezTo>
                  <a:moveTo>
                    <a:pt x="62" y="7"/>
                  </a:moveTo>
                  <a:cubicBezTo>
                    <a:pt x="65" y="8"/>
                    <a:pt x="66" y="13"/>
                    <a:pt x="62" y="17"/>
                  </a:cubicBezTo>
                  <a:cubicBezTo>
                    <a:pt x="59" y="21"/>
                    <a:pt x="55" y="23"/>
                    <a:pt x="53" y="22"/>
                  </a:cubicBezTo>
                  <a:cubicBezTo>
                    <a:pt x="51" y="21"/>
                    <a:pt x="51" y="16"/>
                    <a:pt x="53" y="12"/>
                  </a:cubicBezTo>
                  <a:cubicBezTo>
                    <a:pt x="55" y="7"/>
                    <a:pt x="59" y="5"/>
                    <a:pt x="62" y="7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39" name="Freeform 31"/>
            <p:cNvSpPr>
              <a:spLocks/>
            </p:cNvSpPr>
            <p:nvPr/>
          </p:nvSpPr>
          <p:spPr bwMode="auto">
            <a:xfrm>
              <a:off x="2982" y="1918"/>
              <a:ext cx="515" cy="474"/>
            </a:xfrm>
            <a:custGeom>
              <a:avLst/>
              <a:gdLst/>
              <a:ahLst/>
              <a:cxnLst>
                <a:cxn ang="0">
                  <a:pos x="65" y="18"/>
                </a:cxn>
                <a:cxn ang="0">
                  <a:pos x="57" y="31"/>
                </a:cxn>
                <a:cxn ang="0">
                  <a:pos x="72" y="31"/>
                </a:cxn>
                <a:cxn ang="0">
                  <a:pos x="72" y="48"/>
                </a:cxn>
                <a:cxn ang="0">
                  <a:pos x="57" y="48"/>
                </a:cxn>
                <a:cxn ang="0">
                  <a:pos x="65" y="60"/>
                </a:cxn>
                <a:cxn ang="0">
                  <a:pos x="50" y="69"/>
                </a:cxn>
                <a:cxn ang="0">
                  <a:pos x="43" y="56"/>
                </a:cxn>
                <a:cxn ang="0">
                  <a:pos x="36" y="69"/>
                </a:cxn>
                <a:cxn ang="0">
                  <a:pos x="20" y="60"/>
                </a:cxn>
                <a:cxn ang="0">
                  <a:pos x="29" y="48"/>
                </a:cxn>
                <a:cxn ang="0">
                  <a:pos x="13" y="48"/>
                </a:cxn>
                <a:cxn ang="0">
                  <a:pos x="13" y="30"/>
                </a:cxn>
                <a:cxn ang="0">
                  <a:pos x="29" y="31"/>
                </a:cxn>
                <a:cxn ang="0">
                  <a:pos x="21" y="18"/>
                </a:cxn>
                <a:cxn ang="0">
                  <a:pos x="36" y="10"/>
                </a:cxn>
                <a:cxn ang="0">
                  <a:pos x="43" y="23"/>
                </a:cxn>
                <a:cxn ang="0">
                  <a:pos x="50" y="10"/>
                </a:cxn>
                <a:cxn ang="0">
                  <a:pos x="24" y="6"/>
                </a:cxn>
                <a:cxn ang="0">
                  <a:pos x="33" y="22"/>
                </a:cxn>
                <a:cxn ang="0">
                  <a:pos x="24" y="6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24" y="72"/>
                </a:cxn>
                <a:cxn ang="0">
                  <a:pos x="32" y="57"/>
                </a:cxn>
                <a:cxn ang="0">
                  <a:pos x="24" y="72"/>
                </a:cxn>
                <a:cxn ang="0">
                  <a:pos x="52" y="68"/>
                </a:cxn>
                <a:cxn ang="0">
                  <a:pos x="62" y="62"/>
                </a:cxn>
                <a:cxn ang="0">
                  <a:pos x="81" y="39"/>
                </a:cxn>
                <a:cxn ang="0">
                  <a:pos x="63" y="39"/>
                </a:cxn>
                <a:cxn ang="0">
                  <a:pos x="81" y="39"/>
                </a:cxn>
                <a:cxn ang="0">
                  <a:pos x="62" y="17"/>
                </a:cxn>
                <a:cxn ang="0">
                  <a:pos x="53" y="11"/>
                </a:cxn>
              </a:cxnLst>
              <a:rect l="0" t="0" r="r" b="b"/>
              <a:pathLst>
                <a:path w="86" h="79">
                  <a:moveTo>
                    <a:pt x="64" y="2"/>
                  </a:moveTo>
                  <a:cubicBezTo>
                    <a:pt x="69" y="5"/>
                    <a:pt x="70" y="13"/>
                    <a:pt x="65" y="18"/>
                  </a:cubicBezTo>
                  <a:cubicBezTo>
                    <a:pt x="62" y="23"/>
                    <a:pt x="57" y="25"/>
                    <a:pt x="54" y="26"/>
                  </a:cubicBezTo>
                  <a:lnTo>
                    <a:pt x="57" y="31"/>
                  </a:lnTo>
                  <a:lnTo>
                    <a:pt x="60" y="36"/>
                  </a:lnTo>
                  <a:cubicBezTo>
                    <a:pt x="62" y="34"/>
                    <a:pt x="67" y="31"/>
                    <a:pt x="72" y="31"/>
                  </a:cubicBezTo>
                  <a:cubicBezTo>
                    <a:pt x="79" y="30"/>
                    <a:pt x="86" y="35"/>
                    <a:pt x="86" y="39"/>
                  </a:cubicBezTo>
                  <a:cubicBezTo>
                    <a:pt x="86" y="44"/>
                    <a:pt x="80" y="49"/>
                    <a:pt x="72" y="48"/>
                  </a:cubicBezTo>
                  <a:cubicBezTo>
                    <a:pt x="67" y="47"/>
                    <a:pt x="62" y="45"/>
                    <a:pt x="60" y="43"/>
                  </a:cubicBezTo>
                  <a:lnTo>
                    <a:pt x="57" y="48"/>
                  </a:lnTo>
                  <a:lnTo>
                    <a:pt x="54" y="53"/>
                  </a:lnTo>
                  <a:cubicBezTo>
                    <a:pt x="58" y="53"/>
                    <a:pt x="62" y="56"/>
                    <a:pt x="65" y="60"/>
                  </a:cubicBezTo>
                  <a:cubicBezTo>
                    <a:pt x="69" y="66"/>
                    <a:pt x="68" y="74"/>
                    <a:pt x="64" y="77"/>
                  </a:cubicBezTo>
                  <a:cubicBezTo>
                    <a:pt x="60" y="79"/>
                    <a:pt x="52" y="76"/>
                    <a:pt x="50" y="69"/>
                  </a:cubicBezTo>
                  <a:cubicBezTo>
                    <a:pt x="48" y="64"/>
                    <a:pt x="47" y="59"/>
                    <a:pt x="48" y="56"/>
                  </a:cubicBezTo>
                  <a:lnTo>
                    <a:pt x="43" y="56"/>
                  </a:lnTo>
                  <a:lnTo>
                    <a:pt x="37" y="56"/>
                  </a:lnTo>
                  <a:cubicBezTo>
                    <a:pt x="38" y="59"/>
                    <a:pt x="38" y="64"/>
                    <a:pt x="36" y="69"/>
                  </a:cubicBezTo>
                  <a:cubicBezTo>
                    <a:pt x="33" y="76"/>
                    <a:pt x="25" y="79"/>
                    <a:pt x="21" y="76"/>
                  </a:cubicBezTo>
                  <a:cubicBezTo>
                    <a:pt x="17" y="74"/>
                    <a:pt x="16" y="66"/>
                    <a:pt x="20" y="60"/>
                  </a:cubicBezTo>
                  <a:cubicBezTo>
                    <a:pt x="24" y="56"/>
                    <a:pt x="28" y="53"/>
                    <a:pt x="31" y="52"/>
                  </a:cubicBezTo>
                  <a:lnTo>
                    <a:pt x="29" y="48"/>
                  </a:lnTo>
                  <a:lnTo>
                    <a:pt x="26" y="42"/>
                  </a:lnTo>
                  <a:cubicBezTo>
                    <a:pt x="23" y="45"/>
                    <a:pt x="19" y="48"/>
                    <a:pt x="13" y="48"/>
                  </a:cubicBezTo>
                  <a:cubicBezTo>
                    <a:pt x="6" y="49"/>
                    <a:pt x="0" y="44"/>
                    <a:pt x="0" y="39"/>
                  </a:cubicBezTo>
                  <a:cubicBezTo>
                    <a:pt x="0" y="34"/>
                    <a:pt x="6" y="29"/>
                    <a:pt x="13" y="30"/>
                  </a:cubicBezTo>
                  <a:cubicBezTo>
                    <a:pt x="19" y="31"/>
                    <a:pt x="24" y="34"/>
                    <a:pt x="26" y="36"/>
                  </a:cubicBezTo>
                  <a:lnTo>
                    <a:pt x="29" y="31"/>
                  </a:lnTo>
                  <a:lnTo>
                    <a:pt x="32" y="26"/>
                  </a:lnTo>
                  <a:cubicBezTo>
                    <a:pt x="28" y="25"/>
                    <a:pt x="24" y="23"/>
                    <a:pt x="21" y="18"/>
                  </a:cubicBezTo>
                  <a:cubicBezTo>
                    <a:pt x="16" y="12"/>
                    <a:pt x="17" y="5"/>
                    <a:pt x="21" y="2"/>
                  </a:cubicBezTo>
                  <a:cubicBezTo>
                    <a:pt x="26" y="0"/>
                    <a:pt x="33" y="2"/>
                    <a:pt x="36" y="10"/>
                  </a:cubicBezTo>
                  <a:cubicBezTo>
                    <a:pt x="38" y="15"/>
                    <a:pt x="38" y="20"/>
                    <a:pt x="37" y="23"/>
                  </a:cubicBezTo>
                  <a:lnTo>
                    <a:pt x="43" y="23"/>
                  </a:lnTo>
                  <a:lnTo>
                    <a:pt x="49" y="23"/>
                  </a:lnTo>
                  <a:cubicBezTo>
                    <a:pt x="47" y="20"/>
                    <a:pt x="48" y="14"/>
                    <a:pt x="50" y="10"/>
                  </a:cubicBezTo>
                  <a:cubicBezTo>
                    <a:pt x="53" y="3"/>
                    <a:pt x="60" y="0"/>
                    <a:pt x="64" y="2"/>
                  </a:cubicBezTo>
                  <a:moveTo>
                    <a:pt x="24" y="6"/>
                  </a:moveTo>
                  <a:cubicBezTo>
                    <a:pt x="27" y="5"/>
                    <a:pt x="31" y="7"/>
                    <a:pt x="33" y="11"/>
                  </a:cubicBezTo>
                  <a:cubicBezTo>
                    <a:pt x="35" y="16"/>
                    <a:pt x="35" y="21"/>
                    <a:pt x="33" y="22"/>
                  </a:cubicBezTo>
                  <a:cubicBezTo>
                    <a:pt x="31" y="23"/>
                    <a:pt x="26" y="21"/>
                    <a:pt x="23" y="17"/>
                  </a:cubicBezTo>
                  <a:cubicBezTo>
                    <a:pt x="21" y="13"/>
                    <a:pt x="21" y="8"/>
                    <a:pt x="24" y="6"/>
                  </a:cubicBezTo>
                  <a:moveTo>
                    <a:pt x="5" y="39"/>
                  </a:moveTo>
                  <a:cubicBezTo>
                    <a:pt x="5" y="36"/>
                    <a:pt x="9" y="33"/>
                    <a:pt x="13" y="34"/>
                  </a:cubicBezTo>
                  <a:cubicBezTo>
                    <a:pt x="18" y="34"/>
                    <a:pt x="22" y="37"/>
                    <a:pt x="22" y="39"/>
                  </a:cubicBezTo>
                  <a:cubicBezTo>
                    <a:pt x="22" y="41"/>
                    <a:pt x="18" y="44"/>
                    <a:pt x="13" y="45"/>
                  </a:cubicBezTo>
                  <a:cubicBezTo>
                    <a:pt x="9" y="45"/>
                    <a:pt x="5" y="42"/>
                    <a:pt x="5" y="39"/>
                  </a:cubicBezTo>
                  <a:moveTo>
                    <a:pt x="24" y="72"/>
                  </a:moveTo>
                  <a:cubicBezTo>
                    <a:pt x="21" y="71"/>
                    <a:pt x="20" y="66"/>
                    <a:pt x="23" y="62"/>
                  </a:cubicBezTo>
                  <a:cubicBezTo>
                    <a:pt x="26" y="58"/>
                    <a:pt x="31" y="56"/>
                    <a:pt x="32" y="57"/>
                  </a:cubicBezTo>
                  <a:cubicBezTo>
                    <a:pt x="34" y="58"/>
                    <a:pt x="35" y="63"/>
                    <a:pt x="33" y="67"/>
                  </a:cubicBezTo>
                  <a:cubicBezTo>
                    <a:pt x="31" y="72"/>
                    <a:pt x="26" y="74"/>
                    <a:pt x="24" y="72"/>
                  </a:cubicBezTo>
                  <a:moveTo>
                    <a:pt x="62" y="72"/>
                  </a:moveTo>
                  <a:cubicBezTo>
                    <a:pt x="59" y="74"/>
                    <a:pt x="54" y="72"/>
                    <a:pt x="52" y="68"/>
                  </a:cubicBezTo>
                  <a:cubicBezTo>
                    <a:pt x="51" y="63"/>
                    <a:pt x="51" y="58"/>
                    <a:pt x="53" y="57"/>
                  </a:cubicBezTo>
                  <a:cubicBezTo>
                    <a:pt x="55" y="56"/>
                    <a:pt x="59" y="58"/>
                    <a:pt x="62" y="62"/>
                  </a:cubicBezTo>
                  <a:cubicBezTo>
                    <a:pt x="65" y="66"/>
                    <a:pt x="64" y="71"/>
                    <a:pt x="62" y="72"/>
                  </a:cubicBezTo>
                  <a:moveTo>
                    <a:pt x="81" y="39"/>
                  </a:moveTo>
                  <a:cubicBezTo>
                    <a:pt x="81" y="43"/>
                    <a:pt x="77" y="46"/>
                    <a:pt x="72" y="45"/>
                  </a:cubicBezTo>
                  <a:cubicBezTo>
                    <a:pt x="67" y="44"/>
                    <a:pt x="63" y="42"/>
                    <a:pt x="63" y="39"/>
                  </a:cubicBezTo>
                  <a:cubicBezTo>
                    <a:pt x="63" y="37"/>
                    <a:pt x="67" y="34"/>
                    <a:pt x="72" y="34"/>
                  </a:cubicBezTo>
                  <a:cubicBezTo>
                    <a:pt x="77" y="33"/>
                    <a:pt x="81" y="36"/>
                    <a:pt x="81" y="39"/>
                  </a:cubicBezTo>
                  <a:moveTo>
                    <a:pt x="62" y="6"/>
                  </a:moveTo>
                  <a:cubicBezTo>
                    <a:pt x="65" y="8"/>
                    <a:pt x="66" y="13"/>
                    <a:pt x="62" y="17"/>
                  </a:cubicBezTo>
                  <a:cubicBezTo>
                    <a:pt x="59" y="21"/>
                    <a:pt x="55" y="23"/>
                    <a:pt x="53" y="22"/>
                  </a:cubicBezTo>
                  <a:cubicBezTo>
                    <a:pt x="51" y="21"/>
                    <a:pt x="51" y="16"/>
                    <a:pt x="53" y="11"/>
                  </a:cubicBezTo>
                  <a:cubicBezTo>
                    <a:pt x="55" y="7"/>
                    <a:pt x="59" y="5"/>
                    <a:pt x="62" y="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40" name="Freeform 32"/>
            <p:cNvSpPr>
              <a:spLocks/>
            </p:cNvSpPr>
            <p:nvPr/>
          </p:nvSpPr>
          <p:spPr bwMode="auto">
            <a:xfrm>
              <a:off x="2982" y="1336"/>
              <a:ext cx="515" cy="474"/>
            </a:xfrm>
            <a:custGeom>
              <a:avLst/>
              <a:gdLst/>
              <a:ahLst/>
              <a:cxnLst>
                <a:cxn ang="0">
                  <a:pos x="65" y="18"/>
                </a:cxn>
                <a:cxn ang="0">
                  <a:pos x="57" y="31"/>
                </a:cxn>
                <a:cxn ang="0">
                  <a:pos x="72" y="31"/>
                </a:cxn>
                <a:cxn ang="0">
                  <a:pos x="72" y="48"/>
                </a:cxn>
                <a:cxn ang="0">
                  <a:pos x="57" y="47"/>
                </a:cxn>
                <a:cxn ang="0">
                  <a:pos x="65" y="60"/>
                </a:cxn>
                <a:cxn ang="0">
                  <a:pos x="50" y="69"/>
                </a:cxn>
                <a:cxn ang="0">
                  <a:pos x="43" y="56"/>
                </a:cxn>
                <a:cxn ang="0">
                  <a:pos x="36" y="69"/>
                </a:cxn>
                <a:cxn ang="0">
                  <a:pos x="20" y="60"/>
                </a:cxn>
                <a:cxn ang="0">
                  <a:pos x="29" y="47"/>
                </a:cxn>
                <a:cxn ang="0">
                  <a:pos x="13" y="48"/>
                </a:cxn>
                <a:cxn ang="0">
                  <a:pos x="13" y="30"/>
                </a:cxn>
                <a:cxn ang="0">
                  <a:pos x="29" y="31"/>
                </a:cxn>
                <a:cxn ang="0">
                  <a:pos x="21" y="18"/>
                </a:cxn>
                <a:cxn ang="0">
                  <a:pos x="36" y="9"/>
                </a:cxn>
                <a:cxn ang="0">
                  <a:pos x="43" y="23"/>
                </a:cxn>
                <a:cxn ang="0">
                  <a:pos x="50" y="10"/>
                </a:cxn>
                <a:cxn ang="0">
                  <a:pos x="24" y="6"/>
                </a:cxn>
                <a:cxn ang="0">
                  <a:pos x="33" y="21"/>
                </a:cxn>
                <a:cxn ang="0">
                  <a:pos x="24" y="6"/>
                </a:cxn>
                <a:cxn ang="0">
                  <a:pos x="13" y="33"/>
                </a:cxn>
                <a:cxn ang="0">
                  <a:pos x="13" y="45"/>
                </a:cxn>
                <a:cxn ang="0">
                  <a:pos x="24" y="72"/>
                </a:cxn>
                <a:cxn ang="0">
                  <a:pos x="32" y="57"/>
                </a:cxn>
                <a:cxn ang="0">
                  <a:pos x="24" y="72"/>
                </a:cxn>
                <a:cxn ang="0">
                  <a:pos x="52" y="67"/>
                </a:cxn>
                <a:cxn ang="0">
                  <a:pos x="62" y="62"/>
                </a:cxn>
                <a:cxn ang="0">
                  <a:pos x="81" y="39"/>
                </a:cxn>
                <a:cxn ang="0">
                  <a:pos x="63" y="39"/>
                </a:cxn>
                <a:cxn ang="0">
                  <a:pos x="81" y="39"/>
                </a:cxn>
                <a:cxn ang="0">
                  <a:pos x="62" y="17"/>
                </a:cxn>
                <a:cxn ang="0">
                  <a:pos x="53" y="11"/>
                </a:cxn>
              </a:cxnLst>
              <a:rect l="0" t="0" r="r" b="b"/>
              <a:pathLst>
                <a:path w="86" h="79">
                  <a:moveTo>
                    <a:pt x="64" y="2"/>
                  </a:moveTo>
                  <a:cubicBezTo>
                    <a:pt x="69" y="4"/>
                    <a:pt x="70" y="12"/>
                    <a:pt x="65" y="18"/>
                  </a:cubicBezTo>
                  <a:cubicBezTo>
                    <a:pt x="62" y="23"/>
                    <a:pt x="57" y="25"/>
                    <a:pt x="54" y="26"/>
                  </a:cubicBezTo>
                  <a:lnTo>
                    <a:pt x="57" y="31"/>
                  </a:lnTo>
                  <a:lnTo>
                    <a:pt x="60" y="36"/>
                  </a:lnTo>
                  <a:cubicBezTo>
                    <a:pt x="62" y="33"/>
                    <a:pt x="67" y="31"/>
                    <a:pt x="72" y="31"/>
                  </a:cubicBezTo>
                  <a:cubicBezTo>
                    <a:pt x="79" y="30"/>
                    <a:pt x="86" y="34"/>
                    <a:pt x="86" y="39"/>
                  </a:cubicBezTo>
                  <a:cubicBezTo>
                    <a:pt x="86" y="44"/>
                    <a:pt x="80" y="49"/>
                    <a:pt x="72" y="48"/>
                  </a:cubicBezTo>
                  <a:cubicBezTo>
                    <a:pt x="67" y="47"/>
                    <a:pt x="62" y="45"/>
                    <a:pt x="60" y="43"/>
                  </a:cubicBezTo>
                  <a:lnTo>
                    <a:pt x="57" y="47"/>
                  </a:lnTo>
                  <a:lnTo>
                    <a:pt x="54" y="52"/>
                  </a:lnTo>
                  <a:cubicBezTo>
                    <a:pt x="58" y="53"/>
                    <a:pt x="62" y="56"/>
                    <a:pt x="65" y="60"/>
                  </a:cubicBezTo>
                  <a:cubicBezTo>
                    <a:pt x="69" y="66"/>
                    <a:pt x="68" y="74"/>
                    <a:pt x="64" y="76"/>
                  </a:cubicBezTo>
                  <a:cubicBezTo>
                    <a:pt x="60" y="79"/>
                    <a:pt x="52" y="76"/>
                    <a:pt x="50" y="69"/>
                  </a:cubicBezTo>
                  <a:cubicBezTo>
                    <a:pt x="48" y="64"/>
                    <a:pt x="47" y="59"/>
                    <a:pt x="48" y="56"/>
                  </a:cubicBezTo>
                  <a:lnTo>
                    <a:pt x="43" y="56"/>
                  </a:lnTo>
                  <a:lnTo>
                    <a:pt x="37" y="56"/>
                  </a:lnTo>
                  <a:cubicBezTo>
                    <a:pt x="38" y="59"/>
                    <a:pt x="38" y="64"/>
                    <a:pt x="36" y="69"/>
                  </a:cubicBezTo>
                  <a:cubicBezTo>
                    <a:pt x="33" y="76"/>
                    <a:pt x="25" y="79"/>
                    <a:pt x="21" y="76"/>
                  </a:cubicBezTo>
                  <a:cubicBezTo>
                    <a:pt x="17" y="74"/>
                    <a:pt x="16" y="66"/>
                    <a:pt x="20" y="60"/>
                  </a:cubicBezTo>
                  <a:cubicBezTo>
                    <a:pt x="24" y="56"/>
                    <a:pt x="28" y="53"/>
                    <a:pt x="31" y="52"/>
                  </a:cubicBezTo>
                  <a:lnTo>
                    <a:pt x="29" y="47"/>
                  </a:lnTo>
                  <a:lnTo>
                    <a:pt x="26" y="42"/>
                  </a:lnTo>
                  <a:cubicBezTo>
                    <a:pt x="23" y="45"/>
                    <a:pt x="19" y="47"/>
                    <a:pt x="13" y="48"/>
                  </a:cubicBezTo>
                  <a:cubicBezTo>
                    <a:pt x="6" y="49"/>
                    <a:pt x="0" y="44"/>
                    <a:pt x="0" y="39"/>
                  </a:cubicBezTo>
                  <a:cubicBezTo>
                    <a:pt x="0" y="34"/>
                    <a:pt x="6" y="29"/>
                    <a:pt x="13" y="30"/>
                  </a:cubicBezTo>
                  <a:cubicBezTo>
                    <a:pt x="19" y="31"/>
                    <a:pt x="24" y="34"/>
                    <a:pt x="26" y="36"/>
                  </a:cubicBezTo>
                  <a:lnTo>
                    <a:pt x="29" y="31"/>
                  </a:lnTo>
                  <a:lnTo>
                    <a:pt x="32" y="26"/>
                  </a:lnTo>
                  <a:cubicBezTo>
                    <a:pt x="28" y="25"/>
                    <a:pt x="24" y="22"/>
                    <a:pt x="21" y="18"/>
                  </a:cubicBezTo>
                  <a:cubicBezTo>
                    <a:pt x="16" y="12"/>
                    <a:pt x="17" y="4"/>
                    <a:pt x="21" y="2"/>
                  </a:cubicBezTo>
                  <a:cubicBezTo>
                    <a:pt x="26" y="0"/>
                    <a:pt x="33" y="2"/>
                    <a:pt x="36" y="9"/>
                  </a:cubicBezTo>
                  <a:cubicBezTo>
                    <a:pt x="38" y="14"/>
                    <a:pt x="38" y="20"/>
                    <a:pt x="37" y="23"/>
                  </a:cubicBezTo>
                  <a:lnTo>
                    <a:pt x="43" y="23"/>
                  </a:lnTo>
                  <a:lnTo>
                    <a:pt x="49" y="23"/>
                  </a:lnTo>
                  <a:cubicBezTo>
                    <a:pt x="47" y="20"/>
                    <a:pt x="48" y="14"/>
                    <a:pt x="50" y="10"/>
                  </a:cubicBezTo>
                  <a:cubicBezTo>
                    <a:pt x="53" y="3"/>
                    <a:pt x="60" y="0"/>
                    <a:pt x="64" y="2"/>
                  </a:cubicBezTo>
                  <a:moveTo>
                    <a:pt x="24" y="6"/>
                  </a:moveTo>
                  <a:cubicBezTo>
                    <a:pt x="27" y="5"/>
                    <a:pt x="31" y="6"/>
                    <a:pt x="33" y="11"/>
                  </a:cubicBezTo>
                  <a:cubicBezTo>
                    <a:pt x="35" y="16"/>
                    <a:pt x="35" y="20"/>
                    <a:pt x="33" y="21"/>
                  </a:cubicBezTo>
                  <a:cubicBezTo>
                    <a:pt x="31" y="23"/>
                    <a:pt x="26" y="21"/>
                    <a:pt x="23" y="17"/>
                  </a:cubicBezTo>
                  <a:cubicBezTo>
                    <a:pt x="21" y="13"/>
                    <a:pt x="21" y="8"/>
                    <a:pt x="24" y="6"/>
                  </a:cubicBezTo>
                  <a:moveTo>
                    <a:pt x="5" y="39"/>
                  </a:moveTo>
                  <a:cubicBezTo>
                    <a:pt x="5" y="36"/>
                    <a:pt x="9" y="33"/>
                    <a:pt x="13" y="33"/>
                  </a:cubicBezTo>
                  <a:cubicBezTo>
                    <a:pt x="18" y="34"/>
                    <a:pt x="22" y="37"/>
                    <a:pt x="22" y="39"/>
                  </a:cubicBezTo>
                  <a:cubicBezTo>
                    <a:pt x="22" y="41"/>
                    <a:pt x="18" y="44"/>
                    <a:pt x="13" y="45"/>
                  </a:cubicBezTo>
                  <a:cubicBezTo>
                    <a:pt x="9" y="45"/>
                    <a:pt x="5" y="42"/>
                    <a:pt x="5" y="39"/>
                  </a:cubicBezTo>
                  <a:moveTo>
                    <a:pt x="24" y="72"/>
                  </a:moveTo>
                  <a:cubicBezTo>
                    <a:pt x="21" y="71"/>
                    <a:pt x="20" y="65"/>
                    <a:pt x="23" y="62"/>
                  </a:cubicBezTo>
                  <a:cubicBezTo>
                    <a:pt x="26" y="58"/>
                    <a:pt x="31" y="56"/>
                    <a:pt x="32" y="57"/>
                  </a:cubicBezTo>
                  <a:cubicBezTo>
                    <a:pt x="34" y="58"/>
                    <a:pt x="35" y="63"/>
                    <a:pt x="33" y="67"/>
                  </a:cubicBezTo>
                  <a:cubicBezTo>
                    <a:pt x="31" y="72"/>
                    <a:pt x="26" y="74"/>
                    <a:pt x="24" y="72"/>
                  </a:cubicBezTo>
                  <a:moveTo>
                    <a:pt x="62" y="72"/>
                  </a:moveTo>
                  <a:cubicBezTo>
                    <a:pt x="59" y="74"/>
                    <a:pt x="54" y="72"/>
                    <a:pt x="52" y="67"/>
                  </a:cubicBezTo>
                  <a:cubicBezTo>
                    <a:pt x="51" y="63"/>
                    <a:pt x="51" y="58"/>
                    <a:pt x="53" y="57"/>
                  </a:cubicBezTo>
                  <a:cubicBezTo>
                    <a:pt x="55" y="56"/>
                    <a:pt x="59" y="58"/>
                    <a:pt x="62" y="62"/>
                  </a:cubicBezTo>
                  <a:cubicBezTo>
                    <a:pt x="65" y="66"/>
                    <a:pt x="64" y="71"/>
                    <a:pt x="62" y="72"/>
                  </a:cubicBezTo>
                  <a:moveTo>
                    <a:pt x="81" y="39"/>
                  </a:moveTo>
                  <a:cubicBezTo>
                    <a:pt x="81" y="42"/>
                    <a:pt x="77" y="46"/>
                    <a:pt x="72" y="45"/>
                  </a:cubicBezTo>
                  <a:cubicBezTo>
                    <a:pt x="67" y="44"/>
                    <a:pt x="63" y="42"/>
                    <a:pt x="63" y="39"/>
                  </a:cubicBezTo>
                  <a:cubicBezTo>
                    <a:pt x="63" y="37"/>
                    <a:pt x="67" y="34"/>
                    <a:pt x="72" y="34"/>
                  </a:cubicBezTo>
                  <a:cubicBezTo>
                    <a:pt x="77" y="33"/>
                    <a:pt x="81" y="36"/>
                    <a:pt x="81" y="39"/>
                  </a:cubicBezTo>
                  <a:moveTo>
                    <a:pt x="62" y="6"/>
                  </a:moveTo>
                  <a:cubicBezTo>
                    <a:pt x="65" y="8"/>
                    <a:pt x="66" y="13"/>
                    <a:pt x="62" y="17"/>
                  </a:cubicBezTo>
                  <a:cubicBezTo>
                    <a:pt x="59" y="21"/>
                    <a:pt x="55" y="23"/>
                    <a:pt x="53" y="22"/>
                  </a:cubicBezTo>
                  <a:cubicBezTo>
                    <a:pt x="51" y="21"/>
                    <a:pt x="51" y="15"/>
                    <a:pt x="53" y="11"/>
                  </a:cubicBezTo>
                  <a:cubicBezTo>
                    <a:pt x="55" y="7"/>
                    <a:pt x="59" y="5"/>
                    <a:pt x="62" y="6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1041" name="Freeform 33"/>
            <p:cNvSpPr>
              <a:spLocks/>
            </p:cNvSpPr>
            <p:nvPr/>
          </p:nvSpPr>
          <p:spPr bwMode="auto">
            <a:xfrm>
              <a:off x="3486" y="2218"/>
              <a:ext cx="516" cy="480"/>
            </a:xfrm>
            <a:custGeom>
              <a:avLst/>
              <a:gdLst/>
              <a:ahLst/>
              <a:cxnLst>
                <a:cxn ang="0">
                  <a:pos x="65" y="19"/>
                </a:cxn>
                <a:cxn ang="0">
                  <a:pos x="57" y="32"/>
                </a:cxn>
                <a:cxn ang="0">
                  <a:pos x="72" y="31"/>
                </a:cxn>
                <a:cxn ang="0">
                  <a:pos x="72" y="49"/>
                </a:cxn>
                <a:cxn ang="0">
                  <a:pos x="57" y="48"/>
                </a:cxn>
                <a:cxn ang="0">
                  <a:pos x="65" y="61"/>
                </a:cxn>
                <a:cxn ang="0">
                  <a:pos x="50" y="70"/>
                </a:cxn>
                <a:cxn ang="0">
                  <a:pos x="43" y="57"/>
                </a:cxn>
                <a:cxn ang="0">
                  <a:pos x="36" y="70"/>
                </a:cxn>
                <a:cxn ang="0">
                  <a:pos x="20" y="61"/>
                </a:cxn>
                <a:cxn ang="0">
                  <a:pos x="29" y="48"/>
                </a:cxn>
                <a:cxn ang="0">
                  <a:pos x="13" y="49"/>
                </a:cxn>
                <a:cxn ang="0">
                  <a:pos x="13" y="31"/>
                </a:cxn>
                <a:cxn ang="0">
                  <a:pos x="29" y="32"/>
                </a:cxn>
                <a:cxn ang="0">
                  <a:pos x="21" y="19"/>
                </a:cxn>
                <a:cxn ang="0">
                  <a:pos x="36" y="10"/>
                </a:cxn>
                <a:cxn ang="0">
                  <a:pos x="43" y="24"/>
                </a:cxn>
                <a:cxn ang="0">
                  <a:pos x="50" y="10"/>
                </a:cxn>
                <a:cxn ang="0">
                  <a:pos x="24" y="7"/>
                </a:cxn>
                <a:cxn ang="0">
                  <a:pos x="33" y="22"/>
                </a:cxn>
                <a:cxn ang="0">
                  <a:pos x="24" y="7"/>
                </a:cxn>
                <a:cxn ang="0">
                  <a:pos x="13" y="34"/>
                </a:cxn>
                <a:cxn ang="0">
                  <a:pos x="13" y="46"/>
                </a:cxn>
                <a:cxn ang="0">
                  <a:pos x="23" y="73"/>
                </a:cxn>
                <a:cxn ang="0">
                  <a:pos x="32" y="58"/>
                </a:cxn>
                <a:cxn ang="0">
                  <a:pos x="23" y="73"/>
                </a:cxn>
                <a:cxn ang="0">
                  <a:pos x="52" y="68"/>
                </a:cxn>
                <a:cxn ang="0">
                  <a:pos x="62" y="63"/>
                </a:cxn>
                <a:cxn ang="0">
                  <a:pos x="81" y="40"/>
                </a:cxn>
                <a:cxn ang="0">
                  <a:pos x="63" y="40"/>
                </a:cxn>
                <a:cxn ang="0">
                  <a:pos x="81" y="40"/>
                </a:cxn>
                <a:cxn ang="0">
                  <a:pos x="62" y="18"/>
                </a:cxn>
                <a:cxn ang="0">
                  <a:pos x="52" y="12"/>
                </a:cxn>
              </a:cxnLst>
              <a:rect l="0" t="0" r="r" b="b"/>
              <a:pathLst>
                <a:path w="86" h="80">
                  <a:moveTo>
                    <a:pt x="64" y="3"/>
                  </a:moveTo>
                  <a:cubicBezTo>
                    <a:pt x="68" y="5"/>
                    <a:pt x="70" y="13"/>
                    <a:pt x="65" y="19"/>
                  </a:cubicBezTo>
                  <a:cubicBezTo>
                    <a:pt x="62" y="23"/>
                    <a:pt x="57" y="26"/>
                    <a:pt x="54" y="27"/>
                  </a:cubicBezTo>
                  <a:lnTo>
                    <a:pt x="57" y="32"/>
                  </a:lnTo>
                  <a:lnTo>
                    <a:pt x="60" y="37"/>
                  </a:lnTo>
                  <a:cubicBezTo>
                    <a:pt x="62" y="34"/>
                    <a:pt x="67" y="32"/>
                    <a:pt x="72" y="31"/>
                  </a:cubicBezTo>
                  <a:cubicBezTo>
                    <a:pt x="79" y="31"/>
                    <a:pt x="86" y="35"/>
                    <a:pt x="86" y="40"/>
                  </a:cubicBezTo>
                  <a:cubicBezTo>
                    <a:pt x="86" y="45"/>
                    <a:pt x="79" y="50"/>
                    <a:pt x="72" y="49"/>
                  </a:cubicBezTo>
                  <a:cubicBezTo>
                    <a:pt x="67" y="48"/>
                    <a:pt x="62" y="46"/>
                    <a:pt x="60" y="43"/>
                  </a:cubicBezTo>
                  <a:lnTo>
                    <a:pt x="57" y="48"/>
                  </a:lnTo>
                  <a:lnTo>
                    <a:pt x="54" y="53"/>
                  </a:lnTo>
                  <a:cubicBezTo>
                    <a:pt x="58" y="54"/>
                    <a:pt x="62" y="57"/>
                    <a:pt x="65" y="61"/>
                  </a:cubicBezTo>
                  <a:cubicBezTo>
                    <a:pt x="69" y="67"/>
                    <a:pt x="68" y="75"/>
                    <a:pt x="64" y="77"/>
                  </a:cubicBezTo>
                  <a:cubicBezTo>
                    <a:pt x="60" y="80"/>
                    <a:pt x="52" y="77"/>
                    <a:pt x="50" y="70"/>
                  </a:cubicBezTo>
                  <a:cubicBezTo>
                    <a:pt x="48" y="65"/>
                    <a:pt x="47" y="60"/>
                    <a:pt x="48" y="57"/>
                  </a:cubicBezTo>
                  <a:lnTo>
                    <a:pt x="43" y="57"/>
                  </a:lnTo>
                  <a:lnTo>
                    <a:pt x="37" y="57"/>
                  </a:lnTo>
                  <a:cubicBezTo>
                    <a:pt x="38" y="60"/>
                    <a:pt x="38" y="65"/>
                    <a:pt x="36" y="70"/>
                  </a:cubicBezTo>
                  <a:cubicBezTo>
                    <a:pt x="32" y="76"/>
                    <a:pt x="25" y="80"/>
                    <a:pt x="21" y="77"/>
                  </a:cubicBezTo>
                  <a:cubicBezTo>
                    <a:pt x="17" y="75"/>
                    <a:pt x="16" y="67"/>
                    <a:pt x="20" y="61"/>
                  </a:cubicBezTo>
                  <a:cubicBezTo>
                    <a:pt x="24" y="57"/>
                    <a:pt x="28" y="54"/>
                    <a:pt x="31" y="53"/>
                  </a:cubicBezTo>
                  <a:lnTo>
                    <a:pt x="29" y="48"/>
                  </a:lnTo>
                  <a:lnTo>
                    <a:pt x="26" y="43"/>
                  </a:lnTo>
                  <a:cubicBezTo>
                    <a:pt x="23" y="46"/>
                    <a:pt x="19" y="48"/>
                    <a:pt x="13" y="49"/>
                  </a:cubicBezTo>
                  <a:cubicBezTo>
                    <a:pt x="6" y="49"/>
                    <a:pt x="0" y="45"/>
                    <a:pt x="0" y="40"/>
                  </a:cubicBezTo>
                  <a:cubicBezTo>
                    <a:pt x="0" y="35"/>
                    <a:pt x="6" y="30"/>
                    <a:pt x="13" y="31"/>
                  </a:cubicBezTo>
                  <a:cubicBezTo>
                    <a:pt x="19" y="32"/>
                    <a:pt x="24" y="34"/>
                    <a:pt x="26" y="37"/>
                  </a:cubicBezTo>
                  <a:lnTo>
                    <a:pt x="29" y="32"/>
                  </a:lnTo>
                  <a:lnTo>
                    <a:pt x="32" y="27"/>
                  </a:lnTo>
                  <a:cubicBezTo>
                    <a:pt x="28" y="26"/>
                    <a:pt x="24" y="23"/>
                    <a:pt x="21" y="19"/>
                  </a:cubicBezTo>
                  <a:cubicBezTo>
                    <a:pt x="16" y="13"/>
                    <a:pt x="17" y="5"/>
                    <a:pt x="21" y="3"/>
                  </a:cubicBezTo>
                  <a:cubicBezTo>
                    <a:pt x="25" y="0"/>
                    <a:pt x="33" y="3"/>
                    <a:pt x="36" y="10"/>
                  </a:cubicBezTo>
                  <a:cubicBezTo>
                    <a:pt x="38" y="15"/>
                    <a:pt x="38" y="21"/>
                    <a:pt x="37" y="24"/>
                  </a:cubicBezTo>
                  <a:lnTo>
                    <a:pt x="43" y="24"/>
                  </a:lnTo>
                  <a:lnTo>
                    <a:pt x="49" y="24"/>
                  </a:lnTo>
                  <a:cubicBezTo>
                    <a:pt x="47" y="20"/>
                    <a:pt x="48" y="15"/>
                    <a:pt x="50" y="10"/>
                  </a:cubicBezTo>
                  <a:cubicBezTo>
                    <a:pt x="53" y="4"/>
                    <a:pt x="60" y="1"/>
                    <a:pt x="64" y="3"/>
                  </a:cubicBezTo>
                  <a:moveTo>
                    <a:pt x="24" y="7"/>
                  </a:moveTo>
                  <a:cubicBezTo>
                    <a:pt x="26" y="5"/>
                    <a:pt x="31" y="7"/>
                    <a:pt x="33" y="12"/>
                  </a:cubicBezTo>
                  <a:cubicBezTo>
                    <a:pt x="35" y="16"/>
                    <a:pt x="35" y="21"/>
                    <a:pt x="33" y="22"/>
                  </a:cubicBezTo>
                  <a:cubicBezTo>
                    <a:pt x="31" y="23"/>
                    <a:pt x="26" y="21"/>
                    <a:pt x="23" y="17"/>
                  </a:cubicBezTo>
                  <a:cubicBezTo>
                    <a:pt x="20" y="14"/>
                    <a:pt x="21" y="9"/>
                    <a:pt x="24" y="7"/>
                  </a:cubicBezTo>
                  <a:moveTo>
                    <a:pt x="5" y="40"/>
                  </a:moveTo>
                  <a:cubicBezTo>
                    <a:pt x="5" y="37"/>
                    <a:pt x="9" y="33"/>
                    <a:pt x="13" y="34"/>
                  </a:cubicBezTo>
                  <a:cubicBezTo>
                    <a:pt x="18" y="35"/>
                    <a:pt x="22" y="38"/>
                    <a:pt x="22" y="40"/>
                  </a:cubicBezTo>
                  <a:cubicBezTo>
                    <a:pt x="22" y="42"/>
                    <a:pt x="18" y="45"/>
                    <a:pt x="13" y="46"/>
                  </a:cubicBezTo>
                  <a:cubicBezTo>
                    <a:pt x="9" y="46"/>
                    <a:pt x="5" y="43"/>
                    <a:pt x="5" y="40"/>
                  </a:cubicBezTo>
                  <a:moveTo>
                    <a:pt x="23" y="73"/>
                  </a:moveTo>
                  <a:cubicBezTo>
                    <a:pt x="21" y="71"/>
                    <a:pt x="20" y="66"/>
                    <a:pt x="23" y="62"/>
                  </a:cubicBezTo>
                  <a:cubicBezTo>
                    <a:pt x="26" y="59"/>
                    <a:pt x="30" y="56"/>
                    <a:pt x="32" y="58"/>
                  </a:cubicBezTo>
                  <a:cubicBezTo>
                    <a:pt x="34" y="59"/>
                    <a:pt x="35" y="64"/>
                    <a:pt x="33" y="68"/>
                  </a:cubicBezTo>
                  <a:cubicBezTo>
                    <a:pt x="31" y="72"/>
                    <a:pt x="26" y="75"/>
                    <a:pt x="23" y="73"/>
                  </a:cubicBezTo>
                  <a:moveTo>
                    <a:pt x="62" y="73"/>
                  </a:moveTo>
                  <a:cubicBezTo>
                    <a:pt x="59" y="75"/>
                    <a:pt x="54" y="73"/>
                    <a:pt x="52" y="68"/>
                  </a:cubicBezTo>
                  <a:cubicBezTo>
                    <a:pt x="50" y="64"/>
                    <a:pt x="51" y="59"/>
                    <a:pt x="53" y="58"/>
                  </a:cubicBezTo>
                  <a:cubicBezTo>
                    <a:pt x="55" y="57"/>
                    <a:pt x="59" y="59"/>
                    <a:pt x="62" y="63"/>
                  </a:cubicBezTo>
                  <a:cubicBezTo>
                    <a:pt x="65" y="66"/>
                    <a:pt x="64" y="72"/>
                    <a:pt x="62" y="73"/>
                  </a:cubicBezTo>
                  <a:moveTo>
                    <a:pt x="81" y="40"/>
                  </a:moveTo>
                  <a:cubicBezTo>
                    <a:pt x="81" y="43"/>
                    <a:pt x="77" y="47"/>
                    <a:pt x="72" y="46"/>
                  </a:cubicBezTo>
                  <a:cubicBezTo>
                    <a:pt x="67" y="45"/>
                    <a:pt x="63" y="42"/>
                    <a:pt x="63" y="40"/>
                  </a:cubicBezTo>
                  <a:cubicBezTo>
                    <a:pt x="63" y="38"/>
                    <a:pt x="67" y="35"/>
                    <a:pt x="72" y="34"/>
                  </a:cubicBezTo>
                  <a:cubicBezTo>
                    <a:pt x="77" y="34"/>
                    <a:pt x="81" y="37"/>
                    <a:pt x="81" y="40"/>
                  </a:cubicBezTo>
                  <a:moveTo>
                    <a:pt x="62" y="7"/>
                  </a:moveTo>
                  <a:cubicBezTo>
                    <a:pt x="65" y="9"/>
                    <a:pt x="65" y="14"/>
                    <a:pt x="62" y="18"/>
                  </a:cubicBezTo>
                  <a:cubicBezTo>
                    <a:pt x="59" y="22"/>
                    <a:pt x="55" y="24"/>
                    <a:pt x="53" y="23"/>
                  </a:cubicBezTo>
                  <a:cubicBezTo>
                    <a:pt x="51" y="21"/>
                    <a:pt x="50" y="16"/>
                    <a:pt x="52" y="12"/>
                  </a:cubicBezTo>
                  <a:cubicBezTo>
                    <a:pt x="54" y="8"/>
                    <a:pt x="59" y="6"/>
                    <a:pt x="62" y="7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71042" name="Text Box 34"/>
          <p:cNvSpPr txBox="1">
            <a:spLocks noChangeArrowheads="1"/>
          </p:cNvSpPr>
          <p:nvPr/>
        </p:nvSpPr>
        <p:spPr bwMode="auto">
          <a:xfrm>
            <a:off x="2700338" y="1181101"/>
            <a:ext cx="2938462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thick</a:t>
            </a:r>
            <a:b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myofilament</a:t>
            </a:r>
          </a:p>
        </p:txBody>
      </p:sp>
      <p:sp>
        <p:nvSpPr>
          <p:cNvPr id="171043" name="Text Box 35"/>
          <p:cNvSpPr txBox="1">
            <a:spLocks noChangeArrowheads="1"/>
          </p:cNvSpPr>
          <p:nvPr/>
        </p:nvSpPr>
        <p:spPr bwMode="auto">
          <a:xfrm>
            <a:off x="2667000" y="4267201"/>
            <a:ext cx="243840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thin</a:t>
            </a:r>
            <a:b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myofilament</a:t>
            </a:r>
          </a:p>
        </p:txBody>
      </p:sp>
      <p:sp>
        <p:nvSpPr>
          <p:cNvPr id="9224" name="Line 36"/>
          <p:cNvSpPr>
            <a:spLocks noChangeShapeType="1"/>
          </p:cNvSpPr>
          <p:nvPr/>
        </p:nvSpPr>
        <p:spPr bwMode="auto">
          <a:xfrm flipH="1" flipV="1">
            <a:off x="5060950" y="1924050"/>
            <a:ext cx="1663700" cy="1092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225" name="Line 37"/>
          <p:cNvSpPr>
            <a:spLocks noChangeShapeType="1"/>
          </p:cNvSpPr>
          <p:nvPr/>
        </p:nvSpPr>
        <p:spPr bwMode="auto">
          <a:xfrm flipH="1">
            <a:off x="5078413" y="3949701"/>
            <a:ext cx="1346200" cy="969963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8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71AC66-145D-4999-9583-EDD68EA0CF97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45" name="Freeform 2"/>
          <p:cNvSpPr>
            <a:spLocks/>
          </p:cNvSpPr>
          <p:nvPr/>
        </p:nvSpPr>
        <p:spPr bwMode="auto">
          <a:xfrm>
            <a:off x="2370139" y="4259263"/>
            <a:ext cx="1176337" cy="42862"/>
          </a:xfrm>
          <a:custGeom>
            <a:avLst/>
            <a:gdLst>
              <a:gd name="T0" fmla="*/ 0 w 124"/>
              <a:gd name="T1" fmla="*/ 0 h 4"/>
              <a:gd name="T2" fmla="*/ 118 w 124"/>
              <a:gd name="T3" fmla="*/ 0 h 4"/>
              <a:gd name="T4" fmla="*/ 124 w 124"/>
              <a:gd name="T5" fmla="*/ 2 h 4"/>
              <a:gd name="T6" fmla="*/ 124 w 124"/>
              <a:gd name="T7" fmla="*/ 2 h 4"/>
              <a:gd name="T8" fmla="*/ 118 w 124"/>
              <a:gd name="T9" fmla="*/ 4 h 4"/>
              <a:gd name="T10" fmla="*/ 0 w 124"/>
              <a:gd name="T11" fmla="*/ 4 h 4"/>
              <a:gd name="T12" fmla="*/ 0 w 124"/>
              <a:gd name="T13" fmla="*/ 0 h 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4"/>
              <a:gd name="T22" fmla="*/ 0 h 4"/>
              <a:gd name="T23" fmla="*/ 124 w 124"/>
              <a:gd name="T24" fmla="*/ 4 h 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4" h="4">
                <a:moveTo>
                  <a:pt x="0" y="0"/>
                </a:moveTo>
                <a:lnTo>
                  <a:pt x="118" y="0"/>
                </a:lnTo>
                <a:cubicBezTo>
                  <a:pt x="120" y="0"/>
                  <a:pt x="124" y="1"/>
                  <a:pt x="124" y="2"/>
                </a:cubicBezTo>
                <a:cubicBezTo>
                  <a:pt x="124" y="3"/>
                  <a:pt x="120" y="4"/>
                  <a:pt x="118" y="4"/>
                </a:cubicBezTo>
                <a:lnTo>
                  <a:pt x="0" y="4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46" name="Freeform 3"/>
          <p:cNvSpPr>
            <a:spLocks/>
          </p:cNvSpPr>
          <p:nvPr/>
        </p:nvSpPr>
        <p:spPr bwMode="auto">
          <a:xfrm>
            <a:off x="2370139" y="4568825"/>
            <a:ext cx="1176337" cy="52388"/>
          </a:xfrm>
          <a:custGeom>
            <a:avLst/>
            <a:gdLst>
              <a:gd name="T0" fmla="*/ 0 w 124"/>
              <a:gd name="T1" fmla="*/ 0 h 5"/>
              <a:gd name="T2" fmla="*/ 118 w 124"/>
              <a:gd name="T3" fmla="*/ 0 h 5"/>
              <a:gd name="T4" fmla="*/ 124 w 124"/>
              <a:gd name="T5" fmla="*/ 2 h 5"/>
              <a:gd name="T6" fmla="*/ 124 w 124"/>
              <a:gd name="T7" fmla="*/ 2 h 5"/>
              <a:gd name="T8" fmla="*/ 118 w 124"/>
              <a:gd name="T9" fmla="*/ 5 h 5"/>
              <a:gd name="T10" fmla="*/ 0 w 124"/>
              <a:gd name="T11" fmla="*/ 5 h 5"/>
              <a:gd name="T12" fmla="*/ 0 w 124"/>
              <a:gd name="T13" fmla="*/ 0 h 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4"/>
              <a:gd name="T22" fmla="*/ 0 h 5"/>
              <a:gd name="T23" fmla="*/ 124 w 124"/>
              <a:gd name="T24" fmla="*/ 5 h 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4" h="5">
                <a:moveTo>
                  <a:pt x="0" y="0"/>
                </a:moveTo>
                <a:lnTo>
                  <a:pt x="118" y="0"/>
                </a:lnTo>
                <a:cubicBezTo>
                  <a:pt x="120" y="0"/>
                  <a:pt x="124" y="1"/>
                  <a:pt x="124" y="2"/>
                </a:cubicBezTo>
                <a:cubicBezTo>
                  <a:pt x="124" y="4"/>
                  <a:pt x="120" y="5"/>
                  <a:pt x="118" y="5"/>
                </a:cubicBezTo>
                <a:lnTo>
                  <a:pt x="0" y="5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47" name="Freeform 4"/>
          <p:cNvSpPr>
            <a:spLocks/>
          </p:cNvSpPr>
          <p:nvPr/>
        </p:nvSpPr>
        <p:spPr bwMode="auto">
          <a:xfrm>
            <a:off x="2370139" y="4887913"/>
            <a:ext cx="1176337" cy="42862"/>
          </a:xfrm>
          <a:custGeom>
            <a:avLst/>
            <a:gdLst>
              <a:gd name="T0" fmla="*/ 0 w 124"/>
              <a:gd name="T1" fmla="*/ 0 h 4"/>
              <a:gd name="T2" fmla="*/ 118 w 124"/>
              <a:gd name="T3" fmla="*/ 0 h 4"/>
              <a:gd name="T4" fmla="*/ 124 w 124"/>
              <a:gd name="T5" fmla="*/ 2 h 4"/>
              <a:gd name="T6" fmla="*/ 124 w 124"/>
              <a:gd name="T7" fmla="*/ 2 h 4"/>
              <a:gd name="T8" fmla="*/ 118 w 124"/>
              <a:gd name="T9" fmla="*/ 4 h 4"/>
              <a:gd name="T10" fmla="*/ 0 w 124"/>
              <a:gd name="T11" fmla="*/ 4 h 4"/>
              <a:gd name="T12" fmla="*/ 0 w 124"/>
              <a:gd name="T13" fmla="*/ 0 h 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4"/>
              <a:gd name="T22" fmla="*/ 0 h 4"/>
              <a:gd name="T23" fmla="*/ 124 w 124"/>
              <a:gd name="T24" fmla="*/ 4 h 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4" h="4">
                <a:moveTo>
                  <a:pt x="0" y="0"/>
                </a:moveTo>
                <a:lnTo>
                  <a:pt x="118" y="0"/>
                </a:lnTo>
                <a:cubicBezTo>
                  <a:pt x="120" y="0"/>
                  <a:pt x="124" y="1"/>
                  <a:pt x="124" y="2"/>
                </a:cubicBezTo>
                <a:cubicBezTo>
                  <a:pt x="124" y="3"/>
                  <a:pt x="120" y="4"/>
                  <a:pt x="118" y="4"/>
                </a:cubicBezTo>
                <a:lnTo>
                  <a:pt x="0" y="4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48" name="Freeform 5"/>
          <p:cNvSpPr>
            <a:spLocks/>
          </p:cNvSpPr>
          <p:nvPr/>
        </p:nvSpPr>
        <p:spPr bwMode="auto">
          <a:xfrm>
            <a:off x="2370139" y="5197475"/>
            <a:ext cx="1176337" cy="52388"/>
          </a:xfrm>
          <a:custGeom>
            <a:avLst/>
            <a:gdLst>
              <a:gd name="T0" fmla="*/ 0 w 124"/>
              <a:gd name="T1" fmla="*/ 0 h 5"/>
              <a:gd name="T2" fmla="*/ 118 w 124"/>
              <a:gd name="T3" fmla="*/ 0 h 5"/>
              <a:gd name="T4" fmla="*/ 124 w 124"/>
              <a:gd name="T5" fmla="*/ 2 h 5"/>
              <a:gd name="T6" fmla="*/ 124 w 124"/>
              <a:gd name="T7" fmla="*/ 2 h 5"/>
              <a:gd name="T8" fmla="*/ 118 w 124"/>
              <a:gd name="T9" fmla="*/ 5 h 5"/>
              <a:gd name="T10" fmla="*/ 0 w 124"/>
              <a:gd name="T11" fmla="*/ 5 h 5"/>
              <a:gd name="T12" fmla="*/ 0 w 124"/>
              <a:gd name="T13" fmla="*/ 0 h 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4"/>
              <a:gd name="T22" fmla="*/ 0 h 5"/>
              <a:gd name="T23" fmla="*/ 124 w 124"/>
              <a:gd name="T24" fmla="*/ 5 h 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4" h="5">
                <a:moveTo>
                  <a:pt x="0" y="0"/>
                </a:moveTo>
                <a:lnTo>
                  <a:pt x="118" y="0"/>
                </a:lnTo>
                <a:cubicBezTo>
                  <a:pt x="120" y="0"/>
                  <a:pt x="124" y="1"/>
                  <a:pt x="124" y="2"/>
                </a:cubicBezTo>
                <a:cubicBezTo>
                  <a:pt x="124" y="4"/>
                  <a:pt x="120" y="5"/>
                  <a:pt x="118" y="5"/>
                </a:cubicBezTo>
                <a:lnTo>
                  <a:pt x="0" y="5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49" name="Rectangle 6"/>
          <p:cNvSpPr>
            <a:spLocks noChangeArrowheads="1"/>
          </p:cNvSpPr>
          <p:nvPr/>
        </p:nvSpPr>
        <p:spPr bwMode="auto">
          <a:xfrm>
            <a:off x="2333626" y="4206875"/>
            <a:ext cx="66675" cy="1074738"/>
          </a:xfrm>
          <a:prstGeom prst="rect">
            <a:avLst/>
          </a:prstGeom>
          <a:solidFill>
            <a:schemeClr val="bg1"/>
          </a:solid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50" name="Freeform 7"/>
          <p:cNvSpPr>
            <a:spLocks/>
          </p:cNvSpPr>
          <p:nvPr/>
        </p:nvSpPr>
        <p:spPr bwMode="auto">
          <a:xfrm>
            <a:off x="3802064" y="4259263"/>
            <a:ext cx="1163637" cy="42862"/>
          </a:xfrm>
          <a:custGeom>
            <a:avLst/>
            <a:gdLst>
              <a:gd name="T0" fmla="*/ 123 w 123"/>
              <a:gd name="T1" fmla="*/ 0 h 4"/>
              <a:gd name="T2" fmla="*/ 5 w 123"/>
              <a:gd name="T3" fmla="*/ 0 h 4"/>
              <a:gd name="T4" fmla="*/ 0 w 123"/>
              <a:gd name="T5" fmla="*/ 2 h 4"/>
              <a:gd name="T6" fmla="*/ 0 w 123"/>
              <a:gd name="T7" fmla="*/ 2 h 4"/>
              <a:gd name="T8" fmla="*/ 5 w 123"/>
              <a:gd name="T9" fmla="*/ 4 h 4"/>
              <a:gd name="T10" fmla="*/ 123 w 123"/>
              <a:gd name="T11" fmla="*/ 4 h 4"/>
              <a:gd name="T12" fmla="*/ 123 w 123"/>
              <a:gd name="T13" fmla="*/ 0 h 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3"/>
              <a:gd name="T22" fmla="*/ 0 h 4"/>
              <a:gd name="T23" fmla="*/ 123 w 123"/>
              <a:gd name="T24" fmla="*/ 4 h 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3" h="4">
                <a:moveTo>
                  <a:pt x="123" y="0"/>
                </a:moveTo>
                <a:lnTo>
                  <a:pt x="5" y="0"/>
                </a:lnTo>
                <a:cubicBezTo>
                  <a:pt x="4" y="0"/>
                  <a:pt x="0" y="1"/>
                  <a:pt x="0" y="2"/>
                </a:cubicBezTo>
                <a:cubicBezTo>
                  <a:pt x="0" y="3"/>
                  <a:pt x="4" y="4"/>
                  <a:pt x="5" y="4"/>
                </a:cubicBezTo>
                <a:lnTo>
                  <a:pt x="123" y="4"/>
                </a:lnTo>
                <a:lnTo>
                  <a:pt x="123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51" name="Freeform 8"/>
          <p:cNvSpPr>
            <a:spLocks/>
          </p:cNvSpPr>
          <p:nvPr/>
        </p:nvSpPr>
        <p:spPr bwMode="auto">
          <a:xfrm>
            <a:off x="3802064" y="4568825"/>
            <a:ext cx="1163637" cy="52388"/>
          </a:xfrm>
          <a:custGeom>
            <a:avLst/>
            <a:gdLst>
              <a:gd name="T0" fmla="*/ 123 w 123"/>
              <a:gd name="T1" fmla="*/ 0 h 5"/>
              <a:gd name="T2" fmla="*/ 5 w 123"/>
              <a:gd name="T3" fmla="*/ 0 h 5"/>
              <a:gd name="T4" fmla="*/ 0 w 123"/>
              <a:gd name="T5" fmla="*/ 2 h 5"/>
              <a:gd name="T6" fmla="*/ 0 w 123"/>
              <a:gd name="T7" fmla="*/ 2 h 5"/>
              <a:gd name="T8" fmla="*/ 5 w 123"/>
              <a:gd name="T9" fmla="*/ 5 h 5"/>
              <a:gd name="T10" fmla="*/ 123 w 123"/>
              <a:gd name="T11" fmla="*/ 5 h 5"/>
              <a:gd name="T12" fmla="*/ 123 w 123"/>
              <a:gd name="T13" fmla="*/ 0 h 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3"/>
              <a:gd name="T22" fmla="*/ 0 h 5"/>
              <a:gd name="T23" fmla="*/ 123 w 123"/>
              <a:gd name="T24" fmla="*/ 5 h 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3" h="5">
                <a:moveTo>
                  <a:pt x="123" y="0"/>
                </a:moveTo>
                <a:lnTo>
                  <a:pt x="5" y="0"/>
                </a:lnTo>
                <a:cubicBezTo>
                  <a:pt x="4" y="0"/>
                  <a:pt x="0" y="1"/>
                  <a:pt x="0" y="2"/>
                </a:cubicBezTo>
                <a:cubicBezTo>
                  <a:pt x="0" y="4"/>
                  <a:pt x="4" y="5"/>
                  <a:pt x="5" y="5"/>
                </a:cubicBezTo>
                <a:lnTo>
                  <a:pt x="123" y="5"/>
                </a:lnTo>
                <a:lnTo>
                  <a:pt x="123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52" name="Freeform 9"/>
          <p:cNvSpPr>
            <a:spLocks/>
          </p:cNvSpPr>
          <p:nvPr/>
        </p:nvSpPr>
        <p:spPr bwMode="auto">
          <a:xfrm>
            <a:off x="3802064" y="4887913"/>
            <a:ext cx="1163637" cy="42862"/>
          </a:xfrm>
          <a:custGeom>
            <a:avLst/>
            <a:gdLst>
              <a:gd name="T0" fmla="*/ 123 w 123"/>
              <a:gd name="T1" fmla="*/ 0 h 4"/>
              <a:gd name="T2" fmla="*/ 5 w 123"/>
              <a:gd name="T3" fmla="*/ 0 h 4"/>
              <a:gd name="T4" fmla="*/ 0 w 123"/>
              <a:gd name="T5" fmla="*/ 2 h 4"/>
              <a:gd name="T6" fmla="*/ 0 w 123"/>
              <a:gd name="T7" fmla="*/ 2 h 4"/>
              <a:gd name="T8" fmla="*/ 5 w 123"/>
              <a:gd name="T9" fmla="*/ 4 h 4"/>
              <a:gd name="T10" fmla="*/ 123 w 123"/>
              <a:gd name="T11" fmla="*/ 4 h 4"/>
              <a:gd name="T12" fmla="*/ 123 w 123"/>
              <a:gd name="T13" fmla="*/ 0 h 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3"/>
              <a:gd name="T22" fmla="*/ 0 h 4"/>
              <a:gd name="T23" fmla="*/ 123 w 123"/>
              <a:gd name="T24" fmla="*/ 4 h 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3" h="4">
                <a:moveTo>
                  <a:pt x="123" y="0"/>
                </a:moveTo>
                <a:lnTo>
                  <a:pt x="5" y="0"/>
                </a:lnTo>
                <a:cubicBezTo>
                  <a:pt x="4" y="0"/>
                  <a:pt x="0" y="1"/>
                  <a:pt x="0" y="2"/>
                </a:cubicBezTo>
                <a:cubicBezTo>
                  <a:pt x="0" y="3"/>
                  <a:pt x="4" y="4"/>
                  <a:pt x="5" y="4"/>
                </a:cubicBezTo>
                <a:lnTo>
                  <a:pt x="123" y="4"/>
                </a:lnTo>
                <a:lnTo>
                  <a:pt x="123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53" name="Freeform 10"/>
          <p:cNvSpPr>
            <a:spLocks/>
          </p:cNvSpPr>
          <p:nvPr/>
        </p:nvSpPr>
        <p:spPr bwMode="auto">
          <a:xfrm>
            <a:off x="3802064" y="5197475"/>
            <a:ext cx="1163637" cy="52388"/>
          </a:xfrm>
          <a:custGeom>
            <a:avLst/>
            <a:gdLst>
              <a:gd name="T0" fmla="*/ 123 w 123"/>
              <a:gd name="T1" fmla="*/ 0 h 5"/>
              <a:gd name="T2" fmla="*/ 5 w 123"/>
              <a:gd name="T3" fmla="*/ 0 h 5"/>
              <a:gd name="T4" fmla="*/ 0 w 123"/>
              <a:gd name="T5" fmla="*/ 2 h 5"/>
              <a:gd name="T6" fmla="*/ 0 w 123"/>
              <a:gd name="T7" fmla="*/ 2 h 5"/>
              <a:gd name="T8" fmla="*/ 5 w 123"/>
              <a:gd name="T9" fmla="*/ 5 h 5"/>
              <a:gd name="T10" fmla="*/ 123 w 123"/>
              <a:gd name="T11" fmla="*/ 5 h 5"/>
              <a:gd name="T12" fmla="*/ 123 w 123"/>
              <a:gd name="T13" fmla="*/ 0 h 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3"/>
              <a:gd name="T22" fmla="*/ 0 h 5"/>
              <a:gd name="T23" fmla="*/ 123 w 123"/>
              <a:gd name="T24" fmla="*/ 5 h 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3" h="5">
                <a:moveTo>
                  <a:pt x="123" y="0"/>
                </a:moveTo>
                <a:lnTo>
                  <a:pt x="5" y="0"/>
                </a:lnTo>
                <a:cubicBezTo>
                  <a:pt x="4" y="0"/>
                  <a:pt x="0" y="1"/>
                  <a:pt x="0" y="2"/>
                </a:cubicBezTo>
                <a:cubicBezTo>
                  <a:pt x="0" y="4"/>
                  <a:pt x="4" y="5"/>
                  <a:pt x="5" y="5"/>
                </a:cubicBezTo>
                <a:lnTo>
                  <a:pt x="123" y="5"/>
                </a:lnTo>
                <a:lnTo>
                  <a:pt x="123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54" name="Rectangle 11"/>
          <p:cNvSpPr>
            <a:spLocks noChangeArrowheads="1"/>
          </p:cNvSpPr>
          <p:nvPr/>
        </p:nvSpPr>
        <p:spPr bwMode="auto">
          <a:xfrm>
            <a:off x="4937125" y="4206875"/>
            <a:ext cx="76200" cy="1074738"/>
          </a:xfrm>
          <a:prstGeom prst="rect">
            <a:avLst/>
          </a:prstGeom>
          <a:solidFill>
            <a:schemeClr val="bg1"/>
          </a:solid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55" name="Freeform 12"/>
          <p:cNvSpPr>
            <a:spLocks/>
          </p:cNvSpPr>
          <p:nvPr/>
        </p:nvSpPr>
        <p:spPr bwMode="auto">
          <a:xfrm>
            <a:off x="2882900" y="4664076"/>
            <a:ext cx="1619250" cy="180975"/>
          </a:xfrm>
          <a:custGeom>
            <a:avLst/>
            <a:gdLst>
              <a:gd name="T0" fmla="*/ 9 w 171"/>
              <a:gd name="T1" fmla="*/ 0 h 17"/>
              <a:gd name="T2" fmla="*/ 17 w 171"/>
              <a:gd name="T3" fmla="*/ 5 h 17"/>
              <a:gd name="T4" fmla="*/ 19 w 171"/>
              <a:gd name="T5" fmla="*/ 3 h 17"/>
              <a:gd name="T6" fmla="*/ 27 w 171"/>
              <a:gd name="T7" fmla="*/ 5 h 17"/>
              <a:gd name="T8" fmla="*/ 28 w 171"/>
              <a:gd name="T9" fmla="*/ 0 h 17"/>
              <a:gd name="T10" fmla="*/ 36 w 171"/>
              <a:gd name="T11" fmla="*/ 5 h 17"/>
              <a:gd name="T12" fmla="*/ 38 w 171"/>
              <a:gd name="T13" fmla="*/ 3 h 17"/>
              <a:gd name="T14" fmla="*/ 46 w 171"/>
              <a:gd name="T15" fmla="*/ 5 h 17"/>
              <a:gd name="T16" fmla="*/ 48 w 171"/>
              <a:gd name="T17" fmla="*/ 0 h 17"/>
              <a:gd name="T18" fmla="*/ 55 w 171"/>
              <a:gd name="T19" fmla="*/ 5 h 17"/>
              <a:gd name="T20" fmla="*/ 57 w 171"/>
              <a:gd name="T21" fmla="*/ 3 h 17"/>
              <a:gd name="T22" fmla="*/ 63 w 171"/>
              <a:gd name="T23" fmla="*/ 5 h 17"/>
              <a:gd name="T24" fmla="*/ 65 w 171"/>
              <a:gd name="T25" fmla="*/ 0 h 17"/>
              <a:gd name="T26" fmla="*/ 103 w 171"/>
              <a:gd name="T27" fmla="*/ 5 h 17"/>
              <a:gd name="T28" fmla="*/ 105 w 171"/>
              <a:gd name="T29" fmla="*/ 0 h 17"/>
              <a:gd name="T30" fmla="*/ 113 w 171"/>
              <a:gd name="T31" fmla="*/ 5 h 17"/>
              <a:gd name="T32" fmla="*/ 115 w 171"/>
              <a:gd name="T33" fmla="*/ 3 h 17"/>
              <a:gd name="T34" fmla="*/ 123 w 171"/>
              <a:gd name="T35" fmla="*/ 5 h 17"/>
              <a:gd name="T36" fmla="*/ 125 w 171"/>
              <a:gd name="T37" fmla="*/ 0 h 17"/>
              <a:gd name="T38" fmla="*/ 133 w 171"/>
              <a:gd name="T39" fmla="*/ 5 h 17"/>
              <a:gd name="T40" fmla="*/ 134 w 171"/>
              <a:gd name="T41" fmla="*/ 3 h 17"/>
              <a:gd name="T42" fmla="*/ 143 w 171"/>
              <a:gd name="T43" fmla="*/ 5 h 17"/>
              <a:gd name="T44" fmla="*/ 145 w 171"/>
              <a:gd name="T45" fmla="*/ 0 h 17"/>
              <a:gd name="T46" fmla="*/ 151 w 171"/>
              <a:gd name="T47" fmla="*/ 5 h 17"/>
              <a:gd name="T48" fmla="*/ 153 w 171"/>
              <a:gd name="T49" fmla="*/ 3 h 17"/>
              <a:gd name="T50" fmla="*/ 160 w 171"/>
              <a:gd name="T51" fmla="*/ 5 h 17"/>
              <a:gd name="T52" fmla="*/ 161 w 171"/>
              <a:gd name="T53" fmla="*/ 0 h 17"/>
              <a:gd name="T54" fmla="*/ 161 w 171"/>
              <a:gd name="T55" fmla="*/ 5 h 17"/>
              <a:gd name="T56" fmla="*/ 171 w 171"/>
              <a:gd name="T57" fmla="*/ 9 h 17"/>
              <a:gd name="T58" fmla="*/ 161 w 171"/>
              <a:gd name="T59" fmla="*/ 12 h 17"/>
              <a:gd name="T60" fmla="*/ 160 w 171"/>
              <a:gd name="T61" fmla="*/ 17 h 17"/>
              <a:gd name="T62" fmla="*/ 153 w 171"/>
              <a:gd name="T63" fmla="*/ 12 h 17"/>
              <a:gd name="T64" fmla="*/ 151 w 171"/>
              <a:gd name="T65" fmla="*/ 15 h 17"/>
              <a:gd name="T66" fmla="*/ 145 w 171"/>
              <a:gd name="T67" fmla="*/ 12 h 17"/>
              <a:gd name="T68" fmla="*/ 143 w 171"/>
              <a:gd name="T69" fmla="*/ 17 h 17"/>
              <a:gd name="T70" fmla="*/ 134 w 171"/>
              <a:gd name="T71" fmla="*/ 12 h 17"/>
              <a:gd name="T72" fmla="*/ 133 w 171"/>
              <a:gd name="T73" fmla="*/ 15 h 17"/>
              <a:gd name="T74" fmla="*/ 125 w 171"/>
              <a:gd name="T75" fmla="*/ 12 h 17"/>
              <a:gd name="T76" fmla="*/ 123 w 171"/>
              <a:gd name="T77" fmla="*/ 17 h 17"/>
              <a:gd name="T78" fmla="*/ 115 w 171"/>
              <a:gd name="T79" fmla="*/ 12 h 17"/>
              <a:gd name="T80" fmla="*/ 113 w 171"/>
              <a:gd name="T81" fmla="*/ 15 h 17"/>
              <a:gd name="T82" fmla="*/ 105 w 171"/>
              <a:gd name="T83" fmla="*/ 12 h 17"/>
              <a:gd name="T84" fmla="*/ 103 w 171"/>
              <a:gd name="T85" fmla="*/ 17 h 17"/>
              <a:gd name="T86" fmla="*/ 65 w 171"/>
              <a:gd name="T87" fmla="*/ 12 h 17"/>
              <a:gd name="T88" fmla="*/ 63 w 171"/>
              <a:gd name="T89" fmla="*/ 17 h 17"/>
              <a:gd name="T90" fmla="*/ 57 w 171"/>
              <a:gd name="T91" fmla="*/ 12 h 17"/>
              <a:gd name="T92" fmla="*/ 55 w 171"/>
              <a:gd name="T93" fmla="*/ 15 h 17"/>
              <a:gd name="T94" fmla="*/ 48 w 171"/>
              <a:gd name="T95" fmla="*/ 12 h 17"/>
              <a:gd name="T96" fmla="*/ 46 w 171"/>
              <a:gd name="T97" fmla="*/ 17 h 17"/>
              <a:gd name="T98" fmla="*/ 38 w 171"/>
              <a:gd name="T99" fmla="*/ 12 h 17"/>
              <a:gd name="T100" fmla="*/ 36 w 171"/>
              <a:gd name="T101" fmla="*/ 15 h 17"/>
              <a:gd name="T102" fmla="*/ 28 w 171"/>
              <a:gd name="T103" fmla="*/ 12 h 17"/>
              <a:gd name="T104" fmla="*/ 27 w 171"/>
              <a:gd name="T105" fmla="*/ 17 h 17"/>
              <a:gd name="T106" fmla="*/ 19 w 171"/>
              <a:gd name="T107" fmla="*/ 12 h 17"/>
              <a:gd name="T108" fmla="*/ 17 w 171"/>
              <a:gd name="T109" fmla="*/ 15 h 17"/>
              <a:gd name="T110" fmla="*/ 9 w 171"/>
              <a:gd name="T111" fmla="*/ 12 h 17"/>
              <a:gd name="T112" fmla="*/ 7 w 171"/>
              <a:gd name="T113" fmla="*/ 17 h 17"/>
              <a:gd name="T114" fmla="*/ 0 w 171"/>
              <a:gd name="T115" fmla="*/ 9 h 17"/>
              <a:gd name="T116" fmla="*/ 7 w 171"/>
              <a:gd name="T117" fmla="*/ 5 h 1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71"/>
              <a:gd name="T178" fmla="*/ 0 h 17"/>
              <a:gd name="T179" fmla="*/ 171 w 171"/>
              <a:gd name="T180" fmla="*/ 17 h 1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71" h="17">
                <a:moveTo>
                  <a:pt x="7" y="0"/>
                </a:moveTo>
                <a:lnTo>
                  <a:pt x="9" y="0"/>
                </a:lnTo>
                <a:lnTo>
                  <a:pt x="9" y="5"/>
                </a:lnTo>
                <a:lnTo>
                  <a:pt x="17" y="5"/>
                </a:lnTo>
                <a:lnTo>
                  <a:pt x="17" y="3"/>
                </a:lnTo>
                <a:lnTo>
                  <a:pt x="19" y="3"/>
                </a:lnTo>
                <a:lnTo>
                  <a:pt x="19" y="5"/>
                </a:lnTo>
                <a:lnTo>
                  <a:pt x="27" y="5"/>
                </a:lnTo>
                <a:lnTo>
                  <a:pt x="27" y="0"/>
                </a:lnTo>
                <a:lnTo>
                  <a:pt x="28" y="0"/>
                </a:lnTo>
                <a:lnTo>
                  <a:pt x="28" y="5"/>
                </a:lnTo>
                <a:lnTo>
                  <a:pt x="36" y="5"/>
                </a:lnTo>
                <a:lnTo>
                  <a:pt x="36" y="3"/>
                </a:lnTo>
                <a:lnTo>
                  <a:pt x="38" y="3"/>
                </a:lnTo>
                <a:lnTo>
                  <a:pt x="38" y="5"/>
                </a:lnTo>
                <a:lnTo>
                  <a:pt x="46" y="5"/>
                </a:lnTo>
                <a:lnTo>
                  <a:pt x="46" y="0"/>
                </a:lnTo>
                <a:lnTo>
                  <a:pt x="48" y="0"/>
                </a:lnTo>
                <a:lnTo>
                  <a:pt x="48" y="5"/>
                </a:lnTo>
                <a:lnTo>
                  <a:pt x="55" y="5"/>
                </a:lnTo>
                <a:lnTo>
                  <a:pt x="55" y="3"/>
                </a:lnTo>
                <a:lnTo>
                  <a:pt x="57" y="3"/>
                </a:lnTo>
                <a:lnTo>
                  <a:pt x="57" y="5"/>
                </a:lnTo>
                <a:lnTo>
                  <a:pt x="63" y="5"/>
                </a:lnTo>
                <a:lnTo>
                  <a:pt x="63" y="0"/>
                </a:lnTo>
                <a:lnTo>
                  <a:pt x="65" y="0"/>
                </a:lnTo>
                <a:lnTo>
                  <a:pt x="65" y="5"/>
                </a:lnTo>
                <a:lnTo>
                  <a:pt x="103" y="5"/>
                </a:lnTo>
                <a:lnTo>
                  <a:pt x="103" y="0"/>
                </a:lnTo>
                <a:lnTo>
                  <a:pt x="105" y="0"/>
                </a:lnTo>
                <a:lnTo>
                  <a:pt x="105" y="5"/>
                </a:lnTo>
                <a:lnTo>
                  <a:pt x="113" y="5"/>
                </a:lnTo>
                <a:lnTo>
                  <a:pt x="113" y="3"/>
                </a:lnTo>
                <a:lnTo>
                  <a:pt x="115" y="3"/>
                </a:lnTo>
                <a:lnTo>
                  <a:pt x="115" y="5"/>
                </a:lnTo>
                <a:lnTo>
                  <a:pt x="123" y="5"/>
                </a:lnTo>
                <a:lnTo>
                  <a:pt x="123" y="0"/>
                </a:lnTo>
                <a:lnTo>
                  <a:pt x="125" y="0"/>
                </a:lnTo>
                <a:lnTo>
                  <a:pt x="125" y="5"/>
                </a:lnTo>
                <a:lnTo>
                  <a:pt x="133" y="5"/>
                </a:lnTo>
                <a:lnTo>
                  <a:pt x="133" y="3"/>
                </a:lnTo>
                <a:lnTo>
                  <a:pt x="134" y="3"/>
                </a:lnTo>
                <a:lnTo>
                  <a:pt x="134" y="5"/>
                </a:lnTo>
                <a:lnTo>
                  <a:pt x="143" y="5"/>
                </a:lnTo>
                <a:lnTo>
                  <a:pt x="143" y="0"/>
                </a:lnTo>
                <a:lnTo>
                  <a:pt x="145" y="0"/>
                </a:lnTo>
                <a:lnTo>
                  <a:pt x="145" y="5"/>
                </a:lnTo>
                <a:lnTo>
                  <a:pt x="151" y="5"/>
                </a:lnTo>
                <a:lnTo>
                  <a:pt x="151" y="3"/>
                </a:lnTo>
                <a:lnTo>
                  <a:pt x="153" y="3"/>
                </a:lnTo>
                <a:lnTo>
                  <a:pt x="153" y="5"/>
                </a:lnTo>
                <a:lnTo>
                  <a:pt x="160" y="5"/>
                </a:lnTo>
                <a:lnTo>
                  <a:pt x="160" y="0"/>
                </a:lnTo>
                <a:lnTo>
                  <a:pt x="161" y="0"/>
                </a:lnTo>
                <a:lnTo>
                  <a:pt x="161" y="5"/>
                </a:lnTo>
                <a:cubicBezTo>
                  <a:pt x="163" y="5"/>
                  <a:pt x="171" y="7"/>
                  <a:pt x="171" y="9"/>
                </a:cubicBezTo>
                <a:cubicBezTo>
                  <a:pt x="171" y="11"/>
                  <a:pt x="163" y="12"/>
                  <a:pt x="161" y="12"/>
                </a:cubicBezTo>
                <a:lnTo>
                  <a:pt x="161" y="17"/>
                </a:lnTo>
                <a:lnTo>
                  <a:pt x="160" y="17"/>
                </a:lnTo>
                <a:lnTo>
                  <a:pt x="160" y="12"/>
                </a:lnTo>
                <a:lnTo>
                  <a:pt x="153" y="12"/>
                </a:lnTo>
                <a:lnTo>
                  <a:pt x="153" y="15"/>
                </a:lnTo>
                <a:lnTo>
                  <a:pt x="151" y="15"/>
                </a:lnTo>
                <a:lnTo>
                  <a:pt x="151" y="12"/>
                </a:lnTo>
                <a:lnTo>
                  <a:pt x="145" y="12"/>
                </a:lnTo>
                <a:lnTo>
                  <a:pt x="145" y="17"/>
                </a:lnTo>
                <a:lnTo>
                  <a:pt x="143" y="17"/>
                </a:lnTo>
                <a:lnTo>
                  <a:pt x="143" y="12"/>
                </a:lnTo>
                <a:lnTo>
                  <a:pt x="134" y="12"/>
                </a:lnTo>
                <a:lnTo>
                  <a:pt x="134" y="15"/>
                </a:lnTo>
                <a:lnTo>
                  <a:pt x="133" y="15"/>
                </a:lnTo>
                <a:lnTo>
                  <a:pt x="133" y="12"/>
                </a:lnTo>
                <a:lnTo>
                  <a:pt x="125" y="12"/>
                </a:lnTo>
                <a:lnTo>
                  <a:pt x="125" y="17"/>
                </a:lnTo>
                <a:lnTo>
                  <a:pt x="123" y="17"/>
                </a:lnTo>
                <a:lnTo>
                  <a:pt x="123" y="12"/>
                </a:lnTo>
                <a:lnTo>
                  <a:pt x="115" y="12"/>
                </a:lnTo>
                <a:lnTo>
                  <a:pt x="115" y="15"/>
                </a:lnTo>
                <a:lnTo>
                  <a:pt x="113" y="15"/>
                </a:lnTo>
                <a:lnTo>
                  <a:pt x="113" y="12"/>
                </a:lnTo>
                <a:lnTo>
                  <a:pt x="105" y="12"/>
                </a:lnTo>
                <a:lnTo>
                  <a:pt x="105" y="17"/>
                </a:lnTo>
                <a:lnTo>
                  <a:pt x="103" y="17"/>
                </a:lnTo>
                <a:lnTo>
                  <a:pt x="103" y="12"/>
                </a:lnTo>
                <a:lnTo>
                  <a:pt x="65" y="12"/>
                </a:lnTo>
                <a:lnTo>
                  <a:pt x="65" y="17"/>
                </a:lnTo>
                <a:lnTo>
                  <a:pt x="63" y="17"/>
                </a:lnTo>
                <a:lnTo>
                  <a:pt x="63" y="12"/>
                </a:lnTo>
                <a:lnTo>
                  <a:pt x="57" y="12"/>
                </a:lnTo>
                <a:lnTo>
                  <a:pt x="57" y="15"/>
                </a:lnTo>
                <a:lnTo>
                  <a:pt x="55" y="15"/>
                </a:lnTo>
                <a:lnTo>
                  <a:pt x="55" y="12"/>
                </a:lnTo>
                <a:lnTo>
                  <a:pt x="48" y="12"/>
                </a:lnTo>
                <a:lnTo>
                  <a:pt x="48" y="17"/>
                </a:lnTo>
                <a:lnTo>
                  <a:pt x="46" y="17"/>
                </a:lnTo>
                <a:lnTo>
                  <a:pt x="46" y="12"/>
                </a:lnTo>
                <a:lnTo>
                  <a:pt x="38" y="12"/>
                </a:lnTo>
                <a:lnTo>
                  <a:pt x="38" y="15"/>
                </a:lnTo>
                <a:lnTo>
                  <a:pt x="36" y="15"/>
                </a:lnTo>
                <a:lnTo>
                  <a:pt x="36" y="12"/>
                </a:lnTo>
                <a:lnTo>
                  <a:pt x="28" y="12"/>
                </a:lnTo>
                <a:lnTo>
                  <a:pt x="28" y="17"/>
                </a:lnTo>
                <a:lnTo>
                  <a:pt x="27" y="17"/>
                </a:lnTo>
                <a:lnTo>
                  <a:pt x="27" y="12"/>
                </a:lnTo>
                <a:lnTo>
                  <a:pt x="19" y="12"/>
                </a:lnTo>
                <a:lnTo>
                  <a:pt x="19" y="15"/>
                </a:lnTo>
                <a:lnTo>
                  <a:pt x="17" y="15"/>
                </a:lnTo>
                <a:lnTo>
                  <a:pt x="17" y="12"/>
                </a:lnTo>
                <a:lnTo>
                  <a:pt x="9" y="12"/>
                </a:lnTo>
                <a:lnTo>
                  <a:pt x="9" y="17"/>
                </a:lnTo>
                <a:lnTo>
                  <a:pt x="7" y="17"/>
                </a:lnTo>
                <a:lnTo>
                  <a:pt x="7" y="12"/>
                </a:lnTo>
                <a:cubicBezTo>
                  <a:pt x="4" y="12"/>
                  <a:pt x="0" y="10"/>
                  <a:pt x="0" y="9"/>
                </a:cubicBezTo>
                <a:cubicBezTo>
                  <a:pt x="0" y="7"/>
                  <a:pt x="4" y="6"/>
                  <a:pt x="7" y="5"/>
                </a:cubicBezTo>
                <a:lnTo>
                  <a:pt x="7" y="0"/>
                </a:ln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56" name="Freeform 13"/>
          <p:cNvSpPr>
            <a:spLocks/>
          </p:cNvSpPr>
          <p:nvPr/>
        </p:nvSpPr>
        <p:spPr bwMode="auto">
          <a:xfrm>
            <a:off x="2882900" y="4984751"/>
            <a:ext cx="1619250" cy="180975"/>
          </a:xfrm>
          <a:custGeom>
            <a:avLst/>
            <a:gdLst>
              <a:gd name="T0" fmla="*/ 9 w 171"/>
              <a:gd name="T1" fmla="*/ 0 h 17"/>
              <a:gd name="T2" fmla="*/ 17 w 171"/>
              <a:gd name="T3" fmla="*/ 5 h 17"/>
              <a:gd name="T4" fmla="*/ 19 w 171"/>
              <a:gd name="T5" fmla="*/ 2 h 17"/>
              <a:gd name="T6" fmla="*/ 27 w 171"/>
              <a:gd name="T7" fmla="*/ 5 h 17"/>
              <a:gd name="T8" fmla="*/ 28 w 171"/>
              <a:gd name="T9" fmla="*/ 0 h 17"/>
              <a:gd name="T10" fmla="*/ 36 w 171"/>
              <a:gd name="T11" fmla="*/ 5 h 17"/>
              <a:gd name="T12" fmla="*/ 38 w 171"/>
              <a:gd name="T13" fmla="*/ 2 h 17"/>
              <a:gd name="T14" fmla="*/ 46 w 171"/>
              <a:gd name="T15" fmla="*/ 5 h 17"/>
              <a:gd name="T16" fmla="*/ 48 w 171"/>
              <a:gd name="T17" fmla="*/ 0 h 17"/>
              <a:gd name="T18" fmla="*/ 55 w 171"/>
              <a:gd name="T19" fmla="*/ 5 h 17"/>
              <a:gd name="T20" fmla="*/ 57 w 171"/>
              <a:gd name="T21" fmla="*/ 2 h 17"/>
              <a:gd name="T22" fmla="*/ 63 w 171"/>
              <a:gd name="T23" fmla="*/ 5 h 17"/>
              <a:gd name="T24" fmla="*/ 65 w 171"/>
              <a:gd name="T25" fmla="*/ 0 h 17"/>
              <a:gd name="T26" fmla="*/ 103 w 171"/>
              <a:gd name="T27" fmla="*/ 5 h 17"/>
              <a:gd name="T28" fmla="*/ 105 w 171"/>
              <a:gd name="T29" fmla="*/ 0 h 17"/>
              <a:gd name="T30" fmla="*/ 113 w 171"/>
              <a:gd name="T31" fmla="*/ 5 h 17"/>
              <a:gd name="T32" fmla="*/ 115 w 171"/>
              <a:gd name="T33" fmla="*/ 2 h 17"/>
              <a:gd name="T34" fmla="*/ 123 w 171"/>
              <a:gd name="T35" fmla="*/ 5 h 17"/>
              <a:gd name="T36" fmla="*/ 125 w 171"/>
              <a:gd name="T37" fmla="*/ 0 h 17"/>
              <a:gd name="T38" fmla="*/ 133 w 171"/>
              <a:gd name="T39" fmla="*/ 5 h 17"/>
              <a:gd name="T40" fmla="*/ 134 w 171"/>
              <a:gd name="T41" fmla="*/ 2 h 17"/>
              <a:gd name="T42" fmla="*/ 143 w 171"/>
              <a:gd name="T43" fmla="*/ 5 h 17"/>
              <a:gd name="T44" fmla="*/ 145 w 171"/>
              <a:gd name="T45" fmla="*/ 0 h 17"/>
              <a:gd name="T46" fmla="*/ 151 w 171"/>
              <a:gd name="T47" fmla="*/ 5 h 17"/>
              <a:gd name="T48" fmla="*/ 153 w 171"/>
              <a:gd name="T49" fmla="*/ 2 h 17"/>
              <a:gd name="T50" fmla="*/ 160 w 171"/>
              <a:gd name="T51" fmla="*/ 5 h 17"/>
              <a:gd name="T52" fmla="*/ 161 w 171"/>
              <a:gd name="T53" fmla="*/ 0 h 17"/>
              <a:gd name="T54" fmla="*/ 161 w 171"/>
              <a:gd name="T55" fmla="*/ 5 h 17"/>
              <a:gd name="T56" fmla="*/ 171 w 171"/>
              <a:gd name="T57" fmla="*/ 8 h 17"/>
              <a:gd name="T58" fmla="*/ 161 w 171"/>
              <a:gd name="T59" fmla="*/ 12 h 17"/>
              <a:gd name="T60" fmla="*/ 160 w 171"/>
              <a:gd name="T61" fmla="*/ 17 h 17"/>
              <a:gd name="T62" fmla="*/ 153 w 171"/>
              <a:gd name="T63" fmla="*/ 12 h 17"/>
              <a:gd name="T64" fmla="*/ 151 w 171"/>
              <a:gd name="T65" fmla="*/ 15 h 17"/>
              <a:gd name="T66" fmla="*/ 145 w 171"/>
              <a:gd name="T67" fmla="*/ 12 h 17"/>
              <a:gd name="T68" fmla="*/ 143 w 171"/>
              <a:gd name="T69" fmla="*/ 17 h 17"/>
              <a:gd name="T70" fmla="*/ 134 w 171"/>
              <a:gd name="T71" fmla="*/ 12 h 17"/>
              <a:gd name="T72" fmla="*/ 133 w 171"/>
              <a:gd name="T73" fmla="*/ 15 h 17"/>
              <a:gd name="T74" fmla="*/ 125 w 171"/>
              <a:gd name="T75" fmla="*/ 12 h 17"/>
              <a:gd name="T76" fmla="*/ 123 w 171"/>
              <a:gd name="T77" fmla="*/ 17 h 17"/>
              <a:gd name="T78" fmla="*/ 115 w 171"/>
              <a:gd name="T79" fmla="*/ 12 h 17"/>
              <a:gd name="T80" fmla="*/ 113 w 171"/>
              <a:gd name="T81" fmla="*/ 15 h 17"/>
              <a:gd name="T82" fmla="*/ 105 w 171"/>
              <a:gd name="T83" fmla="*/ 12 h 17"/>
              <a:gd name="T84" fmla="*/ 103 w 171"/>
              <a:gd name="T85" fmla="*/ 17 h 17"/>
              <a:gd name="T86" fmla="*/ 65 w 171"/>
              <a:gd name="T87" fmla="*/ 12 h 17"/>
              <a:gd name="T88" fmla="*/ 63 w 171"/>
              <a:gd name="T89" fmla="*/ 17 h 17"/>
              <a:gd name="T90" fmla="*/ 57 w 171"/>
              <a:gd name="T91" fmla="*/ 12 h 17"/>
              <a:gd name="T92" fmla="*/ 55 w 171"/>
              <a:gd name="T93" fmla="*/ 15 h 17"/>
              <a:gd name="T94" fmla="*/ 48 w 171"/>
              <a:gd name="T95" fmla="*/ 12 h 17"/>
              <a:gd name="T96" fmla="*/ 46 w 171"/>
              <a:gd name="T97" fmla="*/ 17 h 17"/>
              <a:gd name="T98" fmla="*/ 38 w 171"/>
              <a:gd name="T99" fmla="*/ 12 h 17"/>
              <a:gd name="T100" fmla="*/ 36 w 171"/>
              <a:gd name="T101" fmla="*/ 15 h 17"/>
              <a:gd name="T102" fmla="*/ 28 w 171"/>
              <a:gd name="T103" fmla="*/ 12 h 17"/>
              <a:gd name="T104" fmla="*/ 27 w 171"/>
              <a:gd name="T105" fmla="*/ 17 h 17"/>
              <a:gd name="T106" fmla="*/ 19 w 171"/>
              <a:gd name="T107" fmla="*/ 12 h 17"/>
              <a:gd name="T108" fmla="*/ 17 w 171"/>
              <a:gd name="T109" fmla="*/ 15 h 17"/>
              <a:gd name="T110" fmla="*/ 9 w 171"/>
              <a:gd name="T111" fmla="*/ 12 h 17"/>
              <a:gd name="T112" fmla="*/ 7 w 171"/>
              <a:gd name="T113" fmla="*/ 17 h 17"/>
              <a:gd name="T114" fmla="*/ 0 w 171"/>
              <a:gd name="T115" fmla="*/ 8 h 17"/>
              <a:gd name="T116" fmla="*/ 7 w 171"/>
              <a:gd name="T117" fmla="*/ 5 h 1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71"/>
              <a:gd name="T178" fmla="*/ 0 h 17"/>
              <a:gd name="T179" fmla="*/ 171 w 171"/>
              <a:gd name="T180" fmla="*/ 17 h 1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71" h="17">
                <a:moveTo>
                  <a:pt x="7" y="0"/>
                </a:moveTo>
                <a:lnTo>
                  <a:pt x="9" y="0"/>
                </a:lnTo>
                <a:lnTo>
                  <a:pt x="9" y="5"/>
                </a:lnTo>
                <a:lnTo>
                  <a:pt x="17" y="5"/>
                </a:lnTo>
                <a:lnTo>
                  <a:pt x="17" y="2"/>
                </a:lnTo>
                <a:lnTo>
                  <a:pt x="19" y="2"/>
                </a:lnTo>
                <a:lnTo>
                  <a:pt x="19" y="5"/>
                </a:lnTo>
                <a:lnTo>
                  <a:pt x="27" y="5"/>
                </a:lnTo>
                <a:lnTo>
                  <a:pt x="27" y="0"/>
                </a:lnTo>
                <a:lnTo>
                  <a:pt x="28" y="0"/>
                </a:lnTo>
                <a:lnTo>
                  <a:pt x="28" y="5"/>
                </a:lnTo>
                <a:lnTo>
                  <a:pt x="36" y="5"/>
                </a:lnTo>
                <a:lnTo>
                  <a:pt x="36" y="2"/>
                </a:lnTo>
                <a:lnTo>
                  <a:pt x="38" y="2"/>
                </a:lnTo>
                <a:lnTo>
                  <a:pt x="38" y="5"/>
                </a:lnTo>
                <a:lnTo>
                  <a:pt x="46" y="5"/>
                </a:lnTo>
                <a:lnTo>
                  <a:pt x="46" y="0"/>
                </a:lnTo>
                <a:lnTo>
                  <a:pt x="48" y="0"/>
                </a:lnTo>
                <a:lnTo>
                  <a:pt x="48" y="5"/>
                </a:lnTo>
                <a:lnTo>
                  <a:pt x="55" y="5"/>
                </a:lnTo>
                <a:lnTo>
                  <a:pt x="55" y="2"/>
                </a:lnTo>
                <a:lnTo>
                  <a:pt x="57" y="2"/>
                </a:lnTo>
                <a:lnTo>
                  <a:pt x="57" y="5"/>
                </a:lnTo>
                <a:lnTo>
                  <a:pt x="63" y="5"/>
                </a:lnTo>
                <a:lnTo>
                  <a:pt x="63" y="0"/>
                </a:lnTo>
                <a:lnTo>
                  <a:pt x="65" y="0"/>
                </a:lnTo>
                <a:lnTo>
                  <a:pt x="65" y="5"/>
                </a:lnTo>
                <a:lnTo>
                  <a:pt x="103" y="5"/>
                </a:lnTo>
                <a:lnTo>
                  <a:pt x="103" y="0"/>
                </a:lnTo>
                <a:lnTo>
                  <a:pt x="105" y="0"/>
                </a:lnTo>
                <a:lnTo>
                  <a:pt x="105" y="5"/>
                </a:lnTo>
                <a:lnTo>
                  <a:pt x="113" y="5"/>
                </a:lnTo>
                <a:lnTo>
                  <a:pt x="113" y="2"/>
                </a:lnTo>
                <a:lnTo>
                  <a:pt x="115" y="2"/>
                </a:lnTo>
                <a:lnTo>
                  <a:pt x="115" y="5"/>
                </a:lnTo>
                <a:lnTo>
                  <a:pt x="123" y="5"/>
                </a:lnTo>
                <a:lnTo>
                  <a:pt x="123" y="0"/>
                </a:lnTo>
                <a:lnTo>
                  <a:pt x="125" y="0"/>
                </a:lnTo>
                <a:lnTo>
                  <a:pt x="125" y="5"/>
                </a:lnTo>
                <a:lnTo>
                  <a:pt x="133" y="5"/>
                </a:lnTo>
                <a:lnTo>
                  <a:pt x="133" y="2"/>
                </a:lnTo>
                <a:lnTo>
                  <a:pt x="134" y="2"/>
                </a:lnTo>
                <a:lnTo>
                  <a:pt x="134" y="5"/>
                </a:lnTo>
                <a:lnTo>
                  <a:pt x="143" y="5"/>
                </a:lnTo>
                <a:lnTo>
                  <a:pt x="143" y="0"/>
                </a:lnTo>
                <a:lnTo>
                  <a:pt x="145" y="0"/>
                </a:lnTo>
                <a:lnTo>
                  <a:pt x="145" y="5"/>
                </a:lnTo>
                <a:lnTo>
                  <a:pt x="151" y="5"/>
                </a:lnTo>
                <a:lnTo>
                  <a:pt x="151" y="2"/>
                </a:lnTo>
                <a:lnTo>
                  <a:pt x="153" y="2"/>
                </a:lnTo>
                <a:lnTo>
                  <a:pt x="153" y="5"/>
                </a:lnTo>
                <a:lnTo>
                  <a:pt x="160" y="5"/>
                </a:lnTo>
                <a:lnTo>
                  <a:pt x="160" y="0"/>
                </a:lnTo>
                <a:lnTo>
                  <a:pt x="161" y="0"/>
                </a:lnTo>
                <a:lnTo>
                  <a:pt x="161" y="5"/>
                </a:lnTo>
                <a:cubicBezTo>
                  <a:pt x="163" y="5"/>
                  <a:pt x="171" y="7"/>
                  <a:pt x="171" y="8"/>
                </a:cubicBezTo>
                <a:cubicBezTo>
                  <a:pt x="171" y="10"/>
                  <a:pt x="163" y="12"/>
                  <a:pt x="161" y="12"/>
                </a:cubicBezTo>
                <a:lnTo>
                  <a:pt x="161" y="17"/>
                </a:lnTo>
                <a:lnTo>
                  <a:pt x="160" y="17"/>
                </a:lnTo>
                <a:lnTo>
                  <a:pt x="160" y="12"/>
                </a:lnTo>
                <a:lnTo>
                  <a:pt x="153" y="12"/>
                </a:lnTo>
                <a:lnTo>
                  <a:pt x="153" y="15"/>
                </a:lnTo>
                <a:lnTo>
                  <a:pt x="151" y="15"/>
                </a:lnTo>
                <a:lnTo>
                  <a:pt x="151" y="12"/>
                </a:lnTo>
                <a:lnTo>
                  <a:pt x="145" y="12"/>
                </a:lnTo>
                <a:lnTo>
                  <a:pt x="145" y="17"/>
                </a:lnTo>
                <a:lnTo>
                  <a:pt x="143" y="17"/>
                </a:lnTo>
                <a:lnTo>
                  <a:pt x="143" y="12"/>
                </a:lnTo>
                <a:lnTo>
                  <a:pt x="134" y="12"/>
                </a:lnTo>
                <a:lnTo>
                  <a:pt x="134" y="15"/>
                </a:lnTo>
                <a:lnTo>
                  <a:pt x="133" y="15"/>
                </a:lnTo>
                <a:lnTo>
                  <a:pt x="133" y="12"/>
                </a:lnTo>
                <a:lnTo>
                  <a:pt x="125" y="12"/>
                </a:lnTo>
                <a:lnTo>
                  <a:pt x="125" y="17"/>
                </a:lnTo>
                <a:lnTo>
                  <a:pt x="123" y="17"/>
                </a:lnTo>
                <a:lnTo>
                  <a:pt x="123" y="12"/>
                </a:lnTo>
                <a:lnTo>
                  <a:pt x="115" y="12"/>
                </a:lnTo>
                <a:lnTo>
                  <a:pt x="115" y="15"/>
                </a:lnTo>
                <a:lnTo>
                  <a:pt x="113" y="15"/>
                </a:lnTo>
                <a:lnTo>
                  <a:pt x="113" y="12"/>
                </a:lnTo>
                <a:lnTo>
                  <a:pt x="105" y="12"/>
                </a:lnTo>
                <a:lnTo>
                  <a:pt x="105" y="17"/>
                </a:lnTo>
                <a:lnTo>
                  <a:pt x="103" y="17"/>
                </a:lnTo>
                <a:lnTo>
                  <a:pt x="103" y="12"/>
                </a:lnTo>
                <a:lnTo>
                  <a:pt x="65" y="12"/>
                </a:lnTo>
                <a:lnTo>
                  <a:pt x="65" y="17"/>
                </a:lnTo>
                <a:lnTo>
                  <a:pt x="63" y="17"/>
                </a:lnTo>
                <a:lnTo>
                  <a:pt x="63" y="12"/>
                </a:lnTo>
                <a:lnTo>
                  <a:pt x="57" y="12"/>
                </a:lnTo>
                <a:lnTo>
                  <a:pt x="57" y="15"/>
                </a:lnTo>
                <a:lnTo>
                  <a:pt x="55" y="15"/>
                </a:lnTo>
                <a:lnTo>
                  <a:pt x="55" y="12"/>
                </a:lnTo>
                <a:lnTo>
                  <a:pt x="48" y="12"/>
                </a:lnTo>
                <a:lnTo>
                  <a:pt x="48" y="17"/>
                </a:lnTo>
                <a:lnTo>
                  <a:pt x="46" y="17"/>
                </a:lnTo>
                <a:lnTo>
                  <a:pt x="46" y="12"/>
                </a:lnTo>
                <a:lnTo>
                  <a:pt x="38" y="12"/>
                </a:lnTo>
                <a:lnTo>
                  <a:pt x="38" y="15"/>
                </a:lnTo>
                <a:lnTo>
                  <a:pt x="36" y="15"/>
                </a:lnTo>
                <a:lnTo>
                  <a:pt x="36" y="12"/>
                </a:lnTo>
                <a:lnTo>
                  <a:pt x="28" y="12"/>
                </a:lnTo>
                <a:lnTo>
                  <a:pt x="28" y="17"/>
                </a:lnTo>
                <a:lnTo>
                  <a:pt x="27" y="17"/>
                </a:lnTo>
                <a:lnTo>
                  <a:pt x="27" y="12"/>
                </a:lnTo>
                <a:lnTo>
                  <a:pt x="19" y="12"/>
                </a:lnTo>
                <a:lnTo>
                  <a:pt x="19" y="15"/>
                </a:lnTo>
                <a:lnTo>
                  <a:pt x="17" y="15"/>
                </a:lnTo>
                <a:lnTo>
                  <a:pt x="17" y="12"/>
                </a:lnTo>
                <a:lnTo>
                  <a:pt x="9" y="12"/>
                </a:lnTo>
                <a:lnTo>
                  <a:pt x="9" y="17"/>
                </a:lnTo>
                <a:lnTo>
                  <a:pt x="7" y="17"/>
                </a:lnTo>
                <a:lnTo>
                  <a:pt x="7" y="12"/>
                </a:lnTo>
                <a:cubicBezTo>
                  <a:pt x="4" y="11"/>
                  <a:pt x="0" y="10"/>
                  <a:pt x="0" y="8"/>
                </a:cubicBezTo>
                <a:cubicBezTo>
                  <a:pt x="0" y="7"/>
                  <a:pt x="4" y="5"/>
                  <a:pt x="7" y="5"/>
                </a:cubicBezTo>
                <a:lnTo>
                  <a:pt x="7" y="0"/>
                </a:ln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57" name="Freeform 14"/>
          <p:cNvSpPr>
            <a:spLocks/>
          </p:cNvSpPr>
          <p:nvPr/>
        </p:nvSpPr>
        <p:spPr bwMode="auto">
          <a:xfrm>
            <a:off x="2882900" y="4322763"/>
            <a:ext cx="1619250" cy="214312"/>
          </a:xfrm>
          <a:custGeom>
            <a:avLst/>
            <a:gdLst>
              <a:gd name="T0" fmla="*/ 9 w 171"/>
              <a:gd name="T1" fmla="*/ 3 h 20"/>
              <a:gd name="T2" fmla="*/ 17 w 171"/>
              <a:gd name="T3" fmla="*/ 8 h 20"/>
              <a:gd name="T4" fmla="*/ 19 w 171"/>
              <a:gd name="T5" fmla="*/ 5 h 20"/>
              <a:gd name="T6" fmla="*/ 27 w 171"/>
              <a:gd name="T7" fmla="*/ 8 h 20"/>
              <a:gd name="T8" fmla="*/ 28 w 171"/>
              <a:gd name="T9" fmla="*/ 3 h 20"/>
              <a:gd name="T10" fmla="*/ 36 w 171"/>
              <a:gd name="T11" fmla="*/ 8 h 20"/>
              <a:gd name="T12" fmla="*/ 38 w 171"/>
              <a:gd name="T13" fmla="*/ 5 h 20"/>
              <a:gd name="T14" fmla="*/ 46 w 171"/>
              <a:gd name="T15" fmla="*/ 8 h 20"/>
              <a:gd name="T16" fmla="*/ 48 w 171"/>
              <a:gd name="T17" fmla="*/ 3 h 20"/>
              <a:gd name="T18" fmla="*/ 55 w 171"/>
              <a:gd name="T19" fmla="*/ 8 h 20"/>
              <a:gd name="T20" fmla="*/ 57 w 171"/>
              <a:gd name="T21" fmla="*/ 5 h 20"/>
              <a:gd name="T22" fmla="*/ 63 w 171"/>
              <a:gd name="T23" fmla="*/ 8 h 20"/>
              <a:gd name="T24" fmla="*/ 65 w 171"/>
              <a:gd name="T25" fmla="*/ 3 h 20"/>
              <a:gd name="T26" fmla="*/ 103 w 171"/>
              <a:gd name="T27" fmla="*/ 8 h 20"/>
              <a:gd name="T28" fmla="*/ 105 w 171"/>
              <a:gd name="T29" fmla="*/ 3 h 20"/>
              <a:gd name="T30" fmla="*/ 113 w 171"/>
              <a:gd name="T31" fmla="*/ 8 h 20"/>
              <a:gd name="T32" fmla="*/ 115 w 171"/>
              <a:gd name="T33" fmla="*/ 5 h 20"/>
              <a:gd name="T34" fmla="*/ 123 w 171"/>
              <a:gd name="T35" fmla="*/ 8 h 20"/>
              <a:gd name="T36" fmla="*/ 125 w 171"/>
              <a:gd name="T37" fmla="*/ 3 h 20"/>
              <a:gd name="T38" fmla="*/ 133 w 171"/>
              <a:gd name="T39" fmla="*/ 8 h 20"/>
              <a:gd name="T40" fmla="*/ 134 w 171"/>
              <a:gd name="T41" fmla="*/ 5 h 20"/>
              <a:gd name="T42" fmla="*/ 143 w 171"/>
              <a:gd name="T43" fmla="*/ 8 h 20"/>
              <a:gd name="T44" fmla="*/ 145 w 171"/>
              <a:gd name="T45" fmla="*/ 0 h 20"/>
              <a:gd name="T46" fmla="*/ 151 w 171"/>
              <a:gd name="T47" fmla="*/ 8 h 20"/>
              <a:gd name="T48" fmla="*/ 153 w 171"/>
              <a:gd name="T49" fmla="*/ 5 h 20"/>
              <a:gd name="T50" fmla="*/ 160 w 171"/>
              <a:gd name="T51" fmla="*/ 8 h 20"/>
              <a:gd name="T52" fmla="*/ 161 w 171"/>
              <a:gd name="T53" fmla="*/ 3 h 20"/>
              <a:gd name="T54" fmla="*/ 161 w 171"/>
              <a:gd name="T55" fmla="*/ 8 h 20"/>
              <a:gd name="T56" fmla="*/ 171 w 171"/>
              <a:gd name="T57" fmla="*/ 11 h 20"/>
              <a:gd name="T58" fmla="*/ 161 w 171"/>
              <a:gd name="T59" fmla="*/ 15 h 20"/>
              <a:gd name="T60" fmla="*/ 160 w 171"/>
              <a:gd name="T61" fmla="*/ 20 h 20"/>
              <a:gd name="T62" fmla="*/ 153 w 171"/>
              <a:gd name="T63" fmla="*/ 15 h 20"/>
              <a:gd name="T64" fmla="*/ 151 w 171"/>
              <a:gd name="T65" fmla="*/ 17 h 20"/>
              <a:gd name="T66" fmla="*/ 145 w 171"/>
              <a:gd name="T67" fmla="*/ 15 h 20"/>
              <a:gd name="T68" fmla="*/ 143 w 171"/>
              <a:gd name="T69" fmla="*/ 20 h 20"/>
              <a:gd name="T70" fmla="*/ 134 w 171"/>
              <a:gd name="T71" fmla="*/ 15 h 20"/>
              <a:gd name="T72" fmla="*/ 133 w 171"/>
              <a:gd name="T73" fmla="*/ 17 h 20"/>
              <a:gd name="T74" fmla="*/ 125 w 171"/>
              <a:gd name="T75" fmla="*/ 15 h 20"/>
              <a:gd name="T76" fmla="*/ 123 w 171"/>
              <a:gd name="T77" fmla="*/ 20 h 20"/>
              <a:gd name="T78" fmla="*/ 115 w 171"/>
              <a:gd name="T79" fmla="*/ 15 h 20"/>
              <a:gd name="T80" fmla="*/ 113 w 171"/>
              <a:gd name="T81" fmla="*/ 17 h 20"/>
              <a:gd name="T82" fmla="*/ 105 w 171"/>
              <a:gd name="T83" fmla="*/ 15 h 20"/>
              <a:gd name="T84" fmla="*/ 103 w 171"/>
              <a:gd name="T85" fmla="*/ 20 h 20"/>
              <a:gd name="T86" fmla="*/ 65 w 171"/>
              <a:gd name="T87" fmla="*/ 15 h 20"/>
              <a:gd name="T88" fmla="*/ 63 w 171"/>
              <a:gd name="T89" fmla="*/ 20 h 20"/>
              <a:gd name="T90" fmla="*/ 57 w 171"/>
              <a:gd name="T91" fmla="*/ 15 h 20"/>
              <a:gd name="T92" fmla="*/ 55 w 171"/>
              <a:gd name="T93" fmla="*/ 17 h 20"/>
              <a:gd name="T94" fmla="*/ 48 w 171"/>
              <a:gd name="T95" fmla="*/ 15 h 20"/>
              <a:gd name="T96" fmla="*/ 46 w 171"/>
              <a:gd name="T97" fmla="*/ 20 h 20"/>
              <a:gd name="T98" fmla="*/ 38 w 171"/>
              <a:gd name="T99" fmla="*/ 15 h 20"/>
              <a:gd name="T100" fmla="*/ 36 w 171"/>
              <a:gd name="T101" fmla="*/ 17 h 20"/>
              <a:gd name="T102" fmla="*/ 28 w 171"/>
              <a:gd name="T103" fmla="*/ 15 h 20"/>
              <a:gd name="T104" fmla="*/ 27 w 171"/>
              <a:gd name="T105" fmla="*/ 20 h 20"/>
              <a:gd name="T106" fmla="*/ 19 w 171"/>
              <a:gd name="T107" fmla="*/ 15 h 20"/>
              <a:gd name="T108" fmla="*/ 17 w 171"/>
              <a:gd name="T109" fmla="*/ 17 h 20"/>
              <a:gd name="T110" fmla="*/ 9 w 171"/>
              <a:gd name="T111" fmla="*/ 15 h 20"/>
              <a:gd name="T112" fmla="*/ 7 w 171"/>
              <a:gd name="T113" fmla="*/ 20 h 20"/>
              <a:gd name="T114" fmla="*/ 0 w 171"/>
              <a:gd name="T115" fmla="*/ 11 h 20"/>
              <a:gd name="T116" fmla="*/ 7 w 171"/>
              <a:gd name="T117" fmla="*/ 8 h 2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71"/>
              <a:gd name="T178" fmla="*/ 0 h 20"/>
              <a:gd name="T179" fmla="*/ 171 w 171"/>
              <a:gd name="T180" fmla="*/ 20 h 20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71" h="20">
                <a:moveTo>
                  <a:pt x="7" y="3"/>
                </a:moveTo>
                <a:lnTo>
                  <a:pt x="9" y="3"/>
                </a:lnTo>
                <a:lnTo>
                  <a:pt x="9" y="8"/>
                </a:lnTo>
                <a:lnTo>
                  <a:pt x="17" y="8"/>
                </a:lnTo>
                <a:lnTo>
                  <a:pt x="17" y="5"/>
                </a:lnTo>
                <a:lnTo>
                  <a:pt x="19" y="5"/>
                </a:lnTo>
                <a:lnTo>
                  <a:pt x="19" y="8"/>
                </a:lnTo>
                <a:lnTo>
                  <a:pt x="27" y="8"/>
                </a:lnTo>
                <a:lnTo>
                  <a:pt x="27" y="3"/>
                </a:lnTo>
                <a:lnTo>
                  <a:pt x="28" y="3"/>
                </a:lnTo>
                <a:lnTo>
                  <a:pt x="28" y="8"/>
                </a:lnTo>
                <a:lnTo>
                  <a:pt x="36" y="8"/>
                </a:lnTo>
                <a:lnTo>
                  <a:pt x="36" y="5"/>
                </a:lnTo>
                <a:lnTo>
                  <a:pt x="38" y="5"/>
                </a:lnTo>
                <a:lnTo>
                  <a:pt x="38" y="8"/>
                </a:lnTo>
                <a:lnTo>
                  <a:pt x="46" y="8"/>
                </a:lnTo>
                <a:lnTo>
                  <a:pt x="46" y="3"/>
                </a:lnTo>
                <a:lnTo>
                  <a:pt x="48" y="3"/>
                </a:lnTo>
                <a:lnTo>
                  <a:pt x="48" y="8"/>
                </a:lnTo>
                <a:lnTo>
                  <a:pt x="55" y="8"/>
                </a:lnTo>
                <a:lnTo>
                  <a:pt x="55" y="5"/>
                </a:lnTo>
                <a:lnTo>
                  <a:pt x="57" y="5"/>
                </a:lnTo>
                <a:lnTo>
                  <a:pt x="57" y="8"/>
                </a:lnTo>
                <a:lnTo>
                  <a:pt x="63" y="8"/>
                </a:lnTo>
                <a:lnTo>
                  <a:pt x="63" y="3"/>
                </a:lnTo>
                <a:lnTo>
                  <a:pt x="65" y="3"/>
                </a:lnTo>
                <a:lnTo>
                  <a:pt x="65" y="8"/>
                </a:lnTo>
                <a:lnTo>
                  <a:pt x="103" y="8"/>
                </a:lnTo>
                <a:lnTo>
                  <a:pt x="103" y="3"/>
                </a:lnTo>
                <a:lnTo>
                  <a:pt x="105" y="3"/>
                </a:lnTo>
                <a:lnTo>
                  <a:pt x="105" y="8"/>
                </a:lnTo>
                <a:lnTo>
                  <a:pt x="113" y="8"/>
                </a:lnTo>
                <a:lnTo>
                  <a:pt x="113" y="5"/>
                </a:lnTo>
                <a:lnTo>
                  <a:pt x="115" y="5"/>
                </a:lnTo>
                <a:lnTo>
                  <a:pt x="115" y="8"/>
                </a:lnTo>
                <a:lnTo>
                  <a:pt x="123" y="8"/>
                </a:lnTo>
                <a:lnTo>
                  <a:pt x="123" y="3"/>
                </a:lnTo>
                <a:lnTo>
                  <a:pt x="125" y="3"/>
                </a:lnTo>
                <a:lnTo>
                  <a:pt x="125" y="8"/>
                </a:lnTo>
                <a:lnTo>
                  <a:pt x="133" y="8"/>
                </a:lnTo>
                <a:lnTo>
                  <a:pt x="133" y="5"/>
                </a:lnTo>
                <a:lnTo>
                  <a:pt x="134" y="5"/>
                </a:lnTo>
                <a:lnTo>
                  <a:pt x="134" y="8"/>
                </a:lnTo>
                <a:lnTo>
                  <a:pt x="143" y="8"/>
                </a:lnTo>
                <a:lnTo>
                  <a:pt x="143" y="0"/>
                </a:lnTo>
                <a:lnTo>
                  <a:pt x="145" y="0"/>
                </a:lnTo>
                <a:lnTo>
                  <a:pt x="145" y="8"/>
                </a:lnTo>
                <a:lnTo>
                  <a:pt x="151" y="8"/>
                </a:lnTo>
                <a:lnTo>
                  <a:pt x="151" y="5"/>
                </a:lnTo>
                <a:lnTo>
                  <a:pt x="153" y="5"/>
                </a:lnTo>
                <a:lnTo>
                  <a:pt x="153" y="8"/>
                </a:lnTo>
                <a:lnTo>
                  <a:pt x="160" y="8"/>
                </a:lnTo>
                <a:lnTo>
                  <a:pt x="160" y="3"/>
                </a:lnTo>
                <a:lnTo>
                  <a:pt x="161" y="3"/>
                </a:lnTo>
                <a:lnTo>
                  <a:pt x="161" y="8"/>
                </a:lnTo>
                <a:cubicBezTo>
                  <a:pt x="163" y="8"/>
                  <a:pt x="171" y="9"/>
                  <a:pt x="171" y="11"/>
                </a:cubicBezTo>
                <a:cubicBezTo>
                  <a:pt x="171" y="13"/>
                  <a:pt x="163" y="15"/>
                  <a:pt x="161" y="15"/>
                </a:cubicBezTo>
                <a:lnTo>
                  <a:pt x="161" y="20"/>
                </a:lnTo>
                <a:lnTo>
                  <a:pt x="160" y="20"/>
                </a:lnTo>
                <a:lnTo>
                  <a:pt x="160" y="15"/>
                </a:lnTo>
                <a:lnTo>
                  <a:pt x="153" y="15"/>
                </a:lnTo>
                <a:lnTo>
                  <a:pt x="153" y="17"/>
                </a:lnTo>
                <a:lnTo>
                  <a:pt x="151" y="17"/>
                </a:lnTo>
                <a:lnTo>
                  <a:pt x="151" y="15"/>
                </a:lnTo>
                <a:lnTo>
                  <a:pt x="145" y="15"/>
                </a:lnTo>
                <a:lnTo>
                  <a:pt x="145" y="20"/>
                </a:lnTo>
                <a:lnTo>
                  <a:pt x="143" y="20"/>
                </a:lnTo>
                <a:lnTo>
                  <a:pt x="143" y="15"/>
                </a:lnTo>
                <a:lnTo>
                  <a:pt x="134" y="15"/>
                </a:lnTo>
                <a:lnTo>
                  <a:pt x="134" y="17"/>
                </a:lnTo>
                <a:lnTo>
                  <a:pt x="133" y="17"/>
                </a:lnTo>
                <a:lnTo>
                  <a:pt x="133" y="15"/>
                </a:lnTo>
                <a:lnTo>
                  <a:pt x="125" y="15"/>
                </a:lnTo>
                <a:lnTo>
                  <a:pt x="125" y="20"/>
                </a:lnTo>
                <a:lnTo>
                  <a:pt x="123" y="20"/>
                </a:lnTo>
                <a:lnTo>
                  <a:pt x="123" y="15"/>
                </a:lnTo>
                <a:lnTo>
                  <a:pt x="115" y="15"/>
                </a:lnTo>
                <a:lnTo>
                  <a:pt x="115" y="17"/>
                </a:lnTo>
                <a:lnTo>
                  <a:pt x="113" y="17"/>
                </a:lnTo>
                <a:lnTo>
                  <a:pt x="113" y="15"/>
                </a:lnTo>
                <a:lnTo>
                  <a:pt x="105" y="15"/>
                </a:lnTo>
                <a:lnTo>
                  <a:pt x="105" y="20"/>
                </a:lnTo>
                <a:lnTo>
                  <a:pt x="103" y="20"/>
                </a:lnTo>
                <a:lnTo>
                  <a:pt x="103" y="15"/>
                </a:lnTo>
                <a:lnTo>
                  <a:pt x="65" y="15"/>
                </a:lnTo>
                <a:lnTo>
                  <a:pt x="65" y="20"/>
                </a:lnTo>
                <a:lnTo>
                  <a:pt x="63" y="20"/>
                </a:lnTo>
                <a:lnTo>
                  <a:pt x="63" y="15"/>
                </a:lnTo>
                <a:lnTo>
                  <a:pt x="57" y="15"/>
                </a:lnTo>
                <a:lnTo>
                  <a:pt x="57" y="17"/>
                </a:lnTo>
                <a:lnTo>
                  <a:pt x="55" y="17"/>
                </a:lnTo>
                <a:lnTo>
                  <a:pt x="55" y="15"/>
                </a:lnTo>
                <a:lnTo>
                  <a:pt x="48" y="15"/>
                </a:lnTo>
                <a:lnTo>
                  <a:pt x="48" y="20"/>
                </a:lnTo>
                <a:lnTo>
                  <a:pt x="46" y="20"/>
                </a:lnTo>
                <a:lnTo>
                  <a:pt x="46" y="15"/>
                </a:lnTo>
                <a:lnTo>
                  <a:pt x="38" y="15"/>
                </a:lnTo>
                <a:lnTo>
                  <a:pt x="38" y="17"/>
                </a:lnTo>
                <a:lnTo>
                  <a:pt x="36" y="17"/>
                </a:lnTo>
                <a:lnTo>
                  <a:pt x="36" y="15"/>
                </a:lnTo>
                <a:lnTo>
                  <a:pt x="28" y="15"/>
                </a:lnTo>
                <a:lnTo>
                  <a:pt x="28" y="20"/>
                </a:lnTo>
                <a:lnTo>
                  <a:pt x="27" y="20"/>
                </a:lnTo>
                <a:lnTo>
                  <a:pt x="27" y="15"/>
                </a:lnTo>
                <a:lnTo>
                  <a:pt x="19" y="15"/>
                </a:lnTo>
                <a:lnTo>
                  <a:pt x="19" y="17"/>
                </a:lnTo>
                <a:lnTo>
                  <a:pt x="17" y="17"/>
                </a:lnTo>
                <a:lnTo>
                  <a:pt x="17" y="15"/>
                </a:lnTo>
                <a:lnTo>
                  <a:pt x="9" y="15"/>
                </a:lnTo>
                <a:lnTo>
                  <a:pt x="9" y="20"/>
                </a:lnTo>
                <a:lnTo>
                  <a:pt x="7" y="20"/>
                </a:lnTo>
                <a:lnTo>
                  <a:pt x="7" y="15"/>
                </a:lnTo>
                <a:cubicBezTo>
                  <a:pt x="4" y="14"/>
                  <a:pt x="0" y="13"/>
                  <a:pt x="0" y="11"/>
                </a:cubicBezTo>
                <a:cubicBezTo>
                  <a:pt x="0" y="10"/>
                  <a:pt x="4" y="8"/>
                  <a:pt x="7" y="8"/>
                </a:cubicBezTo>
                <a:lnTo>
                  <a:pt x="7" y="3"/>
                </a:ln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10258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1" y="2565400"/>
            <a:ext cx="3287713" cy="141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9" name="Line 16"/>
          <p:cNvSpPr>
            <a:spLocks noChangeShapeType="1"/>
          </p:cNvSpPr>
          <p:nvPr/>
        </p:nvSpPr>
        <p:spPr bwMode="auto">
          <a:xfrm flipH="1">
            <a:off x="2908300" y="1292226"/>
            <a:ext cx="7938" cy="1241425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60" name="Line 17"/>
          <p:cNvSpPr>
            <a:spLocks noChangeShapeType="1"/>
          </p:cNvSpPr>
          <p:nvPr/>
        </p:nvSpPr>
        <p:spPr bwMode="auto">
          <a:xfrm flipH="1">
            <a:off x="4537076" y="1292226"/>
            <a:ext cx="3175" cy="1241425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61" name="Line 18"/>
          <p:cNvSpPr>
            <a:spLocks noChangeShapeType="1"/>
          </p:cNvSpPr>
          <p:nvPr/>
        </p:nvSpPr>
        <p:spPr bwMode="auto">
          <a:xfrm flipH="1" flipV="1">
            <a:off x="3703638" y="2160588"/>
            <a:ext cx="11112" cy="355600"/>
          </a:xfrm>
          <a:prstGeom prst="line">
            <a:avLst/>
          </a:prstGeom>
          <a:noFill/>
          <a:ln w="57150">
            <a:solidFill>
              <a:srgbClr val="99FF99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62" name="Line 19"/>
          <p:cNvSpPr>
            <a:spLocks noChangeShapeType="1"/>
          </p:cNvSpPr>
          <p:nvPr/>
        </p:nvSpPr>
        <p:spPr bwMode="auto">
          <a:xfrm flipV="1">
            <a:off x="3190876" y="5111750"/>
            <a:ext cx="498475" cy="7112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63" name="Line 20"/>
          <p:cNvSpPr>
            <a:spLocks noChangeShapeType="1"/>
          </p:cNvSpPr>
          <p:nvPr/>
        </p:nvSpPr>
        <p:spPr bwMode="auto">
          <a:xfrm flipH="1" flipV="1">
            <a:off x="4410075" y="5249864"/>
            <a:ext cx="107950" cy="498475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64" name="Rectangle 21"/>
          <p:cNvSpPr>
            <a:spLocks noChangeArrowheads="1"/>
          </p:cNvSpPr>
          <p:nvPr/>
        </p:nvSpPr>
        <p:spPr bwMode="auto">
          <a:xfrm>
            <a:off x="1843088" y="793750"/>
            <a:ext cx="1126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 - Band</a:t>
            </a:r>
          </a:p>
        </p:txBody>
      </p:sp>
      <p:sp>
        <p:nvSpPr>
          <p:cNvPr id="10265" name="Rectangle 22"/>
          <p:cNvSpPr>
            <a:spLocks noChangeArrowheads="1"/>
          </p:cNvSpPr>
          <p:nvPr/>
        </p:nvSpPr>
        <p:spPr bwMode="auto">
          <a:xfrm>
            <a:off x="3354389" y="1711325"/>
            <a:ext cx="9730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99FF99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 Line</a:t>
            </a:r>
          </a:p>
        </p:txBody>
      </p:sp>
      <p:sp>
        <p:nvSpPr>
          <p:cNvPr id="10266" name="Rectangle 23"/>
          <p:cNvSpPr>
            <a:spLocks noChangeArrowheads="1"/>
          </p:cNvSpPr>
          <p:nvPr/>
        </p:nvSpPr>
        <p:spPr bwMode="auto">
          <a:xfrm>
            <a:off x="3195638" y="784225"/>
            <a:ext cx="1253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 - Band</a:t>
            </a:r>
          </a:p>
        </p:txBody>
      </p:sp>
      <p:sp>
        <p:nvSpPr>
          <p:cNvPr id="10267" name="Rectangle 24"/>
          <p:cNvSpPr>
            <a:spLocks noChangeArrowheads="1"/>
          </p:cNvSpPr>
          <p:nvPr/>
        </p:nvSpPr>
        <p:spPr bwMode="auto">
          <a:xfrm>
            <a:off x="1793875" y="5826125"/>
            <a:ext cx="2154436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thick filaments</a:t>
            </a:r>
          </a:p>
        </p:txBody>
      </p:sp>
      <p:sp>
        <p:nvSpPr>
          <p:cNvPr id="10268" name="Rectangle 25"/>
          <p:cNvSpPr>
            <a:spLocks noChangeArrowheads="1"/>
          </p:cNvSpPr>
          <p:nvPr/>
        </p:nvSpPr>
        <p:spPr bwMode="auto">
          <a:xfrm>
            <a:off x="6427789" y="2286001"/>
            <a:ext cx="38311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Sliding filament model</a:t>
            </a:r>
          </a:p>
        </p:txBody>
      </p:sp>
      <p:sp>
        <p:nvSpPr>
          <p:cNvPr id="10269" name="Rectangle 26"/>
          <p:cNvSpPr>
            <a:spLocks noChangeArrowheads="1"/>
          </p:cNvSpPr>
          <p:nvPr/>
        </p:nvSpPr>
        <p:spPr bwMode="auto">
          <a:xfrm>
            <a:off x="4041776" y="5826125"/>
            <a:ext cx="19989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thin filaments</a:t>
            </a:r>
          </a:p>
        </p:txBody>
      </p:sp>
      <p:sp>
        <p:nvSpPr>
          <p:cNvPr id="10270" name="Line 27"/>
          <p:cNvSpPr>
            <a:spLocks noChangeShapeType="1"/>
          </p:cNvSpPr>
          <p:nvPr/>
        </p:nvSpPr>
        <p:spPr bwMode="auto">
          <a:xfrm flipV="1">
            <a:off x="9634539" y="4384675"/>
            <a:ext cx="1587" cy="192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71" name="Rectangle 28"/>
          <p:cNvSpPr>
            <a:spLocks noChangeArrowheads="1"/>
          </p:cNvSpPr>
          <p:nvPr/>
        </p:nvSpPr>
        <p:spPr bwMode="auto">
          <a:xfrm>
            <a:off x="7943850" y="4906964"/>
            <a:ext cx="4664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新細明體" panose="02020500000000000000" pitchFamily="18" charset="-120"/>
                <a:cs typeface="+mn-cs"/>
              </a:rPr>
              <a:t>m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</a:t>
            </a:r>
          </a:p>
        </p:txBody>
      </p:sp>
      <p:sp>
        <p:nvSpPr>
          <p:cNvPr id="10272" name="Rectangle 29"/>
          <p:cNvSpPr>
            <a:spLocks noChangeArrowheads="1"/>
          </p:cNvSpPr>
          <p:nvPr/>
        </p:nvSpPr>
        <p:spPr bwMode="auto">
          <a:xfrm>
            <a:off x="5853113" y="3363914"/>
            <a:ext cx="1410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Z</a:t>
            </a:r>
          </a:p>
        </p:txBody>
      </p:sp>
      <p:sp>
        <p:nvSpPr>
          <p:cNvPr id="10273" name="Rectangle 30"/>
          <p:cNvSpPr>
            <a:spLocks noChangeArrowheads="1"/>
          </p:cNvSpPr>
          <p:nvPr/>
        </p:nvSpPr>
        <p:spPr bwMode="auto">
          <a:xfrm>
            <a:off x="6965950" y="3362326"/>
            <a:ext cx="166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</a:t>
            </a:r>
          </a:p>
        </p:txBody>
      </p:sp>
      <p:sp>
        <p:nvSpPr>
          <p:cNvPr id="10274" name="Rectangle 31"/>
          <p:cNvSpPr>
            <a:spLocks noChangeArrowheads="1"/>
          </p:cNvSpPr>
          <p:nvPr/>
        </p:nvSpPr>
        <p:spPr bwMode="auto">
          <a:xfrm>
            <a:off x="8048625" y="3352801"/>
            <a:ext cx="897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ine721 BT" pitchFamily="18" charset="0"/>
                <a:ea typeface="新細明體" panose="02020500000000000000" pitchFamily="18" charset="-120"/>
                <a:cs typeface="+mn-cs"/>
              </a:rPr>
              <a:t>I</a:t>
            </a:r>
          </a:p>
        </p:txBody>
      </p:sp>
      <p:sp>
        <p:nvSpPr>
          <p:cNvPr id="10275" name="Rectangle 32"/>
          <p:cNvSpPr>
            <a:spLocks noChangeArrowheads="1"/>
          </p:cNvSpPr>
          <p:nvPr/>
        </p:nvSpPr>
        <p:spPr bwMode="auto">
          <a:xfrm>
            <a:off x="9097963" y="3336926"/>
            <a:ext cx="1923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</a:t>
            </a:r>
          </a:p>
        </p:txBody>
      </p:sp>
      <p:sp>
        <p:nvSpPr>
          <p:cNvPr id="10276" name="Rectangle 33" descr="Tablero de damas grande"/>
          <p:cNvSpPr>
            <a:spLocks noChangeArrowheads="1"/>
          </p:cNvSpPr>
          <p:nvPr/>
        </p:nvSpPr>
        <p:spPr bwMode="auto">
          <a:xfrm>
            <a:off x="8062914" y="3629025"/>
            <a:ext cx="85725" cy="723900"/>
          </a:xfrm>
          <a:prstGeom prst="rect">
            <a:avLst/>
          </a:prstGeom>
          <a:pattFill prst="lgCheck">
            <a:fgClr>
              <a:srgbClr val="FF9900"/>
            </a:fgClr>
            <a:bgClr>
              <a:srgbClr val="1337A0"/>
            </a:bgClr>
          </a:patt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77" name="Rectangle 34" descr="Tablero de damas grande"/>
          <p:cNvSpPr>
            <a:spLocks noChangeArrowheads="1"/>
          </p:cNvSpPr>
          <p:nvPr/>
        </p:nvSpPr>
        <p:spPr bwMode="auto">
          <a:xfrm>
            <a:off x="5875338" y="3681413"/>
            <a:ext cx="74612" cy="671512"/>
          </a:xfrm>
          <a:prstGeom prst="rect">
            <a:avLst/>
          </a:prstGeom>
          <a:pattFill prst="lgCheck">
            <a:fgClr>
              <a:srgbClr val="FF9900"/>
            </a:fgClr>
            <a:bgClr>
              <a:srgbClr val="1337A0"/>
            </a:bgClr>
          </a:patt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78" name="Rectangle 35" descr="Tablero de damas grande"/>
          <p:cNvSpPr>
            <a:spLocks noChangeArrowheads="1"/>
          </p:cNvSpPr>
          <p:nvPr/>
        </p:nvSpPr>
        <p:spPr bwMode="auto">
          <a:xfrm>
            <a:off x="10213976" y="3629025"/>
            <a:ext cx="74613" cy="723900"/>
          </a:xfrm>
          <a:prstGeom prst="rect">
            <a:avLst/>
          </a:prstGeom>
          <a:pattFill prst="lgCheck">
            <a:fgClr>
              <a:srgbClr val="FF9900"/>
            </a:fgClr>
            <a:bgClr>
              <a:srgbClr val="1337A0"/>
            </a:bgClr>
          </a:patt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79" name="Freeform 36"/>
          <p:cNvSpPr>
            <a:spLocks/>
          </p:cNvSpPr>
          <p:nvPr/>
        </p:nvSpPr>
        <p:spPr bwMode="auto">
          <a:xfrm>
            <a:off x="6376988" y="3744914"/>
            <a:ext cx="1231900" cy="85725"/>
          </a:xfrm>
          <a:custGeom>
            <a:avLst/>
            <a:gdLst>
              <a:gd name="T0" fmla="*/ 5 w 130"/>
              <a:gd name="T1" fmla="*/ 0 h 8"/>
              <a:gd name="T2" fmla="*/ 9 w 130"/>
              <a:gd name="T3" fmla="*/ 0 h 8"/>
              <a:gd name="T4" fmla="*/ 13 w 130"/>
              <a:gd name="T5" fmla="*/ 0 h 8"/>
              <a:gd name="T6" fmla="*/ 17 w 130"/>
              <a:gd name="T7" fmla="*/ 0 h 8"/>
              <a:gd name="T8" fmla="*/ 21 w 130"/>
              <a:gd name="T9" fmla="*/ 0 h 8"/>
              <a:gd name="T10" fmla="*/ 25 w 130"/>
              <a:gd name="T11" fmla="*/ 0 h 8"/>
              <a:gd name="T12" fmla="*/ 29 w 130"/>
              <a:gd name="T13" fmla="*/ 0 h 8"/>
              <a:gd name="T14" fmla="*/ 33 w 130"/>
              <a:gd name="T15" fmla="*/ 0 h 8"/>
              <a:gd name="T16" fmla="*/ 37 w 130"/>
              <a:gd name="T17" fmla="*/ 0 h 8"/>
              <a:gd name="T18" fmla="*/ 41 w 130"/>
              <a:gd name="T19" fmla="*/ 0 h 8"/>
              <a:gd name="T20" fmla="*/ 46 w 130"/>
              <a:gd name="T21" fmla="*/ 0 h 8"/>
              <a:gd name="T22" fmla="*/ 50 w 130"/>
              <a:gd name="T23" fmla="*/ 0 h 8"/>
              <a:gd name="T24" fmla="*/ 54 w 130"/>
              <a:gd name="T25" fmla="*/ 0 h 8"/>
              <a:gd name="T26" fmla="*/ 79 w 130"/>
              <a:gd name="T27" fmla="*/ 0 h 8"/>
              <a:gd name="T28" fmla="*/ 83 w 130"/>
              <a:gd name="T29" fmla="*/ 0 h 8"/>
              <a:gd name="T30" fmla="*/ 87 w 130"/>
              <a:gd name="T31" fmla="*/ 0 h 8"/>
              <a:gd name="T32" fmla="*/ 91 w 130"/>
              <a:gd name="T33" fmla="*/ 0 h 8"/>
              <a:gd name="T34" fmla="*/ 95 w 130"/>
              <a:gd name="T35" fmla="*/ 0 h 8"/>
              <a:gd name="T36" fmla="*/ 99 w 130"/>
              <a:gd name="T37" fmla="*/ 0 h 8"/>
              <a:gd name="T38" fmla="*/ 103 w 130"/>
              <a:gd name="T39" fmla="*/ 0 h 8"/>
              <a:gd name="T40" fmla="*/ 107 w 130"/>
              <a:gd name="T41" fmla="*/ 0 h 8"/>
              <a:gd name="T42" fmla="*/ 111 w 130"/>
              <a:gd name="T43" fmla="*/ 0 h 8"/>
              <a:gd name="T44" fmla="*/ 115 w 130"/>
              <a:gd name="T45" fmla="*/ 0 h 8"/>
              <a:gd name="T46" fmla="*/ 119 w 130"/>
              <a:gd name="T47" fmla="*/ 0 h 8"/>
              <a:gd name="T48" fmla="*/ 123 w 130"/>
              <a:gd name="T49" fmla="*/ 0 h 8"/>
              <a:gd name="T50" fmla="*/ 127 w 130"/>
              <a:gd name="T51" fmla="*/ 0 h 8"/>
              <a:gd name="T52" fmla="*/ 130 w 130"/>
              <a:gd name="T53" fmla="*/ 4 h 8"/>
              <a:gd name="T54" fmla="*/ 126 w 130"/>
              <a:gd name="T55" fmla="*/ 8 h 8"/>
              <a:gd name="T56" fmla="*/ 122 w 130"/>
              <a:gd name="T57" fmla="*/ 8 h 8"/>
              <a:gd name="T58" fmla="*/ 118 w 130"/>
              <a:gd name="T59" fmla="*/ 8 h 8"/>
              <a:gd name="T60" fmla="*/ 114 w 130"/>
              <a:gd name="T61" fmla="*/ 8 h 8"/>
              <a:gd name="T62" fmla="*/ 110 w 130"/>
              <a:gd name="T63" fmla="*/ 8 h 8"/>
              <a:gd name="T64" fmla="*/ 105 w 130"/>
              <a:gd name="T65" fmla="*/ 8 h 8"/>
              <a:gd name="T66" fmla="*/ 101 w 130"/>
              <a:gd name="T67" fmla="*/ 8 h 8"/>
              <a:gd name="T68" fmla="*/ 97 w 130"/>
              <a:gd name="T69" fmla="*/ 8 h 8"/>
              <a:gd name="T70" fmla="*/ 93 w 130"/>
              <a:gd name="T71" fmla="*/ 8 h 8"/>
              <a:gd name="T72" fmla="*/ 89 w 130"/>
              <a:gd name="T73" fmla="*/ 8 h 8"/>
              <a:gd name="T74" fmla="*/ 85 w 130"/>
              <a:gd name="T75" fmla="*/ 8 h 8"/>
              <a:gd name="T76" fmla="*/ 81 w 130"/>
              <a:gd name="T77" fmla="*/ 8 h 8"/>
              <a:gd name="T78" fmla="*/ 77 w 130"/>
              <a:gd name="T79" fmla="*/ 8 h 8"/>
              <a:gd name="T80" fmla="*/ 52 w 130"/>
              <a:gd name="T81" fmla="*/ 8 h 8"/>
              <a:gd name="T82" fmla="*/ 48 w 130"/>
              <a:gd name="T83" fmla="*/ 8 h 8"/>
              <a:gd name="T84" fmla="*/ 44 w 130"/>
              <a:gd name="T85" fmla="*/ 8 h 8"/>
              <a:gd name="T86" fmla="*/ 40 w 130"/>
              <a:gd name="T87" fmla="*/ 8 h 8"/>
              <a:gd name="T88" fmla="*/ 36 w 130"/>
              <a:gd name="T89" fmla="*/ 8 h 8"/>
              <a:gd name="T90" fmla="*/ 32 w 130"/>
              <a:gd name="T91" fmla="*/ 8 h 8"/>
              <a:gd name="T92" fmla="*/ 28 w 130"/>
              <a:gd name="T93" fmla="*/ 8 h 8"/>
              <a:gd name="T94" fmla="*/ 24 w 130"/>
              <a:gd name="T95" fmla="*/ 8 h 8"/>
              <a:gd name="T96" fmla="*/ 19 w 130"/>
              <a:gd name="T97" fmla="*/ 8 h 8"/>
              <a:gd name="T98" fmla="*/ 15 w 130"/>
              <a:gd name="T99" fmla="*/ 8 h 8"/>
              <a:gd name="T100" fmla="*/ 11 w 130"/>
              <a:gd name="T101" fmla="*/ 8 h 8"/>
              <a:gd name="T102" fmla="*/ 7 w 130"/>
              <a:gd name="T103" fmla="*/ 8 h 8"/>
              <a:gd name="T104" fmla="*/ 3 w 130"/>
              <a:gd name="T105" fmla="*/ 8 h 8"/>
              <a:gd name="T106" fmla="*/ 0 w 130"/>
              <a:gd name="T107" fmla="*/ 4 h 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0"/>
              <a:gd name="T163" fmla="*/ 0 h 8"/>
              <a:gd name="T164" fmla="*/ 130 w 130"/>
              <a:gd name="T165" fmla="*/ 8 h 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0" h="8">
                <a:moveTo>
                  <a:pt x="2" y="2"/>
                </a:move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  <a:lnTo>
                  <a:pt x="5" y="2"/>
                </a:lnTo>
                <a:lnTo>
                  <a:pt x="7" y="2"/>
                </a:lnTo>
                <a:lnTo>
                  <a:pt x="7" y="0"/>
                </a:lnTo>
                <a:lnTo>
                  <a:pt x="9" y="0"/>
                </a:lnTo>
                <a:lnTo>
                  <a:pt x="9" y="2"/>
                </a:lnTo>
                <a:lnTo>
                  <a:pt x="11" y="2"/>
                </a:lnTo>
                <a:lnTo>
                  <a:pt x="11" y="0"/>
                </a:lnTo>
                <a:lnTo>
                  <a:pt x="13" y="0"/>
                </a:lnTo>
                <a:lnTo>
                  <a:pt x="13" y="2"/>
                </a:lnTo>
                <a:lnTo>
                  <a:pt x="15" y="2"/>
                </a:lnTo>
                <a:lnTo>
                  <a:pt x="15" y="0"/>
                </a:lnTo>
                <a:lnTo>
                  <a:pt x="17" y="0"/>
                </a:lnTo>
                <a:lnTo>
                  <a:pt x="17" y="2"/>
                </a:lnTo>
                <a:lnTo>
                  <a:pt x="19" y="2"/>
                </a:lnTo>
                <a:lnTo>
                  <a:pt x="19" y="0"/>
                </a:lnTo>
                <a:lnTo>
                  <a:pt x="21" y="0"/>
                </a:lnTo>
                <a:lnTo>
                  <a:pt x="21" y="2"/>
                </a:lnTo>
                <a:lnTo>
                  <a:pt x="24" y="2"/>
                </a:lnTo>
                <a:lnTo>
                  <a:pt x="24" y="0"/>
                </a:lnTo>
                <a:lnTo>
                  <a:pt x="25" y="0"/>
                </a:lnTo>
                <a:lnTo>
                  <a:pt x="25" y="2"/>
                </a:lnTo>
                <a:lnTo>
                  <a:pt x="28" y="2"/>
                </a:lnTo>
                <a:lnTo>
                  <a:pt x="28" y="0"/>
                </a:lnTo>
                <a:lnTo>
                  <a:pt x="29" y="0"/>
                </a:lnTo>
                <a:lnTo>
                  <a:pt x="29" y="2"/>
                </a:lnTo>
                <a:lnTo>
                  <a:pt x="32" y="2"/>
                </a:lnTo>
                <a:lnTo>
                  <a:pt x="32" y="0"/>
                </a:lnTo>
                <a:lnTo>
                  <a:pt x="33" y="0"/>
                </a:lnTo>
                <a:lnTo>
                  <a:pt x="33" y="2"/>
                </a:lnTo>
                <a:lnTo>
                  <a:pt x="36" y="2"/>
                </a:lnTo>
                <a:lnTo>
                  <a:pt x="36" y="0"/>
                </a:lnTo>
                <a:lnTo>
                  <a:pt x="37" y="0"/>
                </a:lnTo>
                <a:lnTo>
                  <a:pt x="37" y="2"/>
                </a:lnTo>
                <a:lnTo>
                  <a:pt x="40" y="2"/>
                </a:lnTo>
                <a:lnTo>
                  <a:pt x="40" y="0"/>
                </a:lnTo>
                <a:lnTo>
                  <a:pt x="41" y="0"/>
                </a:lnTo>
                <a:lnTo>
                  <a:pt x="41" y="2"/>
                </a:lnTo>
                <a:lnTo>
                  <a:pt x="44" y="2"/>
                </a:lnTo>
                <a:lnTo>
                  <a:pt x="44" y="0"/>
                </a:lnTo>
                <a:lnTo>
                  <a:pt x="46" y="0"/>
                </a:lnTo>
                <a:lnTo>
                  <a:pt x="46" y="2"/>
                </a:lnTo>
                <a:lnTo>
                  <a:pt x="48" y="2"/>
                </a:ln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2" y="2"/>
                </a:lnTo>
                <a:lnTo>
                  <a:pt x="52" y="0"/>
                </a:lnTo>
                <a:lnTo>
                  <a:pt x="54" y="0"/>
                </a:lnTo>
                <a:lnTo>
                  <a:pt x="54" y="2"/>
                </a:lnTo>
                <a:lnTo>
                  <a:pt x="77" y="2"/>
                </a:lnTo>
                <a:lnTo>
                  <a:pt x="77" y="0"/>
                </a:lnTo>
                <a:lnTo>
                  <a:pt x="79" y="0"/>
                </a:lnTo>
                <a:lnTo>
                  <a:pt x="79" y="2"/>
                </a:lnTo>
                <a:lnTo>
                  <a:pt x="81" y="2"/>
                </a:lnTo>
                <a:lnTo>
                  <a:pt x="81" y="0"/>
                </a:lnTo>
                <a:lnTo>
                  <a:pt x="83" y="0"/>
                </a:lnTo>
                <a:lnTo>
                  <a:pt x="83" y="2"/>
                </a:lnTo>
                <a:lnTo>
                  <a:pt x="85" y="2"/>
                </a:lnTo>
                <a:lnTo>
                  <a:pt x="85" y="0"/>
                </a:lnTo>
                <a:lnTo>
                  <a:pt x="87" y="0"/>
                </a:lnTo>
                <a:lnTo>
                  <a:pt x="87" y="2"/>
                </a:lnTo>
                <a:lnTo>
                  <a:pt x="89" y="2"/>
                </a:lnTo>
                <a:lnTo>
                  <a:pt x="89" y="0"/>
                </a:lnTo>
                <a:lnTo>
                  <a:pt x="91" y="0"/>
                </a:lnTo>
                <a:lnTo>
                  <a:pt x="91" y="2"/>
                </a:lnTo>
                <a:lnTo>
                  <a:pt x="93" y="2"/>
                </a:lnTo>
                <a:lnTo>
                  <a:pt x="93" y="0"/>
                </a:lnTo>
                <a:lnTo>
                  <a:pt x="95" y="0"/>
                </a:lnTo>
                <a:lnTo>
                  <a:pt x="95" y="2"/>
                </a:lnTo>
                <a:lnTo>
                  <a:pt x="97" y="2"/>
                </a:lnTo>
                <a:lnTo>
                  <a:pt x="97" y="0"/>
                </a:lnTo>
                <a:lnTo>
                  <a:pt x="99" y="0"/>
                </a:lnTo>
                <a:lnTo>
                  <a:pt x="99" y="2"/>
                </a:lnTo>
                <a:lnTo>
                  <a:pt x="101" y="2"/>
                </a:lnTo>
                <a:lnTo>
                  <a:pt x="101" y="0"/>
                </a:lnTo>
                <a:lnTo>
                  <a:pt x="103" y="0"/>
                </a:lnTo>
                <a:lnTo>
                  <a:pt x="103" y="2"/>
                </a:lnTo>
                <a:lnTo>
                  <a:pt x="105" y="2"/>
                </a:lnTo>
                <a:lnTo>
                  <a:pt x="105" y="0"/>
                </a:lnTo>
                <a:lnTo>
                  <a:pt x="107" y="0"/>
                </a:lnTo>
                <a:lnTo>
                  <a:pt x="107" y="2"/>
                </a:lnTo>
                <a:lnTo>
                  <a:pt x="110" y="2"/>
                </a:lnTo>
                <a:lnTo>
                  <a:pt x="110" y="0"/>
                </a:lnTo>
                <a:lnTo>
                  <a:pt x="111" y="0"/>
                </a:lnTo>
                <a:lnTo>
                  <a:pt x="111" y="2"/>
                </a:lnTo>
                <a:lnTo>
                  <a:pt x="114" y="2"/>
                </a:lnTo>
                <a:lnTo>
                  <a:pt x="114" y="0"/>
                </a:lnTo>
                <a:lnTo>
                  <a:pt x="115" y="0"/>
                </a:lnTo>
                <a:lnTo>
                  <a:pt x="115" y="2"/>
                </a:lnTo>
                <a:lnTo>
                  <a:pt x="118" y="2"/>
                </a:lnTo>
                <a:lnTo>
                  <a:pt x="118" y="0"/>
                </a:lnTo>
                <a:lnTo>
                  <a:pt x="119" y="0"/>
                </a:lnTo>
                <a:lnTo>
                  <a:pt x="119" y="2"/>
                </a:lnTo>
                <a:lnTo>
                  <a:pt x="122" y="2"/>
                </a:lnTo>
                <a:lnTo>
                  <a:pt x="122" y="0"/>
                </a:lnTo>
                <a:lnTo>
                  <a:pt x="123" y="0"/>
                </a:lnTo>
                <a:lnTo>
                  <a:pt x="123" y="2"/>
                </a:lnTo>
                <a:lnTo>
                  <a:pt x="126" y="2"/>
                </a:lnTo>
                <a:lnTo>
                  <a:pt x="126" y="0"/>
                </a:lnTo>
                <a:lnTo>
                  <a:pt x="127" y="0"/>
                </a:lnTo>
                <a:lnTo>
                  <a:pt x="127" y="2"/>
                </a:lnTo>
                <a:lnTo>
                  <a:pt x="128" y="2"/>
                </a:lnTo>
                <a:cubicBezTo>
                  <a:pt x="129" y="2"/>
                  <a:pt x="130" y="3"/>
                  <a:pt x="130" y="4"/>
                </a:cubicBezTo>
                <a:cubicBezTo>
                  <a:pt x="130" y="5"/>
                  <a:pt x="129" y="6"/>
                  <a:pt x="128" y="6"/>
                </a:cubicBezTo>
                <a:lnTo>
                  <a:pt x="127" y="6"/>
                </a:lnTo>
                <a:lnTo>
                  <a:pt x="127" y="8"/>
                </a:lnTo>
                <a:lnTo>
                  <a:pt x="126" y="8"/>
                </a:lnTo>
                <a:lnTo>
                  <a:pt x="126" y="6"/>
                </a:lnTo>
                <a:lnTo>
                  <a:pt x="123" y="6"/>
                </a:lnTo>
                <a:lnTo>
                  <a:pt x="123" y="8"/>
                </a:lnTo>
                <a:lnTo>
                  <a:pt x="122" y="8"/>
                </a:lnTo>
                <a:lnTo>
                  <a:pt x="122" y="6"/>
                </a:lnTo>
                <a:lnTo>
                  <a:pt x="119" y="6"/>
                </a:lnTo>
                <a:lnTo>
                  <a:pt x="119" y="8"/>
                </a:lnTo>
                <a:lnTo>
                  <a:pt x="118" y="8"/>
                </a:lnTo>
                <a:lnTo>
                  <a:pt x="118" y="6"/>
                </a:lnTo>
                <a:lnTo>
                  <a:pt x="115" y="6"/>
                </a:lnTo>
                <a:lnTo>
                  <a:pt x="115" y="8"/>
                </a:lnTo>
                <a:lnTo>
                  <a:pt x="114" y="8"/>
                </a:lnTo>
                <a:lnTo>
                  <a:pt x="114" y="6"/>
                </a:lnTo>
                <a:lnTo>
                  <a:pt x="111" y="6"/>
                </a:lnTo>
                <a:lnTo>
                  <a:pt x="111" y="8"/>
                </a:lnTo>
                <a:lnTo>
                  <a:pt x="110" y="8"/>
                </a:lnTo>
                <a:lnTo>
                  <a:pt x="110" y="6"/>
                </a:lnTo>
                <a:lnTo>
                  <a:pt x="107" y="6"/>
                </a:lnTo>
                <a:lnTo>
                  <a:pt x="107" y="8"/>
                </a:lnTo>
                <a:lnTo>
                  <a:pt x="105" y="8"/>
                </a:lnTo>
                <a:lnTo>
                  <a:pt x="105" y="6"/>
                </a:lnTo>
                <a:lnTo>
                  <a:pt x="103" y="6"/>
                </a:lnTo>
                <a:lnTo>
                  <a:pt x="103" y="8"/>
                </a:lnTo>
                <a:lnTo>
                  <a:pt x="101" y="8"/>
                </a:lnTo>
                <a:lnTo>
                  <a:pt x="101" y="6"/>
                </a:lnTo>
                <a:lnTo>
                  <a:pt x="99" y="6"/>
                </a:lnTo>
                <a:lnTo>
                  <a:pt x="99" y="8"/>
                </a:lnTo>
                <a:lnTo>
                  <a:pt x="97" y="8"/>
                </a:lnTo>
                <a:lnTo>
                  <a:pt x="97" y="6"/>
                </a:lnTo>
                <a:lnTo>
                  <a:pt x="95" y="6"/>
                </a:lnTo>
                <a:lnTo>
                  <a:pt x="95" y="8"/>
                </a:lnTo>
                <a:lnTo>
                  <a:pt x="93" y="8"/>
                </a:lnTo>
                <a:lnTo>
                  <a:pt x="93" y="6"/>
                </a:lnTo>
                <a:lnTo>
                  <a:pt x="91" y="6"/>
                </a:lnTo>
                <a:lnTo>
                  <a:pt x="91" y="8"/>
                </a:lnTo>
                <a:lnTo>
                  <a:pt x="89" y="8"/>
                </a:lnTo>
                <a:lnTo>
                  <a:pt x="89" y="6"/>
                </a:lnTo>
                <a:lnTo>
                  <a:pt x="87" y="6"/>
                </a:lnTo>
                <a:lnTo>
                  <a:pt x="87" y="8"/>
                </a:lnTo>
                <a:lnTo>
                  <a:pt x="85" y="8"/>
                </a:lnTo>
                <a:lnTo>
                  <a:pt x="85" y="6"/>
                </a:lnTo>
                <a:lnTo>
                  <a:pt x="83" y="6"/>
                </a:lnTo>
                <a:lnTo>
                  <a:pt x="83" y="8"/>
                </a:lnTo>
                <a:lnTo>
                  <a:pt x="81" y="8"/>
                </a:lnTo>
                <a:lnTo>
                  <a:pt x="81" y="6"/>
                </a:lnTo>
                <a:lnTo>
                  <a:pt x="79" y="6"/>
                </a:lnTo>
                <a:lnTo>
                  <a:pt x="79" y="8"/>
                </a:lnTo>
                <a:lnTo>
                  <a:pt x="77" y="8"/>
                </a:lnTo>
                <a:lnTo>
                  <a:pt x="77" y="6"/>
                </a:lnTo>
                <a:lnTo>
                  <a:pt x="54" y="6"/>
                </a:lnTo>
                <a:lnTo>
                  <a:pt x="54" y="8"/>
                </a:lnTo>
                <a:lnTo>
                  <a:pt x="52" y="8"/>
                </a:lnTo>
                <a:lnTo>
                  <a:pt x="52" y="6"/>
                </a:lnTo>
                <a:lnTo>
                  <a:pt x="50" y="6"/>
                </a:lnTo>
                <a:lnTo>
                  <a:pt x="50" y="8"/>
                </a:lnTo>
                <a:lnTo>
                  <a:pt x="48" y="8"/>
                </a:lnTo>
                <a:lnTo>
                  <a:pt x="48" y="6"/>
                </a:lnTo>
                <a:lnTo>
                  <a:pt x="46" y="6"/>
                </a:lnTo>
                <a:lnTo>
                  <a:pt x="46" y="8"/>
                </a:lnTo>
                <a:lnTo>
                  <a:pt x="44" y="8"/>
                </a:lnTo>
                <a:lnTo>
                  <a:pt x="44" y="6"/>
                </a:lnTo>
                <a:lnTo>
                  <a:pt x="41" y="6"/>
                </a:lnTo>
                <a:lnTo>
                  <a:pt x="41" y="8"/>
                </a:lnTo>
                <a:lnTo>
                  <a:pt x="40" y="8"/>
                </a:lnTo>
                <a:lnTo>
                  <a:pt x="40" y="6"/>
                </a:lnTo>
                <a:lnTo>
                  <a:pt x="37" y="6"/>
                </a:lnTo>
                <a:lnTo>
                  <a:pt x="37" y="8"/>
                </a:lnTo>
                <a:lnTo>
                  <a:pt x="36" y="8"/>
                </a:lnTo>
                <a:lnTo>
                  <a:pt x="36" y="6"/>
                </a:lnTo>
                <a:lnTo>
                  <a:pt x="33" y="6"/>
                </a:lnTo>
                <a:lnTo>
                  <a:pt x="33" y="8"/>
                </a:lnTo>
                <a:lnTo>
                  <a:pt x="32" y="8"/>
                </a:lnTo>
                <a:lnTo>
                  <a:pt x="32" y="6"/>
                </a:lnTo>
                <a:lnTo>
                  <a:pt x="29" y="6"/>
                </a:lnTo>
                <a:lnTo>
                  <a:pt x="29" y="8"/>
                </a:lnTo>
                <a:lnTo>
                  <a:pt x="28" y="8"/>
                </a:lnTo>
                <a:lnTo>
                  <a:pt x="28" y="6"/>
                </a:lnTo>
                <a:lnTo>
                  <a:pt x="25" y="6"/>
                </a:lnTo>
                <a:lnTo>
                  <a:pt x="25" y="8"/>
                </a:lnTo>
                <a:lnTo>
                  <a:pt x="24" y="8"/>
                </a:lnTo>
                <a:lnTo>
                  <a:pt x="24" y="6"/>
                </a:lnTo>
                <a:lnTo>
                  <a:pt x="21" y="6"/>
                </a:lnTo>
                <a:lnTo>
                  <a:pt x="21" y="8"/>
                </a:lnTo>
                <a:lnTo>
                  <a:pt x="19" y="8"/>
                </a:lnTo>
                <a:lnTo>
                  <a:pt x="19" y="6"/>
                </a:lnTo>
                <a:lnTo>
                  <a:pt x="17" y="6"/>
                </a:lnTo>
                <a:lnTo>
                  <a:pt x="17" y="8"/>
                </a:lnTo>
                <a:lnTo>
                  <a:pt x="15" y="8"/>
                </a:lnTo>
                <a:lnTo>
                  <a:pt x="15" y="6"/>
                </a:lnTo>
                <a:lnTo>
                  <a:pt x="13" y="6"/>
                </a:lnTo>
                <a:lnTo>
                  <a:pt x="13" y="8"/>
                </a:lnTo>
                <a:lnTo>
                  <a:pt x="11" y="8"/>
                </a:lnTo>
                <a:lnTo>
                  <a:pt x="11" y="6"/>
                </a:lnTo>
                <a:lnTo>
                  <a:pt x="9" y="6"/>
                </a:lnTo>
                <a:lnTo>
                  <a:pt x="9" y="8"/>
                </a:lnTo>
                <a:lnTo>
                  <a:pt x="7" y="8"/>
                </a:lnTo>
                <a:lnTo>
                  <a:pt x="7" y="6"/>
                </a:lnTo>
                <a:lnTo>
                  <a:pt x="5" y="6"/>
                </a:lnTo>
                <a:lnTo>
                  <a:pt x="5" y="8"/>
                </a:lnTo>
                <a:lnTo>
                  <a:pt x="3" y="8"/>
                </a:lnTo>
                <a:lnTo>
                  <a:pt x="3" y="6"/>
                </a:lnTo>
                <a:lnTo>
                  <a:pt x="2" y="6"/>
                </a:lnTo>
                <a:cubicBezTo>
                  <a:pt x="1" y="6"/>
                  <a:pt x="0" y="5"/>
                  <a:pt x="0" y="4"/>
                </a:cubicBezTo>
                <a:cubicBezTo>
                  <a:pt x="0" y="3"/>
                  <a:pt x="1" y="2"/>
                  <a:pt x="2" y="2"/>
                </a:cubicBez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80" name="Freeform 37"/>
          <p:cNvSpPr>
            <a:spLocks/>
          </p:cNvSpPr>
          <p:nvPr/>
        </p:nvSpPr>
        <p:spPr bwMode="auto">
          <a:xfrm>
            <a:off x="8575676" y="3819526"/>
            <a:ext cx="1230313" cy="85725"/>
          </a:xfrm>
          <a:custGeom>
            <a:avLst/>
            <a:gdLst>
              <a:gd name="T0" fmla="*/ 4 w 130"/>
              <a:gd name="T1" fmla="*/ 0 h 8"/>
              <a:gd name="T2" fmla="*/ 8 w 130"/>
              <a:gd name="T3" fmla="*/ 0 h 8"/>
              <a:gd name="T4" fmla="*/ 12 w 130"/>
              <a:gd name="T5" fmla="*/ 0 h 8"/>
              <a:gd name="T6" fmla="*/ 16 w 130"/>
              <a:gd name="T7" fmla="*/ 0 h 8"/>
              <a:gd name="T8" fmla="*/ 21 w 130"/>
              <a:gd name="T9" fmla="*/ 0 h 8"/>
              <a:gd name="T10" fmla="*/ 25 w 130"/>
              <a:gd name="T11" fmla="*/ 0 h 8"/>
              <a:gd name="T12" fmla="*/ 29 w 130"/>
              <a:gd name="T13" fmla="*/ 0 h 8"/>
              <a:gd name="T14" fmla="*/ 33 w 130"/>
              <a:gd name="T15" fmla="*/ 0 h 8"/>
              <a:gd name="T16" fmla="*/ 37 w 130"/>
              <a:gd name="T17" fmla="*/ 0 h 8"/>
              <a:gd name="T18" fmla="*/ 41 w 130"/>
              <a:gd name="T19" fmla="*/ 0 h 8"/>
              <a:gd name="T20" fmla="*/ 45 w 130"/>
              <a:gd name="T21" fmla="*/ 0 h 8"/>
              <a:gd name="T22" fmla="*/ 49 w 130"/>
              <a:gd name="T23" fmla="*/ 0 h 8"/>
              <a:gd name="T24" fmla="*/ 53 w 130"/>
              <a:gd name="T25" fmla="*/ 0 h 8"/>
              <a:gd name="T26" fmla="*/ 78 w 130"/>
              <a:gd name="T27" fmla="*/ 0 h 8"/>
              <a:gd name="T28" fmla="*/ 82 w 130"/>
              <a:gd name="T29" fmla="*/ 0 h 8"/>
              <a:gd name="T30" fmla="*/ 86 w 130"/>
              <a:gd name="T31" fmla="*/ 0 h 8"/>
              <a:gd name="T32" fmla="*/ 90 w 130"/>
              <a:gd name="T33" fmla="*/ 0 h 8"/>
              <a:gd name="T34" fmla="*/ 94 w 130"/>
              <a:gd name="T35" fmla="*/ 0 h 8"/>
              <a:gd name="T36" fmla="*/ 98 w 130"/>
              <a:gd name="T37" fmla="*/ 0 h 8"/>
              <a:gd name="T38" fmla="*/ 102 w 130"/>
              <a:gd name="T39" fmla="*/ 0 h 8"/>
              <a:gd name="T40" fmla="*/ 107 w 130"/>
              <a:gd name="T41" fmla="*/ 0 h 8"/>
              <a:gd name="T42" fmla="*/ 111 w 130"/>
              <a:gd name="T43" fmla="*/ 0 h 8"/>
              <a:gd name="T44" fmla="*/ 115 w 130"/>
              <a:gd name="T45" fmla="*/ 0 h 8"/>
              <a:gd name="T46" fmla="*/ 119 w 130"/>
              <a:gd name="T47" fmla="*/ 0 h 8"/>
              <a:gd name="T48" fmla="*/ 123 w 130"/>
              <a:gd name="T49" fmla="*/ 0 h 8"/>
              <a:gd name="T50" fmla="*/ 127 w 130"/>
              <a:gd name="T51" fmla="*/ 0 h 8"/>
              <a:gd name="T52" fmla="*/ 130 w 130"/>
              <a:gd name="T53" fmla="*/ 4 h 8"/>
              <a:gd name="T54" fmla="*/ 125 w 130"/>
              <a:gd name="T55" fmla="*/ 8 h 8"/>
              <a:gd name="T56" fmla="*/ 121 w 130"/>
              <a:gd name="T57" fmla="*/ 8 h 8"/>
              <a:gd name="T58" fmla="*/ 117 w 130"/>
              <a:gd name="T59" fmla="*/ 8 h 8"/>
              <a:gd name="T60" fmla="*/ 113 w 130"/>
              <a:gd name="T61" fmla="*/ 8 h 8"/>
              <a:gd name="T62" fmla="*/ 109 w 130"/>
              <a:gd name="T63" fmla="*/ 8 h 8"/>
              <a:gd name="T64" fmla="*/ 105 w 130"/>
              <a:gd name="T65" fmla="*/ 8 h 8"/>
              <a:gd name="T66" fmla="*/ 101 w 130"/>
              <a:gd name="T67" fmla="*/ 8 h 8"/>
              <a:gd name="T68" fmla="*/ 97 w 130"/>
              <a:gd name="T69" fmla="*/ 8 h 8"/>
              <a:gd name="T70" fmla="*/ 93 w 130"/>
              <a:gd name="T71" fmla="*/ 8 h 8"/>
              <a:gd name="T72" fmla="*/ 89 w 130"/>
              <a:gd name="T73" fmla="*/ 8 h 8"/>
              <a:gd name="T74" fmla="*/ 85 w 130"/>
              <a:gd name="T75" fmla="*/ 8 h 8"/>
              <a:gd name="T76" fmla="*/ 80 w 130"/>
              <a:gd name="T77" fmla="*/ 8 h 8"/>
              <a:gd name="T78" fmla="*/ 76 w 130"/>
              <a:gd name="T79" fmla="*/ 8 h 8"/>
              <a:gd name="T80" fmla="*/ 52 w 130"/>
              <a:gd name="T81" fmla="*/ 8 h 8"/>
              <a:gd name="T82" fmla="*/ 47 w 130"/>
              <a:gd name="T83" fmla="*/ 8 h 8"/>
              <a:gd name="T84" fmla="*/ 43 w 130"/>
              <a:gd name="T85" fmla="*/ 8 h 8"/>
              <a:gd name="T86" fmla="*/ 39 w 130"/>
              <a:gd name="T87" fmla="*/ 8 h 8"/>
              <a:gd name="T88" fmla="*/ 35 w 130"/>
              <a:gd name="T89" fmla="*/ 8 h 8"/>
              <a:gd name="T90" fmla="*/ 31 w 130"/>
              <a:gd name="T91" fmla="*/ 8 h 8"/>
              <a:gd name="T92" fmla="*/ 27 w 130"/>
              <a:gd name="T93" fmla="*/ 8 h 8"/>
              <a:gd name="T94" fmla="*/ 23 w 130"/>
              <a:gd name="T95" fmla="*/ 8 h 8"/>
              <a:gd name="T96" fmla="*/ 19 w 130"/>
              <a:gd name="T97" fmla="*/ 8 h 8"/>
              <a:gd name="T98" fmla="*/ 15 w 130"/>
              <a:gd name="T99" fmla="*/ 8 h 8"/>
              <a:gd name="T100" fmla="*/ 11 w 130"/>
              <a:gd name="T101" fmla="*/ 8 h 8"/>
              <a:gd name="T102" fmla="*/ 7 w 130"/>
              <a:gd name="T103" fmla="*/ 8 h 8"/>
              <a:gd name="T104" fmla="*/ 3 w 130"/>
              <a:gd name="T105" fmla="*/ 8 h 8"/>
              <a:gd name="T106" fmla="*/ 0 w 130"/>
              <a:gd name="T107" fmla="*/ 4 h 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0"/>
              <a:gd name="T163" fmla="*/ 0 h 8"/>
              <a:gd name="T164" fmla="*/ 130 w 130"/>
              <a:gd name="T165" fmla="*/ 8 h 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0" h="8">
                <a:moveTo>
                  <a:pt x="2" y="2"/>
                </a:moveTo>
                <a:lnTo>
                  <a:pt x="3" y="2"/>
                </a:lnTo>
                <a:lnTo>
                  <a:pt x="3" y="0"/>
                </a:lnTo>
                <a:lnTo>
                  <a:pt x="4" y="0"/>
                </a:lnTo>
                <a:lnTo>
                  <a:pt x="4" y="2"/>
                </a:lnTo>
                <a:lnTo>
                  <a:pt x="7" y="2"/>
                </a:lnTo>
                <a:lnTo>
                  <a:pt x="7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0"/>
                </a:lnTo>
                <a:lnTo>
                  <a:pt x="12" y="0"/>
                </a:lnTo>
                <a:lnTo>
                  <a:pt x="12" y="2"/>
                </a:lnTo>
                <a:lnTo>
                  <a:pt x="15" y="2"/>
                </a:lnTo>
                <a:lnTo>
                  <a:pt x="15" y="0"/>
                </a:lnTo>
                <a:lnTo>
                  <a:pt x="16" y="0"/>
                </a:lnTo>
                <a:lnTo>
                  <a:pt x="16" y="2"/>
                </a:lnTo>
                <a:lnTo>
                  <a:pt x="19" y="2"/>
                </a:lnTo>
                <a:lnTo>
                  <a:pt x="19" y="0"/>
                </a:lnTo>
                <a:lnTo>
                  <a:pt x="21" y="0"/>
                </a:lnTo>
                <a:lnTo>
                  <a:pt x="21" y="2"/>
                </a:lnTo>
                <a:lnTo>
                  <a:pt x="23" y="2"/>
                </a:lnTo>
                <a:lnTo>
                  <a:pt x="23" y="0"/>
                </a:lnTo>
                <a:lnTo>
                  <a:pt x="25" y="0"/>
                </a:lnTo>
                <a:lnTo>
                  <a:pt x="25" y="2"/>
                </a:lnTo>
                <a:lnTo>
                  <a:pt x="27" y="2"/>
                </a:lnTo>
                <a:lnTo>
                  <a:pt x="27" y="0"/>
                </a:lnTo>
                <a:lnTo>
                  <a:pt x="29" y="0"/>
                </a:lnTo>
                <a:lnTo>
                  <a:pt x="29" y="2"/>
                </a:lnTo>
                <a:lnTo>
                  <a:pt x="31" y="2"/>
                </a:lnTo>
                <a:lnTo>
                  <a:pt x="31" y="0"/>
                </a:lnTo>
                <a:lnTo>
                  <a:pt x="33" y="0"/>
                </a:lnTo>
                <a:lnTo>
                  <a:pt x="33" y="2"/>
                </a:lnTo>
                <a:lnTo>
                  <a:pt x="35" y="2"/>
                </a:lnTo>
                <a:lnTo>
                  <a:pt x="35" y="0"/>
                </a:lnTo>
                <a:lnTo>
                  <a:pt x="37" y="0"/>
                </a:lnTo>
                <a:lnTo>
                  <a:pt x="37" y="2"/>
                </a:lnTo>
                <a:lnTo>
                  <a:pt x="39" y="2"/>
                </a:lnTo>
                <a:lnTo>
                  <a:pt x="39" y="0"/>
                </a:lnTo>
                <a:lnTo>
                  <a:pt x="41" y="0"/>
                </a:lnTo>
                <a:lnTo>
                  <a:pt x="41" y="2"/>
                </a:lnTo>
                <a:lnTo>
                  <a:pt x="43" y="2"/>
                </a:lnTo>
                <a:lnTo>
                  <a:pt x="43" y="0"/>
                </a:lnTo>
                <a:lnTo>
                  <a:pt x="45" y="0"/>
                </a:lnTo>
                <a:lnTo>
                  <a:pt x="45" y="2"/>
                </a:lnTo>
                <a:lnTo>
                  <a:pt x="47" y="2"/>
                </a:lnTo>
                <a:lnTo>
                  <a:pt x="47" y="0"/>
                </a:lnTo>
                <a:lnTo>
                  <a:pt x="49" y="0"/>
                </a:lnTo>
                <a:lnTo>
                  <a:pt x="49" y="2"/>
                </a:lnTo>
                <a:lnTo>
                  <a:pt x="52" y="2"/>
                </a:lnTo>
                <a:lnTo>
                  <a:pt x="52" y="0"/>
                </a:lnTo>
                <a:lnTo>
                  <a:pt x="53" y="0"/>
                </a:lnTo>
                <a:lnTo>
                  <a:pt x="53" y="2"/>
                </a:lnTo>
                <a:lnTo>
                  <a:pt x="76" y="2"/>
                </a:lnTo>
                <a:lnTo>
                  <a:pt x="76" y="0"/>
                </a:lnTo>
                <a:lnTo>
                  <a:pt x="78" y="0"/>
                </a:lnTo>
                <a:lnTo>
                  <a:pt x="78" y="2"/>
                </a:lnTo>
                <a:lnTo>
                  <a:pt x="80" y="2"/>
                </a:lnTo>
                <a:lnTo>
                  <a:pt x="80" y="0"/>
                </a:lnTo>
                <a:lnTo>
                  <a:pt x="82" y="0"/>
                </a:lnTo>
                <a:lnTo>
                  <a:pt x="82" y="2"/>
                </a:lnTo>
                <a:lnTo>
                  <a:pt x="85" y="2"/>
                </a:lnTo>
                <a:lnTo>
                  <a:pt x="85" y="0"/>
                </a:lnTo>
                <a:lnTo>
                  <a:pt x="86" y="0"/>
                </a:lnTo>
                <a:lnTo>
                  <a:pt x="86" y="2"/>
                </a:lnTo>
                <a:lnTo>
                  <a:pt x="89" y="2"/>
                </a:lnTo>
                <a:lnTo>
                  <a:pt x="89" y="0"/>
                </a:lnTo>
                <a:lnTo>
                  <a:pt x="90" y="0"/>
                </a:lnTo>
                <a:lnTo>
                  <a:pt x="90" y="2"/>
                </a:lnTo>
                <a:lnTo>
                  <a:pt x="93" y="2"/>
                </a:lnTo>
                <a:lnTo>
                  <a:pt x="93" y="0"/>
                </a:lnTo>
                <a:lnTo>
                  <a:pt x="94" y="0"/>
                </a:lnTo>
                <a:lnTo>
                  <a:pt x="94" y="2"/>
                </a:lnTo>
                <a:lnTo>
                  <a:pt x="97" y="2"/>
                </a:lnTo>
                <a:lnTo>
                  <a:pt x="97" y="0"/>
                </a:lnTo>
                <a:lnTo>
                  <a:pt x="98" y="0"/>
                </a:lnTo>
                <a:lnTo>
                  <a:pt x="98" y="2"/>
                </a:lnTo>
                <a:lnTo>
                  <a:pt x="101" y="2"/>
                </a:lnTo>
                <a:lnTo>
                  <a:pt x="101" y="0"/>
                </a:lnTo>
                <a:lnTo>
                  <a:pt x="102" y="0"/>
                </a:lnTo>
                <a:lnTo>
                  <a:pt x="102" y="2"/>
                </a:lnTo>
                <a:lnTo>
                  <a:pt x="105" y="2"/>
                </a:lnTo>
                <a:lnTo>
                  <a:pt x="105" y="0"/>
                </a:lnTo>
                <a:lnTo>
                  <a:pt x="107" y="0"/>
                </a:lnTo>
                <a:lnTo>
                  <a:pt x="107" y="2"/>
                </a:lnTo>
                <a:lnTo>
                  <a:pt x="109" y="2"/>
                </a:lnTo>
                <a:lnTo>
                  <a:pt x="109" y="0"/>
                </a:lnTo>
                <a:lnTo>
                  <a:pt x="111" y="0"/>
                </a:lnTo>
                <a:lnTo>
                  <a:pt x="111" y="2"/>
                </a:lnTo>
                <a:lnTo>
                  <a:pt x="113" y="2"/>
                </a:lnTo>
                <a:lnTo>
                  <a:pt x="113" y="0"/>
                </a:lnTo>
                <a:lnTo>
                  <a:pt x="115" y="0"/>
                </a:lnTo>
                <a:lnTo>
                  <a:pt x="115" y="2"/>
                </a:lnTo>
                <a:lnTo>
                  <a:pt x="117" y="2"/>
                </a:lnTo>
                <a:lnTo>
                  <a:pt x="117" y="0"/>
                </a:lnTo>
                <a:lnTo>
                  <a:pt x="119" y="0"/>
                </a:lnTo>
                <a:lnTo>
                  <a:pt x="119" y="2"/>
                </a:lnTo>
                <a:lnTo>
                  <a:pt x="121" y="2"/>
                </a:lnTo>
                <a:lnTo>
                  <a:pt x="121" y="0"/>
                </a:lnTo>
                <a:lnTo>
                  <a:pt x="123" y="0"/>
                </a:lnTo>
                <a:lnTo>
                  <a:pt x="123" y="2"/>
                </a:lnTo>
                <a:lnTo>
                  <a:pt x="125" y="2"/>
                </a:lnTo>
                <a:lnTo>
                  <a:pt x="125" y="0"/>
                </a:lnTo>
                <a:lnTo>
                  <a:pt x="127" y="0"/>
                </a:lnTo>
                <a:lnTo>
                  <a:pt x="127" y="2"/>
                </a:lnTo>
                <a:lnTo>
                  <a:pt x="128" y="2"/>
                </a:lnTo>
                <a:cubicBezTo>
                  <a:pt x="129" y="2"/>
                  <a:pt x="130" y="3"/>
                  <a:pt x="130" y="4"/>
                </a:cubicBezTo>
                <a:cubicBezTo>
                  <a:pt x="130" y="5"/>
                  <a:pt x="129" y="6"/>
                  <a:pt x="128" y="6"/>
                </a:cubicBezTo>
                <a:lnTo>
                  <a:pt x="127" y="6"/>
                </a:lnTo>
                <a:lnTo>
                  <a:pt x="127" y="8"/>
                </a:lnTo>
                <a:lnTo>
                  <a:pt x="125" y="8"/>
                </a:lnTo>
                <a:lnTo>
                  <a:pt x="125" y="6"/>
                </a:lnTo>
                <a:lnTo>
                  <a:pt x="123" y="6"/>
                </a:lnTo>
                <a:lnTo>
                  <a:pt x="123" y="8"/>
                </a:lnTo>
                <a:lnTo>
                  <a:pt x="121" y="8"/>
                </a:lnTo>
                <a:lnTo>
                  <a:pt x="121" y="6"/>
                </a:lnTo>
                <a:lnTo>
                  <a:pt x="119" y="6"/>
                </a:lnTo>
                <a:lnTo>
                  <a:pt x="119" y="8"/>
                </a:lnTo>
                <a:lnTo>
                  <a:pt x="117" y="8"/>
                </a:lnTo>
                <a:lnTo>
                  <a:pt x="117" y="6"/>
                </a:lnTo>
                <a:lnTo>
                  <a:pt x="115" y="6"/>
                </a:lnTo>
                <a:lnTo>
                  <a:pt x="115" y="8"/>
                </a:lnTo>
                <a:lnTo>
                  <a:pt x="113" y="8"/>
                </a:lnTo>
                <a:lnTo>
                  <a:pt x="113" y="6"/>
                </a:lnTo>
                <a:lnTo>
                  <a:pt x="111" y="6"/>
                </a:lnTo>
                <a:lnTo>
                  <a:pt x="111" y="8"/>
                </a:lnTo>
                <a:lnTo>
                  <a:pt x="109" y="8"/>
                </a:lnTo>
                <a:lnTo>
                  <a:pt x="109" y="6"/>
                </a:lnTo>
                <a:lnTo>
                  <a:pt x="107" y="6"/>
                </a:lnTo>
                <a:lnTo>
                  <a:pt x="107" y="8"/>
                </a:lnTo>
                <a:lnTo>
                  <a:pt x="105" y="8"/>
                </a:lnTo>
                <a:lnTo>
                  <a:pt x="105" y="6"/>
                </a:lnTo>
                <a:lnTo>
                  <a:pt x="102" y="6"/>
                </a:lnTo>
                <a:lnTo>
                  <a:pt x="102" y="8"/>
                </a:lnTo>
                <a:lnTo>
                  <a:pt x="101" y="8"/>
                </a:lnTo>
                <a:lnTo>
                  <a:pt x="101" y="6"/>
                </a:lnTo>
                <a:lnTo>
                  <a:pt x="98" y="6"/>
                </a:lnTo>
                <a:lnTo>
                  <a:pt x="98" y="8"/>
                </a:lnTo>
                <a:lnTo>
                  <a:pt x="97" y="8"/>
                </a:lnTo>
                <a:lnTo>
                  <a:pt x="97" y="6"/>
                </a:lnTo>
                <a:lnTo>
                  <a:pt x="94" y="6"/>
                </a:lnTo>
                <a:lnTo>
                  <a:pt x="94" y="8"/>
                </a:lnTo>
                <a:lnTo>
                  <a:pt x="93" y="8"/>
                </a:lnTo>
                <a:lnTo>
                  <a:pt x="93" y="6"/>
                </a:lnTo>
                <a:lnTo>
                  <a:pt x="90" y="6"/>
                </a:lnTo>
                <a:lnTo>
                  <a:pt x="90" y="8"/>
                </a:lnTo>
                <a:lnTo>
                  <a:pt x="89" y="8"/>
                </a:lnTo>
                <a:lnTo>
                  <a:pt x="89" y="6"/>
                </a:lnTo>
                <a:lnTo>
                  <a:pt x="86" y="6"/>
                </a:lnTo>
                <a:lnTo>
                  <a:pt x="86" y="8"/>
                </a:lnTo>
                <a:lnTo>
                  <a:pt x="85" y="8"/>
                </a:lnTo>
                <a:lnTo>
                  <a:pt x="85" y="6"/>
                </a:lnTo>
                <a:lnTo>
                  <a:pt x="82" y="6"/>
                </a:lnTo>
                <a:lnTo>
                  <a:pt x="82" y="8"/>
                </a:lnTo>
                <a:lnTo>
                  <a:pt x="80" y="8"/>
                </a:lnTo>
                <a:lnTo>
                  <a:pt x="80" y="6"/>
                </a:lnTo>
                <a:lnTo>
                  <a:pt x="78" y="6"/>
                </a:lnTo>
                <a:lnTo>
                  <a:pt x="78" y="8"/>
                </a:lnTo>
                <a:lnTo>
                  <a:pt x="76" y="8"/>
                </a:lnTo>
                <a:lnTo>
                  <a:pt x="76" y="6"/>
                </a:lnTo>
                <a:lnTo>
                  <a:pt x="53" y="6"/>
                </a:lnTo>
                <a:lnTo>
                  <a:pt x="53" y="8"/>
                </a:lnTo>
                <a:lnTo>
                  <a:pt x="52" y="8"/>
                </a:lnTo>
                <a:lnTo>
                  <a:pt x="52" y="6"/>
                </a:lnTo>
                <a:lnTo>
                  <a:pt x="49" y="6"/>
                </a:lnTo>
                <a:lnTo>
                  <a:pt x="49" y="8"/>
                </a:lnTo>
                <a:lnTo>
                  <a:pt x="47" y="8"/>
                </a:lnTo>
                <a:lnTo>
                  <a:pt x="47" y="6"/>
                </a:lnTo>
                <a:lnTo>
                  <a:pt x="45" y="6"/>
                </a:lnTo>
                <a:lnTo>
                  <a:pt x="45" y="8"/>
                </a:lnTo>
                <a:lnTo>
                  <a:pt x="43" y="8"/>
                </a:lnTo>
                <a:lnTo>
                  <a:pt x="43" y="6"/>
                </a:lnTo>
                <a:lnTo>
                  <a:pt x="41" y="6"/>
                </a:lnTo>
                <a:lnTo>
                  <a:pt x="41" y="8"/>
                </a:lnTo>
                <a:lnTo>
                  <a:pt x="39" y="8"/>
                </a:lnTo>
                <a:lnTo>
                  <a:pt x="39" y="6"/>
                </a:lnTo>
                <a:lnTo>
                  <a:pt x="37" y="6"/>
                </a:lnTo>
                <a:lnTo>
                  <a:pt x="37" y="8"/>
                </a:lnTo>
                <a:lnTo>
                  <a:pt x="35" y="8"/>
                </a:lnTo>
                <a:lnTo>
                  <a:pt x="35" y="6"/>
                </a:lnTo>
                <a:lnTo>
                  <a:pt x="33" y="6"/>
                </a:lnTo>
                <a:lnTo>
                  <a:pt x="33" y="8"/>
                </a:lnTo>
                <a:lnTo>
                  <a:pt x="31" y="8"/>
                </a:lnTo>
                <a:lnTo>
                  <a:pt x="31" y="6"/>
                </a:lnTo>
                <a:lnTo>
                  <a:pt x="29" y="6"/>
                </a:lnTo>
                <a:lnTo>
                  <a:pt x="29" y="8"/>
                </a:lnTo>
                <a:lnTo>
                  <a:pt x="27" y="8"/>
                </a:lnTo>
                <a:lnTo>
                  <a:pt x="27" y="6"/>
                </a:lnTo>
                <a:lnTo>
                  <a:pt x="25" y="6"/>
                </a:lnTo>
                <a:lnTo>
                  <a:pt x="25" y="8"/>
                </a:lnTo>
                <a:lnTo>
                  <a:pt x="23" y="8"/>
                </a:lnTo>
                <a:lnTo>
                  <a:pt x="23" y="6"/>
                </a:lnTo>
                <a:lnTo>
                  <a:pt x="21" y="6"/>
                </a:lnTo>
                <a:lnTo>
                  <a:pt x="21" y="8"/>
                </a:lnTo>
                <a:lnTo>
                  <a:pt x="19" y="8"/>
                </a:lnTo>
                <a:lnTo>
                  <a:pt x="19" y="6"/>
                </a:lnTo>
                <a:lnTo>
                  <a:pt x="16" y="6"/>
                </a:lnTo>
                <a:lnTo>
                  <a:pt x="16" y="8"/>
                </a:lnTo>
                <a:lnTo>
                  <a:pt x="15" y="8"/>
                </a:lnTo>
                <a:lnTo>
                  <a:pt x="15" y="6"/>
                </a:lnTo>
                <a:lnTo>
                  <a:pt x="12" y="6"/>
                </a:lnTo>
                <a:lnTo>
                  <a:pt x="12" y="8"/>
                </a:lnTo>
                <a:lnTo>
                  <a:pt x="11" y="8"/>
                </a:lnTo>
                <a:lnTo>
                  <a:pt x="11" y="6"/>
                </a:lnTo>
                <a:lnTo>
                  <a:pt x="8" y="6"/>
                </a:lnTo>
                <a:lnTo>
                  <a:pt x="8" y="8"/>
                </a:lnTo>
                <a:lnTo>
                  <a:pt x="7" y="8"/>
                </a:lnTo>
                <a:lnTo>
                  <a:pt x="7" y="6"/>
                </a:lnTo>
                <a:lnTo>
                  <a:pt x="4" y="6"/>
                </a:lnTo>
                <a:lnTo>
                  <a:pt x="4" y="8"/>
                </a:lnTo>
                <a:lnTo>
                  <a:pt x="3" y="8"/>
                </a:lnTo>
                <a:lnTo>
                  <a:pt x="3" y="6"/>
                </a:lnTo>
                <a:lnTo>
                  <a:pt x="2" y="6"/>
                </a:lnTo>
                <a:cubicBezTo>
                  <a:pt x="1" y="6"/>
                  <a:pt x="0" y="5"/>
                  <a:pt x="0" y="4"/>
                </a:cubicBezTo>
                <a:cubicBezTo>
                  <a:pt x="0" y="3"/>
                  <a:pt x="1" y="2"/>
                  <a:pt x="2" y="2"/>
                </a:cubicBez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81" name="Freeform 38"/>
          <p:cNvSpPr>
            <a:spLocks/>
          </p:cNvSpPr>
          <p:nvPr/>
        </p:nvSpPr>
        <p:spPr bwMode="auto">
          <a:xfrm>
            <a:off x="8575676" y="3670301"/>
            <a:ext cx="1230313" cy="74613"/>
          </a:xfrm>
          <a:custGeom>
            <a:avLst/>
            <a:gdLst>
              <a:gd name="T0" fmla="*/ 4 w 130"/>
              <a:gd name="T1" fmla="*/ 0 h 7"/>
              <a:gd name="T2" fmla="*/ 8 w 130"/>
              <a:gd name="T3" fmla="*/ 0 h 7"/>
              <a:gd name="T4" fmla="*/ 12 w 130"/>
              <a:gd name="T5" fmla="*/ 0 h 7"/>
              <a:gd name="T6" fmla="*/ 16 w 130"/>
              <a:gd name="T7" fmla="*/ 0 h 7"/>
              <a:gd name="T8" fmla="*/ 21 w 130"/>
              <a:gd name="T9" fmla="*/ 0 h 7"/>
              <a:gd name="T10" fmla="*/ 25 w 130"/>
              <a:gd name="T11" fmla="*/ 0 h 7"/>
              <a:gd name="T12" fmla="*/ 29 w 130"/>
              <a:gd name="T13" fmla="*/ 0 h 7"/>
              <a:gd name="T14" fmla="*/ 33 w 130"/>
              <a:gd name="T15" fmla="*/ 0 h 7"/>
              <a:gd name="T16" fmla="*/ 37 w 130"/>
              <a:gd name="T17" fmla="*/ 0 h 7"/>
              <a:gd name="T18" fmla="*/ 41 w 130"/>
              <a:gd name="T19" fmla="*/ 0 h 7"/>
              <a:gd name="T20" fmla="*/ 45 w 130"/>
              <a:gd name="T21" fmla="*/ 0 h 7"/>
              <a:gd name="T22" fmla="*/ 49 w 130"/>
              <a:gd name="T23" fmla="*/ 0 h 7"/>
              <a:gd name="T24" fmla="*/ 53 w 130"/>
              <a:gd name="T25" fmla="*/ 0 h 7"/>
              <a:gd name="T26" fmla="*/ 78 w 130"/>
              <a:gd name="T27" fmla="*/ 0 h 7"/>
              <a:gd name="T28" fmla="*/ 82 w 130"/>
              <a:gd name="T29" fmla="*/ 0 h 7"/>
              <a:gd name="T30" fmla="*/ 86 w 130"/>
              <a:gd name="T31" fmla="*/ 0 h 7"/>
              <a:gd name="T32" fmla="*/ 90 w 130"/>
              <a:gd name="T33" fmla="*/ 0 h 7"/>
              <a:gd name="T34" fmla="*/ 94 w 130"/>
              <a:gd name="T35" fmla="*/ 0 h 7"/>
              <a:gd name="T36" fmla="*/ 98 w 130"/>
              <a:gd name="T37" fmla="*/ 0 h 7"/>
              <a:gd name="T38" fmla="*/ 102 w 130"/>
              <a:gd name="T39" fmla="*/ 0 h 7"/>
              <a:gd name="T40" fmla="*/ 107 w 130"/>
              <a:gd name="T41" fmla="*/ 0 h 7"/>
              <a:gd name="T42" fmla="*/ 111 w 130"/>
              <a:gd name="T43" fmla="*/ 0 h 7"/>
              <a:gd name="T44" fmla="*/ 115 w 130"/>
              <a:gd name="T45" fmla="*/ 0 h 7"/>
              <a:gd name="T46" fmla="*/ 119 w 130"/>
              <a:gd name="T47" fmla="*/ 0 h 7"/>
              <a:gd name="T48" fmla="*/ 123 w 130"/>
              <a:gd name="T49" fmla="*/ 0 h 7"/>
              <a:gd name="T50" fmla="*/ 127 w 130"/>
              <a:gd name="T51" fmla="*/ 0 h 7"/>
              <a:gd name="T52" fmla="*/ 130 w 130"/>
              <a:gd name="T53" fmla="*/ 4 h 7"/>
              <a:gd name="T54" fmla="*/ 125 w 130"/>
              <a:gd name="T55" fmla="*/ 7 h 7"/>
              <a:gd name="T56" fmla="*/ 121 w 130"/>
              <a:gd name="T57" fmla="*/ 7 h 7"/>
              <a:gd name="T58" fmla="*/ 117 w 130"/>
              <a:gd name="T59" fmla="*/ 7 h 7"/>
              <a:gd name="T60" fmla="*/ 113 w 130"/>
              <a:gd name="T61" fmla="*/ 7 h 7"/>
              <a:gd name="T62" fmla="*/ 109 w 130"/>
              <a:gd name="T63" fmla="*/ 7 h 7"/>
              <a:gd name="T64" fmla="*/ 105 w 130"/>
              <a:gd name="T65" fmla="*/ 7 h 7"/>
              <a:gd name="T66" fmla="*/ 101 w 130"/>
              <a:gd name="T67" fmla="*/ 7 h 7"/>
              <a:gd name="T68" fmla="*/ 97 w 130"/>
              <a:gd name="T69" fmla="*/ 7 h 7"/>
              <a:gd name="T70" fmla="*/ 93 w 130"/>
              <a:gd name="T71" fmla="*/ 7 h 7"/>
              <a:gd name="T72" fmla="*/ 89 w 130"/>
              <a:gd name="T73" fmla="*/ 7 h 7"/>
              <a:gd name="T74" fmla="*/ 85 w 130"/>
              <a:gd name="T75" fmla="*/ 7 h 7"/>
              <a:gd name="T76" fmla="*/ 80 w 130"/>
              <a:gd name="T77" fmla="*/ 7 h 7"/>
              <a:gd name="T78" fmla="*/ 76 w 130"/>
              <a:gd name="T79" fmla="*/ 7 h 7"/>
              <a:gd name="T80" fmla="*/ 52 w 130"/>
              <a:gd name="T81" fmla="*/ 7 h 7"/>
              <a:gd name="T82" fmla="*/ 47 w 130"/>
              <a:gd name="T83" fmla="*/ 7 h 7"/>
              <a:gd name="T84" fmla="*/ 43 w 130"/>
              <a:gd name="T85" fmla="*/ 7 h 7"/>
              <a:gd name="T86" fmla="*/ 39 w 130"/>
              <a:gd name="T87" fmla="*/ 7 h 7"/>
              <a:gd name="T88" fmla="*/ 35 w 130"/>
              <a:gd name="T89" fmla="*/ 7 h 7"/>
              <a:gd name="T90" fmla="*/ 31 w 130"/>
              <a:gd name="T91" fmla="*/ 7 h 7"/>
              <a:gd name="T92" fmla="*/ 27 w 130"/>
              <a:gd name="T93" fmla="*/ 7 h 7"/>
              <a:gd name="T94" fmla="*/ 23 w 130"/>
              <a:gd name="T95" fmla="*/ 7 h 7"/>
              <a:gd name="T96" fmla="*/ 19 w 130"/>
              <a:gd name="T97" fmla="*/ 7 h 7"/>
              <a:gd name="T98" fmla="*/ 15 w 130"/>
              <a:gd name="T99" fmla="*/ 7 h 7"/>
              <a:gd name="T100" fmla="*/ 11 w 130"/>
              <a:gd name="T101" fmla="*/ 7 h 7"/>
              <a:gd name="T102" fmla="*/ 7 w 130"/>
              <a:gd name="T103" fmla="*/ 7 h 7"/>
              <a:gd name="T104" fmla="*/ 3 w 130"/>
              <a:gd name="T105" fmla="*/ 7 h 7"/>
              <a:gd name="T106" fmla="*/ 0 w 130"/>
              <a:gd name="T107" fmla="*/ 4 h 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0"/>
              <a:gd name="T163" fmla="*/ 0 h 7"/>
              <a:gd name="T164" fmla="*/ 130 w 130"/>
              <a:gd name="T165" fmla="*/ 7 h 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0" h="7">
                <a:moveTo>
                  <a:pt x="2" y="2"/>
                </a:moveTo>
                <a:lnTo>
                  <a:pt x="3" y="2"/>
                </a:lnTo>
                <a:lnTo>
                  <a:pt x="3" y="0"/>
                </a:lnTo>
                <a:lnTo>
                  <a:pt x="4" y="0"/>
                </a:lnTo>
                <a:lnTo>
                  <a:pt x="4" y="2"/>
                </a:lnTo>
                <a:lnTo>
                  <a:pt x="7" y="2"/>
                </a:lnTo>
                <a:lnTo>
                  <a:pt x="7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0"/>
                </a:lnTo>
                <a:lnTo>
                  <a:pt x="12" y="0"/>
                </a:lnTo>
                <a:lnTo>
                  <a:pt x="12" y="2"/>
                </a:lnTo>
                <a:lnTo>
                  <a:pt x="15" y="2"/>
                </a:lnTo>
                <a:lnTo>
                  <a:pt x="15" y="0"/>
                </a:lnTo>
                <a:lnTo>
                  <a:pt x="16" y="0"/>
                </a:lnTo>
                <a:lnTo>
                  <a:pt x="16" y="2"/>
                </a:lnTo>
                <a:lnTo>
                  <a:pt x="19" y="2"/>
                </a:lnTo>
                <a:lnTo>
                  <a:pt x="19" y="0"/>
                </a:lnTo>
                <a:lnTo>
                  <a:pt x="21" y="0"/>
                </a:lnTo>
                <a:lnTo>
                  <a:pt x="21" y="2"/>
                </a:lnTo>
                <a:lnTo>
                  <a:pt x="23" y="2"/>
                </a:lnTo>
                <a:lnTo>
                  <a:pt x="23" y="0"/>
                </a:lnTo>
                <a:lnTo>
                  <a:pt x="25" y="0"/>
                </a:lnTo>
                <a:lnTo>
                  <a:pt x="25" y="2"/>
                </a:lnTo>
                <a:lnTo>
                  <a:pt x="27" y="2"/>
                </a:lnTo>
                <a:lnTo>
                  <a:pt x="27" y="0"/>
                </a:lnTo>
                <a:lnTo>
                  <a:pt x="29" y="0"/>
                </a:lnTo>
                <a:lnTo>
                  <a:pt x="29" y="2"/>
                </a:lnTo>
                <a:lnTo>
                  <a:pt x="31" y="2"/>
                </a:lnTo>
                <a:lnTo>
                  <a:pt x="31" y="0"/>
                </a:lnTo>
                <a:lnTo>
                  <a:pt x="33" y="0"/>
                </a:lnTo>
                <a:lnTo>
                  <a:pt x="33" y="2"/>
                </a:lnTo>
                <a:lnTo>
                  <a:pt x="35" y="2"/>
                </a:lnTo>
                <a:lnTo>
                  <a:pt x="35" y="0"/>
                </a:lnTo>
                <a:lnTo>
                  <a:pt x="37" y="0"/>
                </a:lnTo>
                <a:lnTo>
                  <a:pt x="37" y="2"/>
                </a:lnTo>
                <a:lnTo>
                  <a:pt x="39" y="2"/>
                </a:lnTo>
                <a:lnTo>
                  <a:pt x="39" y="0"/>
                </a:lnTo>
                <a:lnTo>
                  <a:pt x="41" y="0"/>
                </a:lnTo>
                <a:lnTo>
                  <a:pt x="41" y="2"/>
                </a:lnTo>
                <a:lnTo>
                  <a:pt x="43" y="2"/>
                </a:lnTo>
                <a:lnTo>
                  <a:pt x="43" y="0"/>
                </a:lnTo>
                <a:lnTo>
                  <a:pt x="45" y="0"/>
                </a:lnTo>
                <a:lnTo>
                  <a:pt x="45" y="2"/>
                </a:lnTo>
                <a:lnTo>
                  <a:pt x="47" y="2"/>
                </a:lnTo>
                <a:lnTo>
                  <a:pt x="47" y="0"/>
                </a:lnTo>
                <a:lnTo>
                  <a:pt x="49" y="0"/>
                </a:lnTo>
                <a:lnTo>
                  <a:pt x="49" y="2"/>
                </a:lnTo>
                <a:lnTo>
                  <a:pt x="52" y="2"/>
                </a:lnTo>
                <a:lnTo>
                  <a:pt x="52" y="0"/>
                </a:lnTo>
                <a:lnTo>
                  <a:pt x="53" y="0"/>
                </a:lnTo>
                <a:lnTo>
                  <a:pt x="53" y="2"/>
                </a:lnTo>
                <a:lnTo>
                  <a:pt x="76" y="2"/>
                </a:lnTo>
                <a:lnTo>
                  <a:pt x="76" y="0"/>
                </a:lnTo>
                <a:lnTo>
                  <a:pt x="78" y="0"/>
                </a:lnTo>
                <a:lnTo>
                  <a:pt x="78" y="2"/>
                </a:lnTo>
                <a:lnTo>
                  <a:pt x="80" y="2"/>
                </a:lnTo>
                <a:lnTo>
                  <a:pt x="80" y="0"/>
                </a:lnTo>
                <a:lnTo>
                  <a:pt x="82" y="0"/>
                </a:lnTo>
                <a:lnTo>
                  <a:pt x="82" y="2"/>
                </a:lnTo>
                <a:lnTo>
                  <a:pt x="85" y="2"/>
                </a:lnTo>
                <a:lnTo>
                  <a:pt x="85" y="0"/>
                </a:lnTo>
                <a:lnTo>
                  <a:pt x="86" y="0"/>
                </a:lnTo>
                <a:lnTo>
                  <a:pt x="86" y="2"/>
                </a:lnTo>
                <a:lnTo>
                  <a:pt x="89" y="2"/>
                </a:lnTo>
                <a:lnTo>
                  <a:pt x="89" y="0"/>
                </a:lnTo>
                <a:lnTo>
                  <a:pt x="90" y="0"/>
                </a:lnTo>
                <a:lnTo>
                  <a:pt x="90" y="2"/>
                </a:lnTo>
                <a:lnTo>
                  <a:pt x="93" y="2"/>
                </a:lnTo>
                <a:lnTo>
                  <a:pt x="93" y="0"/>
                </a:lnTo>
                <a:lnTo>
                  <a:pt x="94" y="0"/>
                </a:lnTo>
                <a:lnTo>
                  <a:pt x="94" y="2"/>
                </a:lnTo>
                <a:lnTo>
                  <a:pt x="97" y="2"/>
                </a:lnTo>
                <a:lnTo>
                  <a:pt x="97" y="0"/>
                </a:lnTo>
                <a:lnTo>
                  <a:pt x="98" y="0"/>
                </a:lnTo>
                <a:lnTo>
                  <a:pt x="98" y="2"/>
                </a:lnTo>
                <a:lnTo>
                  <a:pt x="101" y="2"/>
                </a:lnTo>
                <a:lnTo>
                  <a:pt x="101" y="0"/>
                </a:lnTo>
                <a:lnTo>
                  <a:pt x="102" y="0"/>
                </a:lnTo>
                <a:lnTo>
                  <a:pt x="102" y="2"/>
                </a:lnTo>
                <a:lnTo>
                  <a:pt x="105" y="2"/>
                </a:lnTo>
                <a:lnTo>
                  <a:pt x="105" y="0"/>
                </a:lnTo>
                <a:lnTo>
                  <a:pt x="107" y="0"/>
                </a:lnTo>
                <a:lnTo>
                  <a:pt x="107" y="2"/>
                </a:lnTo>
                <a:lnTo>
                  <a:pt x="109" y="2"/>
                </a:lnTo>
                <a:lnTo>
                  <a:pt x="109" y="0"/>
                </a:lnTo>
                <a:lnTo>
                  <a:pt x="111" y="0"/>
                </a:lnTo>
                <a:lnTo>
                  <a:pt x="111" y="2"/>
                </a:lnTo>
                <a:lnTo>
                  <a:pt x="113" y="2"/>
                </a:lnTo>
                <a:lnTo>
                  <a:pt x="113" y="0"/>
                </a:lnTo>
                <a:lnTo>
                  <a:pt x="115" y="0"/>
                </a:lnTo>
                <a:lnTo>
                  <a:pt x="115" y="2"/>
                </a:lnTo>
                <a:lnTo>
                  <a:pt x="117" y="2"/>
                </a:lnTo>
                <a:lnTo>
                  <a:pt x="117" y="0"/>
                </a:lnTo>
                <a:lnTo>
                  <a:pt x="119" y="0"/>
                </a:lnTo>
                <a:lnTo>
                  <a:pt x="119" y="2"/>
                </a:lnTo>
                <a:lnTo>
                  <a:pt x="121" y="2"/>
                </a:lnTo>
                <a:lnTo>
                  <a:pt x="121" y="0"/>
                </a:lnTo>
                <a:lnTo>
                  <a:pt x="123" y="0"/>
                </a:lnTo>
                <a:lnTo>
                  <a:pt x="123" y="2"/>
                </a:lnTo>
                <a:lnTo>
                  <a:pt x="125" y="2"/>
                </a:lnTo>
                <a:lnTo>
                  <a:pt x="125" y="0"/>
                </a:lnTo>
                <a:lnTo>
                  <a:pt x="127" y="0"/>
                </a:lnTo>
                <a:lnTo>
                  <a:pt x="127" y="2"/>
                </a:lnTo>
                <a:lnTo>
                  <a:pt x="128" y="2"/>
                </a:lnTo>
                <a:cubicBezTo>
                  <a:pt x="129" y="2"/>
                  <a:pt x="130" y="2"/>
                  <a:pt x="130" y="4"/>
                </a:cubicBezTo>
                <a:cubicBezTo>
                  <a:pt x="130" y="5"/>
                  <a:pt x="129" y="6"/>
                  <a:pt x="128" y="6"/>
                </a:cubicBezTo>
                <a:lnTo>
                  <a:pt x="127" y="6"/>
                </a:lnTo>
                <a:lnTo>
                  <a:pt x="127" y="7"/>
                </a:lnTo>
                <a:lnTo>
                  <a:pt x="125" y="7"/>
                </a:lnTo>
                <a:lnTo>
                  <a:pt x="125" y="6"/>
                </a:lnTo>
                <a:lnTo>
                  <a:pt x="123" y="6"/>
                </a:lnTo>
                <a:lnTo>
                  <a:pt x="123" y="7"/>
                </a:lnTo>
                <a:lnTo>
                  <a:pt x="121" y="7"/>
                </a:lnTo>
                <a:lnTo>
                  <a:pt x="121" y="6"/>
                </a:lnTo>
                <a:lnTo>
                  <a:pt x="119" y="6"/>
                </a:lnTo>
                <a:lnTo>
                  <a:pt x="119" y="7"/>
                </a:lnTo>
                <a:lnTo>
                  <a:pt x="117" y="7"/>
                </a:lnTo>
                <a:lnTo>
                  <a:pt x="117" y="6"/>
                </a:lnTo>
                <a:lnTo>
                  <a:pt x="115" y="6"/>
                </a:lnTo>
                <a:lnTo>
                  <a:pt x="115" y="7"/>
                </a:lnTo>
                <a:lnTo>
                  <a:pt x="113" y="7"/>
                </a:lnTo>
                <a:lnTo>
                  <a:pt x="113" y="6"/>
                </a:lnTo>
                <a:lnTo>
                  <a:pt x="111" y="6"/>
                </a:lnTo>
                <a:lnTo>
                  <a:pt x="111" y="7"/>
                </a:lnTo>
                <a:lnTo>
                  <a:pt x="109" y="7"/>
                </a:lnTo>
                <a:lnTo>
                  <a:pt x="109" y="6"/>
                </a:lnTo>
                <a:lnTo>
                  <a:pt x="107" y="6"/>
                </a:lnTo>
                <a:lnTo>
                  <a:pt x="107" y="7"/>
                </a:lnTo>
                <a:lnTo>
                  <a:pt x="105" y="7"/>
                </a:lnTo>
                <a:lnTo>
                  <a:pt x="105" y="6"/>
                </a:lnTo>
                <a:lnTo>
                  <a:pt x="102" y="6"/>
                </a:lnTo>
                <a:lnTo>
                  <a:pt x="102" y="7"/>
                </a:lnTo>
                <a:lnTo>
                  <a:pt x="101" y="7"/>
                </a:lnTo>
                <a:lnTo>
                  <a:pt x="101" y="6"/>
                </a:lnTo>
                <a:lnTo>
                  <a:pt x="98" y="6"/>
                </a:lnTo>
                <a:lnTo>
                  <a:pt x="98" y="7"/>
                </a:lnTo>
                <a:lnTo>
                  <a:pt x="97" y="7"/>
                </a:lnTo>
                <a:lnTo>
                  <a:pt x="97" y="6"/>
                </a:lnTo>
                <a:lnTo>
                  <a:pt x="94" y="6"/>
                </a:lnTo>
                <a:lnTo>
                  <a:pt x="94" y="7"/>
                </a:lnTo>
                <a:lnTo>
                  <a:pt x="93" y="7"/>
                </a:lnTo>
                <a:lnTo>
                  <a:pt x="93" y="6"/>
                </a:lnTo>
                <a:lnTo>
                  <a:pt x="90" y="6"/>
                </a:lnTo>
                <a:lnTo>
                  <a:pt x="90" y="7"/>
                </a:lnTo>
                <a:lnTo>
                  <a:pt x="89" y="7"/>
                </a:lnTo>
                <a:lnTo>
                  <a:pt x="89" y="6"/>
                </a:lnTo>
                <a:lnTo>
                  <a:pt x="86" y="6"/>
                </a:lnTo>
                <a:lnTo>
                  <a:pt x="86" y="7"/>
                </a:lnTo>
                <a:lnTo>
                  <a:pt x="85" y="7"/>
                </a:lnTo>
                <a:lnTo>
                  <a:pt x="85" y="6"/>
                </a:lnTo>
                <a:lnTo>
                  <a:pt x="82" y="6"/>
                </a:lnTo>
                <a:lnTo>
                  <a:pt x="82" y="7"/>
                </a:lnTo>
                <a:lnTo>
                  <a:pt x="80" y="7"/>
                </a:lnTo>
                <a:lnTo>
                  <a:pt x="80" y="6"/>
                </a:lnTo>
                <a:lnTo>
                  <a:pt x="78" y="6"/>
                </a:lnTo>
                <a:lnTo>
                  <a:pt x="78" y="7"/>
                </a:lnTo>
                <a:lnTo>
                  <a:pt x="76" y="7"/>
                </a:lnTo>
                <a:lnTo>
                  <a:pt x="76" y="6"/>
                </a:lnTo>
                <a:lnTo>
                  <a:pt x="53" y="6"/>
                </a:lnTo>
                <a:lnTo>
                  <a:pt x="53" y="7"/>
                </a:lnTo>
                <a:lnTo>
                  <a:pt x="52" y="7"/>
                </a:lnTo>
                <a:lnTo>
                  <a:pt x="52" y="6"/>
                </a:lnTo>
                <a:lnTo>
                  <a:pt x="49" y="6"/>
                </a:lnTo>
                <a:lnTo>
                  <a:pt x="49" y="7"/>
                </a:lnTo>
                <a:lnTo>
                  <a:pt x="47" y="7"/>
                </a:lnTo>
                <a:lnTo>
                  <a:pt x="47" y="6"/>
                </a:lnTo>
                <a:lnTo>
                  <a:pt x="45" y="6"/>
                </a:lnTo>
                <a:lnTo>
                  <a:pt x="45" y="7"/>
                </a:lnTo>
                <a:lnTo>
                  <a:pt x="43" y="7"/>
                </a:lnTo>
                <a:lnTo>
                  <a:pt x="43" y="6"/>
                </a:lnTo>
                <a:lnTo>
                  <a:pt x="41" y="6"/>
                </a:lnTo>
                <a:lnTo>
                  <a:pt x="41" y="7"/>
                </a:lnTo>
                <a:lnTo>
                  <a:pt x="39" y="7"/>
                </a:lnTo>
                <a:lnTo>
                  <a:pt x="39" y="6"/>
                </a:lnTo>
                <a:lnTo>
                  <a:pt x="37" y="6"/>
                </a:lnTo>
                <a:lnTo>
                  <a:pt x="37" y="7"/>
                </a:lnTo>
                <a:lnTo>
                  <a:pt x="35" y="7"/>
                </a:lnTo>
                <a:lnTo>
                  <a:pt x="35" y="6"/>
                </a:lnTo>
                <a:lnTo>
                  <a:pt x="33" y="6"/>
                </a:lnTo>
                <a:lnTo>
                  <a:pt x="33" y="7"/>
                </a:lnTo>
                <a:lnTo>
                  <a:pt x="31" y="7"/>
                </a:lnTo>
                <a:lnTo>
                  <a:pt x="31" y="6"/>
                </a:lnTo>
                <a:lnTo>
                  <a:pt x="29" y="6"/>
                </a:lnTo>
                <a:lnTo>
                  <a:pt x="29" y="7"/>
                </a:lnTo>
                <a:lnTo>
                  <a:pt x="27" y="7"/>
                </a:lnTo>
                <a:lnTo>
                  <a:pt x="27" y="6"/>
                </a:lnTo>
                <a:lnTo>
                  <a:pt x="25" y="6"/>
                </a:lnTo>
                <a:lnTo>
                  <a:pt x="25" y="7"/>
                </a:lnTo>
                <a:lnTo>
                  <a:pt x="23" y="7"/>
                </a:lnTo>
                <a:lnTo>
                  <a:pt x="23" y="6"/>
                </a:lnTo>
                <a:lnTo>
                  <a:pt x="21" y="6"/>
                </a:lnTo>
                <a:lnTo>
                  <a:pt x="21" y="7"/>
                </a:lnTo>
                <a:lnTo>
                  <a:pt x="19" y="7"/>
                </a:lnTo>
                <a:lnTo>
                  <a:pt x="19" y="6"/>
                </a:lnTo>
                <a:lnTo>
                  <a:pt x="16" y="6"/>
                </a:lnTo>
                <a:lnTo>
                  <a:pt x="16" y="7"/>
                </a:lnTo>
                <a:lnTo>
                  <a:pt x="15" y="7"/>
                </a:lnTo>
                <a:lnTo>
                  <a:pt x="15" y="6"/>
                </a:lnTo>
                <a:lnTo>
                  <a:pt x="12" y="6"/>
                </a:lnTo>
                <a:lnTo>
                  <a:pt x="12" y="7"/>
                </a:lnTo>
                <a:lnTo>
                  <a:pt x="11" y="7"/>
                </a:lnTo>
                <a:lnTo>
                  <a:pt x="11" y="6"/>
                </a:lnTo>
                <a:lnTo>
                  <a:pt x="8" y="6"/>
                </a:lnTo>
                <a:lnTo>
                  <a:pt x="8" y="7"/>
                </a:lnTo>
                <a:lnTo>
                  <a:pt x="7" y="7"/>
                </a:lnTo>
                <a:lnTo>
                  <a:pt x="7" y="6"/>
                </a:lnTo>
                <a:lnTo>
                  <a:pt x="4" y="6"/>
                </a:lnTo>
                <a:lnTo>
                  <a:pt x="4" y="7"/>
                </a:lnTo>
                <a:lnTo>
                  <a:pt x="3" y="7"/>
                </a:lnTo>
                <a:lnTo>
                  <a:pt x="3" y="6"/>
                </a:lnTo>
                <a:lnTo>
                  <a:pt x="2" y="6"/>
                </a:lnTo>
                <a:cubicBezTo>
                  <a:pt x="1" y="6"/>
                  <a:pt x="0" y="5"/>
                  <a:pt x="0" y="4"/>
                </a:cubicBezTo>
                <a:cubicBezTo>
                  <a:pt x="0" y="2"/>
                  <a:pt x="1" y="2"/>
                  <a:pt x="2" y="2"/>
                </a:cubicBez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82" name="Freeform 39"/>
          <p:cNvSpPr>
            <a:spLocks/>
          </p:cNvSpPr>
          <p:nvPr/>
        </p:nvSpPr>
        <p:spPr bwMode="auto">
          <a:xfrm>
            <a:off x="6376988" y="3905251"/>
            <a:ext cx="1231900" cy="74613"/>
          </a:xfrm>
          <a:custGeom>
            <a:avLst/>
            <a:gdLst>
              <a:gd name="T0" fmla="*/ 5 w 130"/>
              <a:gd name="T1" fmla="*/ 0 h 7"/>
              <a:gd name="T2" fmla="*/ 9 w 130"/>
              <a:gd name="T3" fmla="*/ 0 h 7"/>
              <a:gd name="T4" fmla="*/ 13 w 130"/>
              <a:gd name="T5" fmla="*/ 0 h 7"/>
              <a:gd name="T6" fmla="*/ 17 w 130"/>
              <a:gd name="T7" fmla="*/ 0 h 7"/>
              <a:gd name="T8" fmla="*/ 21 w 130"/>
              <a:gd name="T9" fmla="*/ 0 h 7"/>
              <a:gd name="T10" fmla="*/ 25 w 130"/>
              <a:gd name="T11" fmla="*/ 0 h 7"/>
              <a:gd name="T12" fmla="*/ 29 w 130"/>
              <a:gd name="T13" fmla="*/ 0 h 7"/>
              <a:gd name="T14" fmla="*/ 33 w 130"/>
              <a:gd name="T15" fmla="*/ 0 h 7"/>
              <a:gd name="T16" fmla="*/ 37 w 130"/>
              <a:gd name="T17" fmla="*/ 0 h 7"/>
              <a:gd name="T18" fmla="*/ 41 w 130"/>
              <a:gd name="T19" fmla="*/ 0 h 7"/>
              <a:gd name="T20" fmla="*/ 46 w 130"/>
              <a:gd name="T21" fmla="*/ 0 h 7"/>
              <a:gd name="T22" fmla="*/ 50 w 130"/>
              <a:gd name="T23" fmla="*/ 0 h 7"/>
              <a:gd name="T24" fmla="*/ 54 w 130"/>
              <a:gd name="T25" fmla="*/ 0 h 7"/>
              <a:gd name="T26" fmla="*/ 79 w 130"/>
              <a:gd name="T27" fmla="*/ 0 h 7"/>
              <a:gd name="T28" fmla="*/ 83 w 130"/>
              <a:gd name="T29" fmla="*/ 0 h 7"/>
              <a:gd name="T30" fmla="*/ 87 w 130"/>
              <a:gd name="T31" fmla="*/ 0 h 7"/>
              <a:gd name="T32" fmla="*/ 91 w 130"/>
              <a:gd name="T33" fmla="*/ 0 h 7"/>
              <a:gd name="T34" fmla="*/ 95 w 130"/>
              <a:gd name="T35" fmla="*/ 0 h 7"/>
              <a:gd name="T36" fmla="*/ 99 w 130"/>
              <a:gd name="T37" fmla="*/ 0 h 7"/>
              <a:gd name="T38" fmla="*/ 103 w 130"/>
              <a:gd name="T39" fmla="*/ 0 h 7"/>
              <a:gd name="T40" fmla="*/ 107 w 130"/>
              <a:gd name="T41" fmla="*/ 0 h 7"/>
              <a:gd name="T42" fmla="*/ 111 w 130"/>
              <a:gd name="T43" fmla="*/ 0 h 7"/>
              <a:gd name="T44" fmla="*/ 115 w 130"/>
              <a:gd name="T45" fmla="*/ 0 h 7"/>
              <a:gd name="T46" fmla="*/ 119 w 130"/>
              <a:gd name="T47" fmla="*/ 0 h 7"/>
              <a:gd name="T48" fmla="*/ 123 w 130"/>
              <a:gd name="T49" fmla="*/ 0 h 7"/>
              <a:gd name="T50" fmla="*/ 127 w 130"/>
              <a:gd name="T51" fmla="*/ 0 h 7"/>
              <a:gd name="T52" fmla="*/ 130 w 130"/>
              <a:gd name="T53" fmla="*/ 3 h 7"/>
              <a:gd name="T54" fmla="*/ 126 w 130"/>
              <a:gd name="T55" fmla="*/ 7 h 7"/>
              <a:gd name="T56" fmla="*/ 122 w 130"/>
              <a:gd name="T57" fmla="*/ 7 h 7"/>
              <a:gd name="T58" fmla="*/ 118 w 130"/>
              <a:gd name="T59" fmla="*/ 7 h 7"/>
              <a:gd name="T60" fmla="*/ 114 w 130"/>
              <a:gd name="T61" fmla="*/ 7 h 7"/>
              <a:gd name="T62" fmla="*/ 110 w 130"/>
              <a:gd name="T63" fmla="*/ 7 h 7"/>
              <a:gd name="T64" fmla="*/ 105 w 130"/>
              <a:gd name="T65" fmla="*/ 7 h 7"/>
              <a:gd name="T66" fmla="*/ 101 w 130"/>
              <a:gd name="T67" fmla="*/ 7 h 7"/>
              <a:gd name="T68" fmla="*/ 97 w 130"/>
              <a:gd name="T69" fmla="*/ 7 h 7"/>
              <a:gd name="T70" fmla="*/ 93 w 130"/>
              <a:gd name="T71" fmla="*/ 7 h 7"/>
              <a:gd name="T72" fmla="*/ 89 w 130"/>
              <a:gd name="T73" fmla="*/ 7 h 7"/>
              <a:gd name="T74" fmla="*/ 85 w 130"/>
              <a:gd name="T75" fmla="*/ 7 h 7"/>
              <a:gd name="T76" fmla="*/ 81 w 130"/>
              <a:gd name="T77" fmla="*/ 7 h 7"/>
              <a:gd name="T78" fmla="*/ 77 w 130"/>
              <a:gd name="T79" fmla="*/ 7 h 7"/>
              <a:gd name="T80" fmla="*/ 52 w 130"/>
              <a:gd name="T81" fmla="*/ 7 h 7"/>
              <a:gd name="T82" fmla="*/ 48 w 130"/>
              <a:gd name="T83" fmla="*/ 7 h 7"/>
              <a:gd name="T84" fmla="*/ 44 w 130"/>
              <a:gd name="T85" fmla="*/ 7 h 7"/>
              <a:gd name="T86" fmla="*/ 40 w 130"/>
              <a:gd name="T87" fmla="*/ 7 h 7"/>
              <a:gd name="T88" fmla="*/ 36 w 130"/>
              <a:gd name="T89" fmla="*/ 7 h 7"/>
              <a:gd name="T90" fmla="*/ 32 w 130"/>
              <a:gd name="T91" fmla="*/ 7 h 7"/>
              <a:gd name="T92" fmla="*/ 28 w 130"/>
              <a:gd name="T93" fmla="*/ 7 h 7"/>
              <a:gd name="T94" fmla="*/ 24 w 130"/>
              <a:gd name="T95" fmla="*/ 7 h 7"/>
              <a:gd name="T96" fmla="*/ 19 w 130"/>
              <a:gd name="T97" fmla="*/ 7 h 7"/>
              <a:gd name="T98" fmla="*/ 15 w 130"/>
              <a:gd name="T99" fmla="*/ 7 h 7"/>
              <a:gd name="T100" fmla="*/ 11 w 130"/>
              <a:gd name="T101" fmla="*/ 7 h 7"/>
              <a:gd name="T102" fmla="*/ 7 w 130"/>
              <a:gd name="T103" fmla="*/ 7 h 7"/>
              <a:gd name="T104" fmla="*/ 3 w 130"/>
              <a:gd name="T105" fmla="*/ 7 h 7"/>
              <a:gd name="T106" fmla="*/ 0 w 130"/>
              <a:gd name="T107" fmla="*/ 3 h 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0"/>
              <a:gd name="T163" fmla="*/ 0 h 7"/>
              <a:gd name="T164" fmla="*/ 130 w 130"/>
              <a:gd name="T165" fmla="*/ 7 h 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0" h="7">
                <a:moveTo>
                  <a:pt x="2" y="1"/>
                </a:moveTo>
                <a:lnTo>
                  <a:pt x="3" y="1"/>
                </a:lnTo>
                <a:lnTo>
                  <a:pt x="3" y="0"/>
                </a:lnTo>
                <a:lnTo>
                  <a:pt x="5" y="0"/>
                </a:lnTo>
                <a:lnTo>
                  <a:pt x="5" y="1"/>
                </a:lnTo>
                <a:lnTo>
                  <a:pt x="7" y="1"/>
                </a:lnTo>
                <a:lnTo>
                  <a:pt x="7" y="0"/>
                </a:lnTo>
                <a:lnTo>
                  <a:pt x="9" y="0"/>
                </a:lnTo>
                <a:lnTo>
                  <a:pt x="9" y="1"/>
                </a:lnTo>
                <a:lnTo>
                  <a:pt x="11" y="1"/>
                </a:lnTo>
                <a:lnTo>
                  <a:pt x="11" y="0"/>
                </a:lnTo>
                <a:lnTo>
                  <a:pt x="13" y="0"/>
                </a:lnTo>
                <a:lnTo>
                  <a:pt x="13" y="1"/>
                </a:lnTo>
                <a:lnTo>
                  <a:pt x="15" y="1"/>
                </a:lnTo>
                <a:lnTo>
                  <a:pt x="15" y="0"/>
                </a:lnTo>
                <a:lnTo>
                  <a:pt x="17" y="0"/>
                </a:lnTo>
                <a:lnTo>
                  <a:pt x="17" y="1"/>
                </a:lnTo>
                <a:lnTo>
                  <a:pt x="19" y="1"/>
                </a:lnTo>
                <a:lnTo>
                  <a:pt x="19" y="0"/>
                </a:lnTo>
                <a:lnTo>
                  <a:pt x="21" y="0"/>
                </a:lnTo>
                <a:lnTo>
                  <a:pt x="21" y="1"/>
                </a:lnTo>
                <a:lnTo>
                  <a:pt x="24" y="1"/>
                </a:lnTo>
                <a:lnTo>
                  <a:pt x="24" y="0"/>
                </a:lnTo>
                <a:lnTo>
                  <a:pt x="25" y="0"/>
                </a:lnTo>
                <a:lnTo>
                  <a:pt x="25" y="1"/>
                </a:lnTo>
                <a:lnTo>
                  <a:pt x="28" y="1"/>
                </a:lnTo>
                <a:lnTo>
                  <a:pt x="28" y="0"/>
                </a:lnTo>
                <a:lnTo>
                  <a:pt x="29" y="0"/>
                </a:lnTo>
                <a:lnTo>
                  <a:pt x="29" y="1"/>
                </a:lnTo>
                <a:lnTo>
                  <a:pt x="32" y="1"/>
                </a:lnTo>
                <a:lnTo>
                  <a:pt x="32" y="0"/>
                </a:lnTo>
                <a:lnTo>
                  <a:pt x="33" y="0"/>
                </a:lnTo>
                <a:lnTo>
                  <a:pt x="33" y="1"/>
                </a:lnTo>
                <a:lnTo>
                  <a:pt x="36" y="1"/>
                </a:lnTo>
                <a:lnTo>
                  <a:pt x="36" y="0"/>
                </a:lnTo>
                <a:lnTo>
                  <a:pt x="37" y="0"/>
                </a:lnTo>
                <a:lnTo>
                  <a:pt x="37" y="1"/>
                </a:lnTo>
                <a:lnTo>
                  <a:pt x="40" y="1"/>
                </a:lnTo>
                <a:lnTo>
                  <a:pt x="40" y="0"/>
                </a:lnTo>
                <a:lnTo>
                  <a:pt x="41" y="0"/>
                </a:lnTo>
                <a:lnTo>
                  <a:pt x="41" y="1"/>
                </a:lnTo>
                <a:lnTo>
                  <a:pt x="44" y="1"/>
                </a:lnTo>
                <a:lnTo>
                  <a:pt x="44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0"/>
                </a:lnTo>
                <a:lnTo>
                  <a:pt x="50" y="0"/>
                </a:lnTo>
                <a:lnTo>
                  <a:pt x="50" y="1"/>
                </a:lnTo>
                <a:lnTo>
                  <a:pt x="52" y="1"/>
                </a:lnTo>
                <a:lnTo>
                  <a:pt x="52" y="0"/>
                </a:lnTo>
                <a:lnTo>
                  <a:pt x="54" y="0"/>
                </a:lnTo>
                <a:lnTo>
                  <a:pt x="54" y="1"/>
                </a:lnTo>
                <a:lnTo>
                  <a:pt x="77" y="1"/>
                </a:lnTo>
                <a:lnTo>
                  <a:pt x="77" y="0"/>
                </a:lnTo>
                <a:lnTo>
                  <a:pt x="79" y="0"/>
                </a:lnTo>
                <a:lnTo>
                  <a:pt x="79" y="1"/>
                </a:lnTo>
                <a:lnTo>
                  <a:pt x="81" y="1"/>
                </a:lnTo>
                <a:lnTo>
                  <a:pt x="81" y="0"/>
                </a:lnTo>
                <a:lnTo>
                  <a:pt x="83" y="0"/>
                </a:lnTo>
                <a:lnTo>
                  <a:pt x="83" y="1"/>
                </a:lnTo>
                <a:lnTo>
                  <a:pt x="85" y="1"/>
                </a:lnTo>
                <a:lnTo>
                  <a:pt x="85" y="0"/>
                </a:lnTo>
                <a:lnTo>
                  <a:pt x="87" y="0"/>
                </a:lnTo>
                <a:lnTo>
                  <a:pt x="87" y="1"/>
                </a:lnTo>
                <a:lnTo>
                  <a:pt x="89" y="1"/>
                </a:lnTo>
                <a:lnTo>
                  <a:pt x="89" y="0"/>
                </a:lnTo>
                <a:lnTo>
                  <a:pt x="91" y="0"/>
                </a:lnTo>
                <a:lnTo>
                  <a:pt x="91" y="1"/>
                </a:lnTo>
                <a:lnTo>
                  <a:pt x="93" y="1"/>
                </a:lnTo>
                <a:lnTo>
                  <a:pt x="93" y="0"/>
                </a:lnTo>
                <a:lnTo>
                  <a:pt x="95" y="0"/>
                </a:lnTo>
                <a:lnTo>
                  <a:pt x="95" y="1"/>
                </a:lnTo>
                <a:lnTo>
                  <a:pt x="97" y="1"/>
                </a:lnTo>
                <a:lnTo>
                  <a:pt x="97" y="0"/>
                </a:lnTo>
                <a:lnTo>
                  <a:pt x="99" y="0"/>
                </a:lnTo>
                <a:lnTo>
                  <a:pt x="99" y="1"/>
                </a:lnTo>
                <a:lnTo>
                  <a:pt x="101" y="1"/>
                </a:lnTo>
                <a:lnTo>
                  <a:pt x="101" y="0"/>
                </a:lnTo>
                <a:lnTo>
                  <a:pt x="103" y="0"/>
                </a:lnTo>
                <a:lnTo>
                  <a:pt x="103" y="1"/>
                </a:lnTo>
                <a:lnTo>
                  <a:pt x="105" y="1"/>
                </a:lnTo>
                <a:lnTo>
                  <a:pt x="105" y="0"/>
                </a:lnTo>
                <a:lnTo>
                  <a:pt x="107" y="0"/>
                </a:lnTo>
                <a:lnTo>
                  <a:pt x="107" y="1"/>
                </a:lnTo>
                <a:lnTo>
                  <a:pt x="110" y="1"/>
                </a:lnTo>
                <a:lnTo>
                  <a:pt x="110" y="0"/>
                </a:lnTo>
                <a:lnTo>
                  <a:pt x="111" y="0"/>
                </a:lnTo>
                <a:lnTo>
                  <a:pt x="111" y="1"/>
                </a:lnTo>
                <a:lnTo>
                  <a:pt x="114" y="1"/>
                </a:lnTo>
                <a:lnTo>
                  <a:pt x="114" y="0"/>
                </a:lnTo>
                <a:lnTo>
                  <a:pt x="115" y="0"/>
                </a:lnTo>
                <a:lnTo>
                  <a:pt x="115" y="1"/>
                </a:lnTo>
                <a:lnTo>
                  <a:pt x="118" y="1"/>
                </a:lnTo>
                <a:lnTo>
                  <a:pt x="118" y="0"/>
                </a:lnTo>
                <a:lnTo>
                  <a:pt x="119" y="0"/>
                </a:lnTo>
                <a:lnTo>
                  <a:pt x="119" y="1"/>
                </a:lnTo>
                <a:lnTo>
                  <a:pt x="122" y="1"/>
                </a:lnTo>
                <a:lnTo>
                  <a:pt x="122" y="0"/>
                </a:lnTo>
                <a:lnTo>
                  <a:pt x="123" y="0"/>
                </a:lnTo>
                <a:lnTo>
                  <a:pt x="123" y="1"/>
                </a:lnTo>
                <a:lnTo>
                  <a:pt x="126" y="1"/>
                </a:lnTo>
                <a:lnTo>
                  <a:pt x="126" y="0"/>
                </a:lnTo>
                <a:lnTo>
                  <a:pt x="127" y="0"/>
                </a:lnTo>
                <a:lnTo>
                  <a:pt x="127" y="1"/>
                </a:lnTo>
                <a:lnTo>
                  <a:pt x="128" y="1"/>
                </a:lnTo>
                <a:cubicBezTo>
                  <a:pt x="129" y="1"/>
                  <a:pt x="130" y="2"/>
                  <a:pt x="130" y="3"/>
                </a:cubicBezTo>
                <a:cubicBezTo>
                  <a:pt x="130" y="5"/>
                  <a:pt x="129" y="5"/>
                  <a:pt x="128" y="5"/>
                </a:cubicBezTo>
                <a:lnTo>
                  <a:pt x="127" y="5"/>
                </a:lnTo>
                <a:lnTo>
                  <a:pt x="127" y="7"/>
                </a:lnTo>
                <a:lnTo>
                  <a:pt x="126" y="7"/>
                </a:lnTo>
                <a:lnTo>
                  <a:pt x="126" y="5"/>
                </a:lnTo>
                <a:lnTo>
                  <a:pt x="123" y="5"/>
                </a:lnTo>
                <a:lnTo>
                  <a:pt x="123" y="7"/>
                </a:lnTo>
                <a:lnTo>
                  <a:pt x="122" y="7"/>
                </a:lnTo>
                <a:lnTo>
                  <a:pt x="122" y="5"/>
                </a:lnTo>
                <a:lnTo>
                  <a:pt x="119" y="5"/>
                </a:lnTo>
                <a:lnTo>
                  <a:pt x="119" y="7"/>
                </a:lnTo>
                <a:lnTo>
                  <a:pt x="118" y="7"/>
                </a:lnTo>
                <a:lnTo>
                  <a:pt x="118" y="5"/>
                </a:lnTo>
                <a:lnTo>
                  <a:pt x="115" y="5"/>
                </a:lnTo>
                <a:lnTo>
                  <a:pt x="115" y="7"/>
                </a:lnTo>
                <a:lnTo>
                  <a:pt x="114" y="7"/>
                </a:lnTo>
                <a:lnTo>
                  <a:pt x="114" y="5"/>
                </a:lnTo>
                <a:lnTo>
                  <a:pt x="111" y="5"/>
                </a:lnTo>
                <a:lnTo>
                  <a:pt x="111" y="7"/>
                </a:lnTo>
                <a:lnTo>
                  <a:pt x="110" y="7"/>
                </a:lnTo>
                <a:lnTo>
                  <a:pt x="110" y="5"/>
                </a:lnTo>
                <a:lnTo>
                  <a:pt x="107" y="5"/>
                </a:lnTo>
                <a:lnTo>
                  <a:pt x="107" y="7"/>
                </a:lnTo>
                <a:lnTo>
                  <a:pt x="105" y="7"/>
                </a:lnTo>
                <a:lnTo>
                  <a:pt x="105" y="5"/>
                </a:lnTo>
                <a:lnTo>
                  <a:pt x="103" y="5"/>
                </a:lnTo>
                <a:lnTo>
                  <a:pt x="103" y="7"/>
                </a:lnTo>
                <a:lnTo>
                  <a:pt x="101" y="7"/>
                </a:lnTo>
                <a:lnTo>
                  <a:pt x="101" y="5"/>
                </a:lnTo>
                <a:lnTo>
                  <a:pt x="99" y="5"/>
                </a:lnTo>
                <a:lnTo>
                  <a:pt x="99" y="7"/>
                </a:lnTo>
                <a:lnTo>
                  <a:pt x="97" y="7"/>
                </a:lnTo>
                <a:lnTo>
                  <a:pt x="97" y="5"/>
                </a:lnTo>
                <a:lnTo>
                  <a:pt x="95" y="5"/>
                </a:lnTo>
                <a:lnTo>
                  <a:pt x="95" y="7"/>
                </a:lnTo>
                <a:lnTo>
                  <a:pt x="93" y="7"/>
                </a:lnTo>
                <a:lnTo>
                  <a:pt x="93" y="5"/>
                </a:lnTo>
                <a:lnTo>
                  <a:pt x="91" y="5"/>
                </a:lnTo>
                <a:lnTo>
                  <a:pt x="91" y="7"/>
                </a:lnTo>
                <a:lnTo>
                  <a:pt x="89" y="7"/>
                </a:lnTo>
                <a:lnTo>
                  <a:pt x="89" y="5"/>
                </a:lnTo>
                <a:lnTo>
                  <a:pt x="87" y="5"/>
                </a:lnTo>
                <a:lnTo>
                  <a:pt x="87" y="7"/>
                </a:lnTo>
                <a:lnTo>
                  <a:pt x="85" y="7"/>
                </a:lnTo>
                <a:lnTo>
                  <a:pt x="85" y="5"/>
                </a:lnTo>
                <a:lnTo>
                  <a:pt x="83" y="5"/>
                </a:lnTo>
                <a:lnTo>
                  <a:pt x="83" y="7"/>
                </a:lnTo>
                <a:lnTo>
                  <a:pt x="81" y="7"/>
                </a:lnTo>
                <a:lnTo>
                  <a:pt x="81" y="5"/>
                </a:lnTo>
                <a:lnTo>
                  <a:pt x="79" y="5"/>
                </a:lnTo>
                <a:lnTo>
                  <a:pt x="79" y="7"/>
                </a:lnTo>
                <a:lnTo>
                  <a:pt x="77" y="7"/>
                </a:lnTo>
                <a:lnTo>
                  <a:pt x="77" y="5"/>
                </a:lnTo>
                <a:lnTo>
                  <a:pt x="54" y="5"/>
                </a:lnTo>
                <a:lnTo>
                  <a:pt x="54" y="7"/>
                </a:lnTo>
                <a:lnTo>
                  <a:pt x="52" y="7"/>
                </a:lnTo>
                <a:lnTo>
                  <a:pt x="52" y="5"/>
                </a:lnTo>
                <a:lnTo>
                  <a:pt x="50" y="5"/>
                </a:lnTo>
                <a:lnTo>
                  <a:pt x="50" y="7"/>
                </a:lnTo>
                <a:lnTo>
                  <a:pt x="48" y="7"/>
                </a:lnTo>
                <a:lnTo>
                  <a:pt x="48" y="5"/>
                </a:lnTo>
                <a:lnTo>
                  <a:pt x="46" y="5"/>
                </a:lnTo>
                <a:lnTo>
                  <a:pt x="46" y="7"/>
                </a:lnTo>
                <a:lnTo>
                  <a:pt x="44" y="7"/>
                </a:lnTo>
                <a:lnTo>
                  <a:pt x="44" y="5"/>
                </a:lnTo>
                <a:lnTo>
                  <a:pt x="41" y="5"/>
                </a:lnTo>
                <a:lnTo>
                  <a:pt x="41" y="7"/>
                </a:lnTo>
                <a:lnTo>
                  <a:pt x="40" y="7"/>
                </a:lnTo>
                <a:lnTo>
                  <a:pt x="40" y="5"/>
                </a:lnTo>
                <a:lnTo>
                  <a:pt x="37" y="5"/>
                </a:lnTo>
                <a:lnTo>
                  <a:pt x="37" y="7"/>
                </a:lnTo>
                <a:lnTo>
                  <a:pt x="36" y="7"/>
                </a:lnTo>
                <a:lnTo>
                  <a:pt x="36" y="5"/>
                </a:lnTo>
                <a:lnTo>
                  <a:pt x="33" y="5"/>
                </a:lnTo>
                <a:lnTo>
                  <a:pt x="33" y="7"/>
                </a:lnTo>
                <a:lnTo>
                  <a:pt x="32" y="7"/>
                </a:lnTo>
                <a:lnTo>
                  <a:pt x="32" y="5"/>
                </a:lnTo>
                <a:lnTo>
                  <a:pt x="29" y="5"/>
                </a:lnTo>
                <a:lnTo>
                  <a:pt x="29" y="7"/>
                </a:lnTo>
                <a:lnTo>
                  <a:pt x="28" y="7"/>
                </a:lnTo>
                <a:lnTo>
                  <a:pt x="28" y="5"/>
                </a:lnTo>
                <a:lnTo>
                  <a:pt x="25" y="5"/>
                </a:lnTo>
                <a:lnTo>
                  <a:pt x="25" y="7"/>
                </a:lnTo>
                <a:lnTo>
                  <a:pt x="24" y="7"/>
                </a:lnTo>
                <a:lnTo>
                  <a:pt x="24" y="5"/>
                </a:lnTo>
                <a:lnTo>
                  <a:pt x="21" y="5"/>
                </a:lnTo>
                <a:lnTo>
                  <a:pt x="21" y="7"/>
                </a:lnTo>
                <a:lnTo>
                  <a:pt x="19" y="7"/>
                </a:lnTo>
                <a:lnTo>
                  <a:pt x="19" y="5"/>
                </a:lnTo>
                <a:lnTo>
                  <a:pt x="17" y="5"/>
                </a:lnTo>
                <a:lnTo>
                  <a:pt x="17" y="7"/>
                </a:lnTo>
                <a:lnTo>
                  <a:pt x="15" y="7"/>
                </a:lnTo>
                <a:lnTo>
                  <a:pt x="15" y="5"/>
                </a:lnTo>
                <a:lnTo>
                  <a:pt x="13" y="5"/>
                </a:lnTo>
                <a:lnTo>
                  <a:pt x="13" y="7"/>
                </a:lnTo>
                <a:lnTo>
                  <a:pt x="11" y="7"/>
                </a:lnTo>
                <a:lnTo>
                  <a:pt x="11" y="5"/>
                </a:lnTo>
                <a:lnTo>
                  <a:pt x="9" y="5"/>
                </a:lnTo>
                <a:lnTo>
                  <a:pt x="9" y="7"/>
                </a:lnTo>
                <a:lnTo>
                  <a:pt x="7" y="7"/>
                </a:lnTo>
                <a:lnTo>
                  <a:pt x="7" y="5"/>
                </a:lnTo>
                <a:lnTo>
                  <a:pt x="5" y="5"/>
                </a:lnTo>
                <a:lnTo>
                  <a:pt x="5" y="7"/>
                </a:lnTo>
                <a:lnTo>
                  <a:pt x="3" y="7"/>
                </a:lnTo>
                <a:lnTo>
                  <a:pt x="3" y="5"/>
                </a:lnTo>
                <a:lnTo>
                  <a:pt x="2" y="5"/>
                </a:lnTo>
                <a:cubicBezTo>
                  <a:pt x="1" y="5"/>
                  <a:pt x="0" y="5"/>
                  <a:pt x="0" y="3"/>
                </a:cubicBezTo>
                <a:cubicBezTo>
                  <a:pt x="0" y="2"/>
                  <a:pt x="1" y="1"/>
                  <a:pt x="2" y="1"/>
                </a:cubicBez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83" name="Freeform 40"/>
          <p:cNvSpPr>
            <a:spLocks/>
          </p:cNvSpPr>
          <p:nvPr/>
        </p:nvSpPr>
        <p:spPr bwMode="auto">
          <a:xfrm>
            <a:off x="8575676" y="3968751"/>
            <a:ext cx="1230313" cy="85725"/>
          </a:xfrm>
          <a:custGeom>
            <a:avLst/>
            <a:gdLst>
              <a:gd name="T0" fmla="*/ 4 w 130"/>
              <a:gd name="T1" fmla="*/ 0 h 8"/>
              <a:gd name="T2" fmla="*/ 8 w 130"/>
              <a:gd name="T3" fmla="*/ 0 h 8"/>
              <a:gd name="T4" fmla="*/ 12 w 130"/>
              <a:gd name="T5" fmla="*/ 0 h 8"/>
              <a:gd name="T6" fmla="*/ 16 w 130"/>
              <a:gd name="T7" fmla="*/ 0 h 8"/>
              <a:gd name="T8" fmla="*/ 21 w 130"/>
              <a:gd name="T9" fmla="*/ 0 h 8"/>
              <a:gd name="T10" fmla="*/ 25 w 130"/>
              <a:gd name="T11" fmla="*/ 0 h 8"/>
              <a:gd name="T12" fmla="*/ 29 w 130"/>
              <a:gd name="T13" fmla="*/ 0 h 8"/>
              <a:gd name="T14" fmla="*/ 33 w 130"/>
              <a:gd name="T15" fmla="*/ 0 h 8"/>
              <a:gd name="T16" fmla="*/ 37 w 130"/>
              <a:gd name="T17" fmla="*/ 0 h 8"/>
              <a:gd name="T18" fmla="*/ 41 w 130"/>
              <a:gd name="T19" fmla="*/ 0 h 8"/>
              <a:gd name="T20" fmla="*/ 45 w 130"/>
              <a:gd name="T21" fmla="*/ 0 h 8"/>
              <a:gd name="T22" fmla="*/ 49 w 130"/>
              <a:gd name="T23" fmla="*/ 0 h 8"/>
              <a:gd name="T24" fmla="*/ 53 w 130"/>
              <a:gd name="T25" fmla="*/ 0 h 8"/>
              <a:gd name="T26" fmla="*/ 78 w 130"/>
              <a:gd name="T27" fmla="*/ 0 h 8"/>
              <a:gd name="T28" fmla="*/ 82 w 130"/>
              <a:gd name="T29" fmla="*/ 0 h 8"/>
              <a:gd name="T30" fmla="*/ 86 w 130"/>
              <a:gd name="T31" fmla="*/ 0 h 8"/>
              <a:gd name="T32" fmla="*/ 90 w 130"/>
              <a:gd name="T33" fmla="*/ 0 h 8"/>
              <a:gd name="T34" fmla="*/ 94 w 130"/>
              <a:gd name="T35" fmla="*/ 0 h 8"/>
              <a:gd name="T36" fmla="*/ 98 w 130"/>
              <a:gd name="T37" fmla="*/ 0 h 8"/>
              <a:gd name="T38" fmla="*/ 102 w 130"/>
              <a:gd name="T39" fmla="*/ 0 h 8"/>
              <a:gd name="T40" fmla="*/ 107 w 130"/>
              <a:gd name="T41" fmla="*/ 0 h 8"/>
              <a:gd name="T42" fmla="*/ 111 w 130"/>
              <a:gd name="T43" fmla="*/ 0 h 8"/>
              <a:gd name="T44" fmla="*/ 115 w 130"/>
              <a:gd name="T45" fmla="*/ 0 h 8"/>
              <a:gd name="T46" fmla="*/ 119 w 130"/>
              <a:gd name="T47" fmla="*/ 0 h 8"/>
              <a:gd name="T48" fmla="*/ 123 w 130"/>
              <a:gd name="T49" fmla="*/ 0 h 8"/>
              <a:gd name="T50" fmla="*/ 127 w 130"/>
              <a:gd name="T51" fmla="*/ 0 h 8"/>
              <a:gd name="T52" fmla="*/ 130 w 130"/>
              <a:gd name="T53" fmla="*/ 4 h 8"/>
              <a:gd name="T54" fmla="*/ 125 w 130"/>
              <a:gd name="T55" fmla="*/ 8 h 8"/>
              <a:gd name="T56" fmla="*/ 121 w 130"/>
              <a:gd name="T57" fmla="*/ 8 h 8"/>
              <a:gd name="T58" fmla="*/ 117 w 130"/>
              <a:gd name="T59" fmla="*/ 8 h 8"/>
              <a:gd name="T60" fmla="*/ 113 w 130"/>
              <a:gd name="T61" fmla="*/ 8 h 8"/>
              <a:gd name="T62" fmla="*/ 109 w 130"/>
              <a:gd name="T63" fmla="*/ 8 h 8"/>
              <a:gd name="T64" fmla="*/ 105 w 130"/>
              <a:gd name="T65" fmla="*/ 8 h 8"/>
              <a:gd name="T66" fmla="*/ 101 w 130"/>
              <a:gd name="T67" fmla="*/ 8 h 8"/>
              <a:gd name="T68" fmla="*/ 97 w 130"/>
              <a:gd name="T69" fmla="*/ 8 h 8"/>
              <a:gd name="T70" fmla="*/ 93 w 130"/>
              <a:gd name="T71" fmla="*/ 8 h 8"/>
              <a:gd name="T72" fmla="*/ 89 w 130"/>
              <a:gd name="T73" fmla="*/ 8 h 8"/>
              <a:gd name="T74" fmla="*/ 85 w 130"/>
              <a:gd name="T75" fmla="*/ 8 h 8"/>
              <a:gd name="T76" fmla="*/ 80 w 130"/>
              <a:gd name="T77" fmla="*/ 8 h 8"/>
              <a:gd name="T78" fmla="*/ 76 w 130"/>
              <a:gd name="T79" fmla="*/ 8 h 8"/>
              <a:gd name="T80" fmla="*/ 52 w 130"/>
              <a:gd name="T81" fmla="*/ 8 h 8"/>
              <a:gd name="T82" fmla="*/ 47 w 130"/>
              <a:gd name="T83" fmla="*/ 8 h 8"/>
              <a:gd name="T84" fmla="*/ 43 w 130"/>
              <a:gd name="T85" fmla="*/ 8 h 8"/>
              <a:gd name="T86" fmla="*/ 39 w 130"/>
              <a:gd name="T87" fmla="*/ 8 h 8"/>
              <a:gd name="T88" fmla="*/ 35 w 130"/>
              <a:gd name="T89" fmla="*/ 8 h 8"/>
              <a:gd name="T90" fmla="*/ 31 w 130"/>
              <a:gd name="T91" fmla="*/ 8 h 8"/>
              <a:gd name="T92" fmla="*/ 27 w 130"/>
              <a:gd name="T93" fmla="*/ 8 h 8"/>
              <a:gd name="T94" fmla="*/ 23 w 130"/>
              <a:gd name="T95" fmla="*/ 8 h 8"/>
              <a:gd name="T96" fmla="*/ 19 w 130"/>
              <a:gd name="T97" fmla="*/ 8 h 8"/>
              <a:gd name="T98" fmla="*/ 15 w 130"/>
              <a:gd name="T99" fmla="*/ 8 h 8"/>
              <a:gd name="T100" fmla="*/ 11 w 130"/>
              <a:gd name="T101" fmla="*/ 8 h 8"/>
              <a:gd name="T102" fmla="*/ 7 w 130"/>
              <a:gd name="T103" fmla="*/ 8 h 8"/>
              <a:gd name="T104" fmla="*/ 3 w 130"/>
              <a:gd name="T105" fmla="*/ 8 h 8"/>
              <a:gd name="T106" fmla="*/ 0 w 130"/>
              <a:gd name="T107" fmla="*/ 4 h 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0"/>
              <a:gd name="T163" fmla="*/ 0 h 8"/>
              <a:gd name="T164" fmla="*/ 130 w 130"/>
              <a:gd name="T165" fmla="*/ 8 h 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0" h="8">
                <a:moveTo>
                  <a:pt x="2" y="2"/>
                </a:moveTo>
                <a:lnTo>
                  <a:pt x="3" y="2"/>
                </a:lnTo>
                <a:lnTo>
                  <a:pt x="3" y="0"/>
                </a:lnTo>
                <a:lnTo>
                  <a:pt x="4" y="0"/>
                </a:lnTo>
                <a:lnTo>
                  <a:pt x="4" y="2"/>
                </a:lnTo>
                <a:lnTo>
                  <a:pt x="7" y="2"/>
                </a:lnTo>
                <a:lnTo>
                  <a:pt x="7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0"/>
                </a:lnTo>
                <a:lnTo>
                  <a:pt x="12" y="0"/>
                </a:lnTo>
                <a:lnTo>
                  <a:pt x="12" y="2"/>
                </a:lnTo>
                <a:lnTo>
                  <a:pt x="15" y="2"/>
                </a:lnTo>
                <a:lnTo>
                  <a:pt x="15" y="0"/>
                </a:lnTo>
                <a:lnTo>
                  <a:pt x="16" y="0"/>
                </a:lnTo>
                <a:lnTo>
                  <a:pt x="16" y="2"/>
                </a:lnTo>
                <a:lnTo>
                  <a:pt x="19" y="2"/>
                </a:lnTo>
                <a:lnTo>
                  <a:pt x="19" y="0"/>
                </a:lnTo>
                <a:lnTo>
                  <a:pt x="21" y="0"/>
                </a:lnTo>
                <a:lnTo>
                  <a:pt x="21" y="2"/>
                </a:lnTo>
                <a:lnTo>
                  <a:pt x="23" y="2"/>
                </a:lnTo>
                <a:lnTo>
                  <a:pt x="23" y="0"/>
                </a:lnTo>
                <a:lnTo>
                  <a:pt x="25" y="0"/>
                </a:lnTo>
                <a:lnTo>
                  <a:pt x="25" y="2"/>
                </a:lnTo>
                <a:lnTo>
                  <a:pt x="27" y="2"/>
                </a:lnTo>
                <a:lnTo>
                  <a:pt x="27" y="0"/>
                </a:lnTo>
                <a:lnTo>
                  <a:pt x="29" y="0"/>
                </a:lnTo>
                <a:lnTo>
                  <a:pt x="29" y="2"/>
                </a:lnTo>
                <a:lnTo>
                  <a:pt x="31" y="2"/>
                </a:lnTo>
                <a:lnTo>
                  <a:pt x="31" y="0"/>
                </a:lnTo>
                <a:lnTo>
                  <a:pt x="33" y="0"/>
                </a:lnTo>
                <a:lnTo>
                  <a:pt x="33" y="2"/>
                </a:lnTo>
                <a:lnTo>
                  <a:pt x="35" y="2"/>
                </a:lnTo>
                <a:lnTo>
                  <a:pt x="35" y="0"/>
                </a:lnTo>
                <a:lnTo>
                  <a:pt x="37" y="0"/>
                </a:lnTo>
                <a:lnTo>
                  <a:pt x="37" y="2"/>
                </a:lnTo>
                <a:lnTo>
                  <a:pt x="39" y="2"/>
                </a:lnTo>
                <a:lnTo>
                  <a:pt x="39" y="0"/>
                </a:lnTo>
                <a:lnTo>
                  <a:pt x="41" y="0"/>
                </a:lnTo>
                <a:lnTo>
                  <a:pt x="41" y="2"/>
                </a:lnTo>
                <a:lnTo>
                  <a:pt x="43" y="2"/>
                </a:lnTo>
                <a:lnTo>
                  <a:pt x="43" y="0"/>
                </a:lnTo>
                <a:lnTo>
                  <a:pt x="45" y="0"/>
                </a:lnTo>
                <a:lnTo>
                  <a:pt x="45" y="2"/>
                </a:lnTo>
                <a:lnTo>
                  <a:pt x="47" y="2"/>
                </a:lnTo>
                <a:lnTo>
                  <a:pt x="47" y="0"/>
                </a:lnTo>
                <a:lnTo>
                  <a:pt x="49" y="0"/>
                </a:lnTo>
                <a:lnTo>
                  <a:pt x="49" y="2"/>
                </a:lnTo>
                <a:lnTo>
                  <a:pt x="52" y="2"/>
                </a:lnTo>
                <a:lnTo>
                  <a:pt x="52" y="0"/>
                </a:lnTo>
                <a:lnTo>
                  <a:pt x="53" y="0"/>
                </a:lnTo>
                <a:lnTo>
                  <a:pt x="53" y="2"/>
                </a:lnTo>
                <a:lnTo>
                  <a:pt x="76" y="2"/>
                </a:lnTo>
                <a:lnTo>
                  <a:pt x="76" y="0"/>
                </a:lnTo>
                <a:lnTo>
                  <a:pt x="78" y="0"/>
                </a:lnTo>
                <a:lnTo>
                  <a:pt x="78" y="2"/>
                </a:lnTo>
                <a:lnTo>
                  <a:pt x="80" y="2"/>
                </a:lnTo>
                <a:lnTo>
                  <a:pt x="80" y="0"/>
                </a:lnTo>
                <a:lnTo>
                  <a:pt x="82" y="0"/>
                </a:lnTo>
                <a:lnTo>
                  <a:pt x="82" y="2"/>
                </a:lnTo>
                <a:lnTo>
                  <a:pt x="85" y="2"/>
                </a:lnTo>
                <a:lnTo>
                  <a:pt x="85" y="0"/>
                </a:lnTo>
                <a:lnTo>
                  <a:pt x="86" y="0"/>
                </a:lnTo>
                <a:lnTo>
                  <a:pt x="86" y="2"/>
                </a:lnTo>
                <a:lnTo>
                  <a:pt x="89" y="2"/>
                </a:lnTo>
                <a:lnTo>
                  <a:pt x="89" y="0"/>
                </a:lnTo>
                <a:lnTo>
                  <a:pt x="90" y="0"/>
                </a:lnTo>
                <a:lnTo>
                  <a:pt x="90" y="2"/>
                </a:lnTo>
                <a:lnTo>
                  <a:pt x="93" y="2"/>
                </a:lnTo>
                <a:lnTo>
                  <a:pt x="93" y="0"/>
                </a:lnTo>
                <a:lnTo>
                  <a:pt x="94" y="0"/>
                </a:lnTo>
                <a:lnTo>
                  <a:pt x="94" y="2"/>
                </a:lnTo>
                <a:lnTo>
                  <a:pt x="97" y="2"/>
                </a:lnTo>
                <a:lnTo>
                  <a:pt x="97" y="0"/>
                </a:lnTo>
                <a:lnTo>
                  <a:pt x="98" y="0"/>
                </a:lnTo>
                <a:lnTo>
                  <a:pt x="98" y="2"/>
                </a:lnTo>
                <a:lnTo>
                  <a:pt x="101" y="2"/>
                </a:lnTo>
                <a:lnTo>
                  <a:pt x="101" y="0"/>
                </a:lnTo>
                <a:lnTo>
                  <a:pt x="102" y="0"/>
                </a:lnTo>
                <a:lnTo>
                  <a:pt x="102" y="2"/>
                </a:lnTo>
                <a:lnTo>
                  <a:pt x="105" y="2"/>
                </a:lnTo>
                <a:lnTo>
                  <a:pt x="105" y="0"/>
                </a:lnTo>
                <a:lnTo>
                  <a:pt x="107" y="0"/>
                </a:lnTo>
                <a:lnTo>
                  <a:pt x="107" y="2"/>
                </a:lnTo>
                <a:lnTo>
                  <a:pt x="109" y="2"/>
                </a:lnTo>
                <a:lnTo>
                  <a:pt x="109" y="0"/>
                </a:lnTo>
                <a:lnTo>
                  <a:pt x="111" y="0"/>
                </a:lnTo>
                <a:lnTo>
                  <a:pt x="111" y="2"/>
                </a:lnTo>
                <a:lnTo>
                  <a:pt x="113" y="2"/>
                </a:lnTo>
                <a:lnTo>
                  <a:pt x="113" y="0"/>
                </a:lnTo>
                <a:lnTo>
                  <a:pt x="115" y="0"/>
                </a:lnTo>
                <a:lnTo>
                  <a:pt x="115" y="2"/>
                </a:lnTo>
                <a:lnTo>
                  <a:pt x="117" y="2"/>
                </a:lnTo>
                <a:lnTo>
                  <a:pt x="117" y="0"/>
                </a:lnTo>
                <a:lnTo>
                  <a:pt x="119" y="0"/>
                </a:lnTo>
                <a:lnTo>
                  <a:pt x="119" y="2"/>
                </a:lnTo>
                <a:lnTo>
                  <a:pt x="121" y="2"/>
                </a:lnTo>
                <a:lnTo>
                  <a:pt x="121" y="0"/>
                </a:lnTo>
                <a:lnTo>
                  <a:pt x="123" y="0"/>
                </a:lnTo>
                <a:lnTo>
                  <a:pt x="123" y="2"/>
                </a:lnTo>
                <a:lnTo>
                  <a:pt x="125" y="2"/>
                </a:lnTo>
                <a:lnTo>
                  <a:pt x="125" y="0"/>
                </a:lnTo>
                <a:lnTo>
                  <a:pt x="127" y="0"/>
                </a:lnTo>
                <a:lnTo>
                  <a:pt x="127" y="2"/>
                </a:lnTo>
                <a:lnTo>
                  <a:pt x="128" y="2"/>
                </a:lnTo>
                <a:cubicBezTo>
                  <a:pt x="129" y="2"/>
                  <a:pt x="130" y="3"/>
                  <a:pt x="130" y="4"/>
                </a:cubicBezTo>
                <a:cubicBezTo>
                  <a:pt x="130" y="5"/>
                  <a:pt x="129" y="6"/>
                  <a:pt x="128" y="6"/>
                </a:cubicBezTo>
                <a:lnTo>
                  <a:pt x="127" y="6"/>
                </a:lnTo>
                <a:lnTo>
                  <a:pt x="127" y="8"/>
                </a:lnTo>
                <a:lnTo>
                  <a:pt x="125" y="8"/>
                </a:lnTo>
                <a:lnTo>
                  <a:pt x="125" y="6"/>
                </a:lnTo>
                <a:lnTo>
                  <a:pt x="123" y="6"/>
                </a:lnTo>
                <a:lnTo>
                  <a:pt x="123" y="8"/>
                </a:lnTo>
                <a:lnTo>
                  <a:pt x="121" y="8"/>
                </a:lnTo>
                <a:lnTo>
                  <a:pt x="121" y="6"/>
                </a:lnTo>
                <a:lnTo>
                  <a:pt x="119" y="6"/>
                </a:lnTo>
                <a:lnTo>
                  <a:pt x="119" y="8"/>
                </a:lnTo>
                <a:lnTo>
                  <a:pt x="117" y="8"/>
                </a:lnTo>
                <a:lnTo>
                  <a:pt x="117" y="6"/>
                </a:lnTo>
                <a:lnTo>
                  <a:pt x="115" y="6"/>
                </a:lnTo>
                <a:lnTo>
                  <a:pt x="115" y="8"/>
                </a:lnTo>
                <a:lnTo>
                  <a:pt x="113" y="8"/>
                </a:lnTo>
                <a:lnTo>
                  <a:pt x="113" y="6"/>
                </a:lnTo>
                <a:lnTo>
                  <a:pt x="111" y="6"/>
                </a:lnTo>
                <a:lnTo>
                  <a:pt x="111" y="8"/>
                </a:lnTo>
                <a:lnTo>
                  <a:pt x="109" y="8"/>
                </a:lnTo>
                <a:lnTo>
                  <a:pt x="109" y="6"/>
                </a:lnTo>
                <a:lnTo>
                  <a:pt x="107" y="6"/>
                </a:lnTo>
                <a:lnTo>
                  <a:pt x="107" y="8"/>
                </a:lnTo>
                <a:lnTo>
                  <a:pt x="105" y="8"/>
                </a:lnTo>
                <a:lnTo>
                  <a:pt x="105" y="6"/>
                </a:lnTo>
                <a:lnTo>
                  <a:pt x="102" y="6"/>
                </a:lnTo>
                <a:lnTo>
                  <a:pt x="102" y="8"/>
                </a:lnTo>
                <a:lnTo>
                  <a:pt x="101" y="8"/>
                </a:lnTo>
                <a:lnTo>
                  <a:pt x="101" y="6"/>
                </a:lnTo>
                <a:lnTo>
                  <a:pt x="98" y="6"/>
                </a:lnTo>
                <a:lnTo>
                  <a:pt x="98" y="8"/>
                </a:lnTo>
                <a:lnTo>
                  <a:pt x="97" y="8"/>
                </a:lnTo>
                <a:lnTo>
                  <a:pt x="97" y="6"/>
                </a:lnTo>
                <a:lnTo>
                  <a:pt x="94" y="6"/>
                </a:lnTo>
                <a:lnTo>
                  <a:pt x="94" y="8"/>
                </a:lnTo>
                <a:lnTo>
                  <a:pt x="93" y="8"/>
                </a:lnTo>
                <a:lnTo>
                  <a:pt x="93" y="6"/>
                </a:lnTo>
                <a:lnTo>
                  <a:pt x="90" y="6"/>
                </a:lnTo>
                <a:lnTo>
                  <a:pt x="90" y="8"/>
                </a:lnTo>
                <a:lnTo>
                  <a:pt x="89" y="8"/>
                </a:lnTo>
                <a:lnTo>
                  <a:pt x="89" y="6"/>
                </a:lnTo>
                <a:lnTo>
                  <a:pt x="86" y="6"/>
                </a:lnTo>
                <a:lnTo>
                  <a:pt x="86" y="8"/>
                </a:lnTo>
                <a:lnTo>
                  <a:pt x="85" y="8"/>
                </a:lnTo>
                <a:lnTo>
                  <a:pt x="85" y="6"/>
                </a:lnTo>
                <a:lnTo>
                  <a:pt x="82" y="6"/>
                </a:lnTo>
                <a:lnTo>
                  <a:pt x="82" y="8"/>
                </a:lnTo>
                <a:lnTo>
                  <a:pt x="80" y="8"/>
                </a:lnTo>
                <a:lnTo>
                  <a:pt x="80" y="6"/>
                </a:lnTo>
                <a:lnTo>
                  <a:pt x="78" y="6"/>
                </a:lnTo>
                <a:lnTo>
                  <a:pt x="78" y="8"/>
                </a:lnTo>
                <a:lnTo>
                  <a:pt x="76" y="8"/>
                </a:lnTo>
                <a:lnTo>
                  <a:pt x="76" y="6"/>
                </a:lnTo>
                <a:lnTo>
                  <a:pt x="53" y="6"/>
                </a:lnTo>
                <a:lnTo>
                  <a:pt x="53" y="8"/>
                </a:lnTo>
                <a:lnTo>
                  <a:pt x="52" y="8"/>
                </a:lnTo>
                <a:lnTo>
                  <a:pt x="52" y="6"/>
                </a:lnTo>
                <a:lnTo>
                  <a:pt x="49" y="6"/>
                </a:lnTo>
                <a:lnTo>
                  <a:pt x="49" y="8"/>
                </a:lnTo>
                <a:lnTo>
                  <a:pt x="47" y="8"/>
                </a:lnTo>
                <a:lnTo>
                  <a:pt x="47" y="6"/>
                </a:lnTo>
                <a:lnTo>
                  <a:pt x="45" y="6"/>
                </a:lnTo>
                <a:lnTo>
                  <a:pt x="45" y="8"/>
                </a:lnTo>
                <a:lnTo>
                  <a:pt x="43" y="8"/>
                </a:lnTo>
                <a:lnTo>
                  <a:pt x="43" y="6"/>
                </a:lnTo>
                <a:lnTo>
                  <a:pt x="41" y="6"/>
                </a:lnTo>
                <a:lnTo>
                  <a:pt x="41" y="8"/>
                </a:lnTo>
                <a:lnTo>
                  <a:pt x="39" y="8"/>
                </a:lnTo>
                <a:lnTo>
                  <a:pt x="39" y="6"/>
                </a:lnTo>
                <a:lnTo>
                  <a:pt x="37" y="6"/>
                </a:lnTo>
                <a:lnTo>
                  <a:pt x="37" y="8"/>
                </a:lnTo>
                <a:lnTo>
                  <a:pt x="35" y="8"/>
                </a:lnTo>
                <a:lnTo>
                  <a:pt x="35" y="6"/>
                </a:lnTo>
                <a:lnTo>
                  <a:pt x="33" y="6"/>
                </a:lnTo>
                <a:lnTo>
                  <a:pt x="33" y="8"/>
                </a:lnTo>
                <a:lnTo>
                  <a:pt x="31" y="8"/>
                </a:lnTo>
                <a:lnTo>
                  <a:pt x="31" y="6"/>
                </a:lnTo>
                <a:lnTo>
                  <a:pt x="29" y="6"/>
                </a:lnTo>
                <a:lnTo>
                  <a:pt x="29" y="8"/>
                </a:lnTo>
                <a:lnTo>
                  <a:pt x="27" y="8"/>
                </a:lnTo>
                <a:lnTo>
                  <a:pt x="27" y="6"/>
                </a:lnTo>
                <a:lnTo>
                  <a:pt x="25" y="6"/>
                </a:lnTo>
                <a:lnTo>
                  <a:pt x="25" y="8"/>
                </a:lnTo>
                <a:lnTo>
                  <a:pt x="23" y="8"/>
                </a:lnTo>
                <a:lnTo>
                  <a:pt x="23" y="6"/>
                </a:lnTo>
                <a:lnTo>
                  <a:pt x="21" y="6"/>
                </a:lnTo>
                <a:lnTo>
                  <a:pt x="21" y="8"/>
                </a:lnTo>
                <a:lnTo>
                  <a:pt x="19" y="8"/>
                </a:lnTo>
                <a:lnTo>
                  <a:pt x="19" y="6"/>
                </a:lnTo>
                <a:lnTo>
                  <a:pt x="16" y="6"/>
                </a:lnTo>
                <a:lnTo>
                  <a:pt x="16" y="8"/>
                </a:lnTo>
                <a:lnTo>
                  <a:pt x="15" y="8"/>
                </a:lnTo>
                <a:lnTo>
                  <a:pt x="15" y="6"/>
                </a:lnTo>
                <a:lnTo>
                  <a:pt x="12" y="6"/>
                </a:lnTo>
                <a:lnTo>
                  <a:pt x="12" y="8"/>
                </a:lnTo>
                <a:lnTo>
                  <a:pt x="11" y="8"/>
                </a:lnTo>
                <a:lnTo>
                  <a:pt x="11" y="6"/>
                </a:lnTo>
                <a:lnTo>
                  <a:pt x="8" y="6"/>
                </a:lnTo>
                <a:lnTo>
                  <a:pt x="8" y="8"/>
                </a:lnTo>
                <a:lnTo>
                  <a:pt x="7" y="8"/>
                </a:lnTo>
                <a:lnTo>
                  <a:pt x="7" y="6"/>
                </a:lnTo>
                <a:lnTo>
                  <a:pt x="4" y="6"/>
                </a:lnTo>
                <a:lnTo>
                  <a:pt x="4" y="8"/>
                </a:lnTo>
                <a:lnTo>
                  <a:pt x="3" y="8"/>
                </a:lnTo>
                <a:lnTo>
                  <a:pt x="3" y="6"/>
                </a:lnTo>
                <a:lnTo>
                  <a:pt x="2" y="6"/>
                </a:lnTo>
                <a:cubicBezTo>
                  <a:pt x="1" y="6"/>
                  <a:pt x="0" y="5"/>
                  <a:pt x="0" y="4"/>
                </a:cubicBezTo>
                <a:cubicBezTo>
                  <a:pt x="0" y="3"/>
                  <a:pt x="1" y="2"/>
                  <a:pt x="2" y="2"/>
                </a:cubicBez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84" name="Freeform 41"/>
          <p:cNvSpPr>
            <a:spLocks/>
          </p:cNvSpPr>
          <p:nvPr/>
        </p:nvSpPr>
        <p:spPr bwMode="auto">
          <a:xfrm>
            <a:off x="6376988" y="4054476"/>
            <a:ext cx="1231900" cy="85725"/>
          </a:xfrm>
          <a:custGeom>
            <a:avLst/>
            <a:gdLst>
              <a:gd name="T0" fmla="*/ 5 w 130"/>
              <a:gd name="T1" fmla="*/ 0 h 8"/>
              <a:gd name="T2" fmla="*/ 9 w 130"/>
              <a:gd name="T3" fmla="*/ 0 h 8"/>
              <a:gd name="T4" fmla="*/ 13 w 130"/>
              <a:gd name="T5" fmla="*/ 0 h 8"/>
              <a:gd name="T6" fmla="*/ 17 w 130"/>
              <a:gd name="T7" fmla="*/ 0 h 8"/>
              <a:gd name="T8" fmla="*/ 21 w 130"/>
              <a:gd name="T9" fmla="*/ 0 h 8"/>
              <a:gd name="T10" fmla="*/ 25 w 130"/>
              <a:gd name="T11" fmla="*/ 0 h 8"/>
              <a:gd name="T12" fmla="*/ 29 w 130"/>
              <a:gd name="T13" fmla="*/ 0 h 8"/>
              <a:gd name="T14" fmla="*/ 33 w 130"/>
              <a:gd name="T15" fmla="*/ 0 h 8"/>
              <a:gd name="T16" fmla="*/ 37 w 130"/>
              <a:gd name="T17" fmla="*/ 0 h 8"/>
              <a:gd name="T18" fmla="*/ 41 w 130"/>
              <a:gd name="T19" fmla="*/ 0 h 8"/>
              <a:gd name="T20" fmla="*/ 46 w 130"/>
              <a:gd name="T21" fmla="*/ 0 h 8"/>
              <a:gd name="T22" fmla="*/ 50 w 130"/>
              <a:gd name="T23" fmla="*/ 0 h 8"/>
              <a:gd name="T24" fmla="*/ 54 w 130"/>
              <a:gd name="T25" fmla="*/ 0 h 8"/>
              <a:gd name="T26" fmla="*/ 79 w 130"/>
              <a:gd name="T27" fmla="*/ 0 h 8"/>
              <a:gd name="T28" fmla="*/ 83 w 130"/>
              <a:gd name="T29" fmla="*/ 0 h 8"/>
              <a:gd name="T30" fmla="*/ 87 w 130"/>
              <a:gd name="T31" fmla="*/ 0 h 8"/>
              <a:gd name="T32" fmla="*/ 91 w 130"/>
              <a:gd name="T33" fmla="*/ 0 h 8"/>
              <a:gd name="T34" fmla="*/ 95 w 130"/>
              <a:gd name="T35" fmla="*/ 0 h 8"/>
              <a:gd name="T36" fmla="*/ 99 w 130"/>
              <a:gd name="T37" fmla="*/ 0 h 8"/>
              <a:gd name="T38" fmla="*/ 103 w 130"/>
              <a:gd name="T39" fmla="*/ 0 h 8"/>
              <a:gd name="T40" fmla="*/ 107 w 130"/>
              <a:gd name="T41" fmla="*/ 0 h 8"/>
              <a:gd name="T42" fmla="*/ 111 w 130"/>
              <a:gd name="T43" fmla="*/ 0 h 8"/>
              <a:gd name="T44" fmla="*/ 115 w 130"/>
              <a:gd name="T45" fmla="*/ 0 h 8"/>
              <a:gd name="T46" fmla="*/ 119 w 130"/>
              <a:gd name="T47" fmla="*/ 0 h 8"/>
              <a:gd name="T48" fmla="*/ 123 w 130"/>
              <a:gd name="T49" fmla="*/ 0 h 8"/>
              <a:gd name="T50" fmla="*/ 127 w 130"/>
              <a:gd name="T51" fmla="*/ 0 h 8"/>
              <a:gd name="T52" fmla="*/ 130 w 130"/>
              <a:gd name="T53" fmla="*/ 4 h 8"/>
              <a:gd name="T54" fmla="*/ 126 w 130"/>
              <a:gd name="T55" fmla="*/ 8 h 8"/>
              <a:gd name="T56" fmla="*/ 122 w 130"/>
              <a:gd name="T57" fmla="*/ 8 h 8"/>
              <a:gd name="T58" fmla="*/ 118 w 130"/>
              <a:gd name="T59" fmla="*/ 8 h 8"/>
              <a:gd name="T60" fmla="*/ 114 w 130"/>
              <a:gd name="T61" fmla="*/ 8 h 8"/>
              <a:gd name="T62" fmla="*/ 110 w 130"/>
              <a:gd name="T63" fmla="*/ 8 h 8"/>
              <a:gd name="T64" fmla="*/ 105 w 130"/>
              <a:gd name="T65" fmla="*/ 8 h 8"/>
              <a:gd name="T66" fmla="*/ 101 w 130"/>
              <a:gd name="T67" fmla="*/ 8 h 8"/>
              <a:gd name="T68" fmla="*/ 97 w 130"/>
              <a:gd name="T69" fmla="*/ 8 h 8"/>
              <a:gd name="T70" fmla="*/ 93 w 130"/>
              <a:gd name="T71" fmla="*/ 8 h 8"/>
              <a:gd name="T72" fmla="*/ 89 w 130"/>
              <a:gd name="T73" fmla="*/ 8 h 8"/>
              <a:gd name="T74" fmla="*/ 85 w 130"/>
              <a:gd name="T75" fmla="*/ 8 h 8"/>
              <a:gd name="T76" fmla="*/ 81 w 130"/>
              <a:gd name="T77" fmla="*/ 8 h 8"/>
              <a:gd name="T78" fmla="*/ 77 w 130"/>
              <a:gd name="T79" fmla="*/ 8 h 8"/>
              <a:gd name="T80" fmla="*/ 52 w 130"/>
              <a:gd name="T81" fmla="*/ 8 h 8"/>
              <a:gd name="T82" fmla="*/ 48 w 130"/>
              <a:gd name="T83" fmla="*/ 8 h 8"/>
              <a:gd name="T84" fmla="*/ 44 w 130"/>
              <a:gd name="T85" fmla="*/ 8 h 8"/>
              <a:gd name="T86" fmla="*/ 40 w 130"/>
              <a:gd name="T87" fmla="*/ 8 h 8"/>
              <a:gd name="T88" fmla="*/ 36 w 130"/>
              <a:gd name="T89" fmla="*/ 8 h 8"/>
              <a:gd name="T90" fmla="*/ 32 w 130"/>
              <a:gd name="T91" fmla="*/ 8 h 8"/>
              <a:gd name="T92" fmla="*/ 28 w 130"/>
              <a:gd name="T93" fmla="*/ 8 h 8"/>
              <a:gd name="T94" fmla="*/ 24 w 130"/>
              <a:gd name="T95" fmla="*/ 8 h 8"/>
              <a:gd name="T96" fmla="*/ 19 w 130"/>
              <a:gd name="T97" fmla="*/ 8 h 8"/>
              <a:gd name="T98" fmla="*/ 15 w 130"/>
              <a:gd name="T99" fmla="*/ 8 h 8"/>
              <a:gd name="T100" fmla="*/ 11 w 130"/>
              <a:gd name="T101" fmla="*/ 8 h 8"/>
              <a:gd name="T102" fmla="*/ 7 w 130"/>
              <a:gd name="T103" fmla="*/ 8 h 8"/>
              <a:gd name="T104" fmla="*/ 3 w 130"/>
              <a:gd name="T105" fmla="*/ 8 h 8"/>
              <a:gd name="T106" fmla="*/ 0 w 130"/>
              <a:gd name="T107" fmla="*/ 4 h 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0"/>
              <a:gd name="T163" fmla="*/ 0 h 8"/>
              <a:gd name="T164" fmla="*/ 130 w 130"/>
              <a:gd name="T165" fmla="*/ 8 h 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0" h="8">
                <a:moveTo>
                  <a:pt x="2" y="2"/>
                </a:move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  <a:lnTo>
                  <a:pt x="5" y="2"/>
                </a:lnTo>
                <a:lnTo>
                  <a:pt x="7" y="2"/>
                </a:lnTo>
                <a:lnTo>
                  <a:pt x="7" y="0"/>
                </a:lnTo>
                <a:lnTo>
                  <a:pt x="9" y="0"/>
                </a:lnTo>
                <a:lnTo>
                  <a:pt x="9" y="2"/>
                </a:lnTo>
                <a:lnTo>
                  <a:pt x="11" y="2"/>
                </a:lnTo>
                <a:lnTo>
                  <a:pt x="11" y="0"/>
                </a:lnTo>
                <a:lnTo>
                  <a:pt x="13" y="0"/>
                </a:lnTo>
                <a:lnTo>
                  <a:pt x="13" y="2"/>
                </a:lnTo>
                <a:lnTo>
                  <a:pt x="15" y="2"/>
                </a:lnTo>
                <a:lnTo>
                  <a:pt x="15" y="0"/>
                </a:lnTo>
                <a:lnTo>
                  <a:pt x="17" y="0"/>
                </a:lnTo>
                <a:lnTo>
                  <a:pt x="17" y="2"/>
                </a:lnTo>
                <a:lnTo>
                  <a:pt x="19" y="2"/>
                </a:lnTo>
                <a:lnTo>
                  <a:pt x="19" y="0"/>
                </a:lnTo>
                <a:lnTo>
                  <a:pt x="21" y="0"/>
                </a:lnTo>
                <a:lnTo>
                  <a:pt x="21" y="2"/>
                </a:lnTo>
                <a:lnTo>
                  <a:pt x="24" y="2"/>
                </a:lnTo>
                <a:lnTo>
                  <a:pt x="24" y="0"/>
                </a:lnTo>
                <a:lnTo>
                  <a:pt x="25" y="0"/>
                </a:lnTo>
                <a:lnTo>
                  <a:pt x="25" y="2"/>
                </a:lnTo>
                <a:lnTo>
                  <a:pt x="28" y="2"/>
                </a:lnTo>
                <a:lnTo>
                  <a:pt x="28" y="0"/>
                </a:lnTo>
                <a:lnTo>
                  <a:pt x="29" y="0"/>
                </a:lnTo>
                <a:lnTo>
                  <a:pt x="29" y="2"/>
                </a:lnTo>
                <a:lnTo>
                  <a:pt x="32" y="2"/>
                </a:lnTo>
                <a:lnTo>
                  <a:pt x="32" y="0"/>
                </a:lnTo>
                <a:lnTo>
                  <a:pt x="33" y="0"/>
                </a:lnTo>
                <a:lnTo>
                  <a:pt x="33" y="2"/>
                </a:lnTo>
                <a:lnTo>
                  <a:pt x="36" y="2"/>
                </a:lnTo>
                <a:lnTo>
                  <a:pt x="36" y="0"/>
                </a:lnTo>
                <a:lnTo>
                  <a:pt x="37" y="0"/>
                </a:lnTo>
                <a:lnTo>
                  <a:pt x="37" y="2"/>
                </a:lnTo>
                <a:lnTo>
                  <a:pt x="40" y="2"/>
                </a:lnTo>
                <a:lnTo>
                  <a:pt x="40" y="0"/>
                </a:lnTo>
                <a:lnTo>
                  <a:pt x="41" y="0"/>
                </a:lnTo>
                <a:lnTo>
                  <a:pt x="41" y="2"/>
                </a:lnTo>
                <a:lnTo>
                  <a:pt x="44" y="2"/>
                </a:lnTo>
                <a:lnTo>
                  <a:pt x="44" y="0"/>
                </a:lnTo>
                <a:lnTo>
                  <a:pt x="46" y="0"/>
                </a:lnTo>
                <a:lnTo>
                  <a:pt x="46" y="2"/>
                </a:lnTo>
                <a:lnTo>
                  <a:pt x="48" y="2"/>
                </a:ln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2" y="2"/>
                </a:lnTo>
                <a:lnTo>
                  <a:pt x="52" y="0"/>
                </a:lnTo>
                <a:lnTo>
                  <a:pt x="54" y="0"/>
                </a:lnTo>
                <a:lnTo>
                  <a:pt x="54" y="2"/>
                </a:lnTo>
                <a:lnTo>
                  <a:pt x="77" y="2"/>
                </a:lnTo>
                <a:lnTo>
                  <a:pt x="77" y="0"/>
                </a:lnTo>
                <a:lnTo>
                  <a:pt x="79" y="0"/>
                </a:lnTo>
                <a:lnTo>
                  <a:pt x="79" y="2"/>
                </a:lnTo>
                <a:lnTo>
                  <a:pt x="81" y="2"/>
                </a:lnTo>
                <a:lnTo>
                  <a:pt x="81" y="0"/>
                </a:lnTo>
                <a:lnTo>
                  <a:pt x="83" y="0"/>
                </a:lnTo>
                <a:lnTo>
                  <a:pt x="83" y="2"/>
                </a:lnTo>
                <a:lnTo>
                  <a:pt x="85" y="2"/>
                </a:lnTo>
                <a:lnTo>
                  <a:pt x="85" y="0"/>
                </a:lnTo>
                <a:lnTo>
                  <a:pt x="87" y="0"/>
                </a:lnTo>
                <a:lnTo>
                  <a:pt x="87" y="2"/>
                </a:lnTo>
                <a:lnTo>
                  <a:pt x="89" y="2"/>
                </a:lnTo>
                <a:lnTo>
                  <a:pt x="89" y="0"/>
                </a:lnTo>
                <a:lnTo>
                  <a:pt x="91" y="0"/>
                </a:lnTo>
                <a:lnTo>
                  <a:pt x="91" y="2"/>
                </a:lnTo>
                <a:lnTo>
                  <a:pt x="93" y="2"/>
                </a:lnTo>
                <a:lnTo>
                  <a:pt x="93" y="0"/>
                </a:lnTo>
                <a:lnTo>
                  <a:pt x="95" y="0"/>
                </a:lnTo>
                <a:lnTo>
                  <a:pt x="95" y="2"/>
                </a:lnTo>
                <a:lnTo>
                  <a:pt x="97" y="2"/>
                </a:lnTo>
                <a:lnTo>
                  <a:pt x="97" y="0"/>
                </a:lnTo>
                <a:lnTo>
                  <a:pt x="99" y="0"/>
                </a:lnTo>
                <a:lnTo>
                  <a:pt x="99" y="2"/>
                </a:lnTo>
                <a:lnTo>
                  <a:pt x="101" y="2"/>
                </a:lnTo>
                <a:lnTo>
                  <a:pt x="101" y="0"/>
                </a:lnTo>
                <a:lnTo>
                  <a:pt x="103" y="0"/>
                </a:lnTo>
                <a:lnTo>
                  <a:pt x="103" y="2"/>
                </a:lnTo>
                <a:lnTo>
                  <a:pt x="105" y="2"/>
                </a:lnTo>
                <a:lnTo>
                  <a:pt x="105" y="0"/>
                </a:lnTo>
                <a:lnTo>
                  <a:pt x="107" y="0"/>
                </a:lnTo>
                <a:lnTo>
                  <a:pt x="107" y="2"/>
                </a:lnTo>
                <a:lnTo>
                  <a:pt x="110" y="2"/>
                </a:lnTo>
                <a:lnTo>
                  <a:pt x="110" y="0"/>
                </a:lnTo>
                <a:lnTo>
                  <a:pt x="111" y="0"/>
                </a:lnTo>
                <a:lnTo>
                  <a:pt x="111" y="2"/>
                </a:lnTo>
                <a:lnTo>
                  <a:pt x="114" y="2"/>
                </a:lnTo>
                <a:lnTo>
                  <a:pt x="114" y="0"/>
                </a:lnTo>
                <a:lnTo>
                  <a:pt x="115" y="0"/>
                </a:lnTo>
                <a:lnTo>
                  <a:pt x="115" y="2"/>
                </a:lnTo>
                <a:lnTo>
                  <a:pt x="118" y="2"/>
                </a:lnTo>
                <a:lnTo>
                  <a:pt x="118" y="0"/>
                </a:lnTo>
                <a:lnTo>
                  <a:pt x="119" y="0"/>
                </a:lnTo>
                <a:lnTo>
                  <a:pt x="119" y="2"/>
                </a:lnTo>
                <a:lnTo>
                  <a:pt x="122" y="2"/>
                </a:lnTo>
                <a:lnTo>
                  <a:pt x="122" y="0"/>
                </a:lnTo>
                <a:lnTo>
                  <a:pt x="123" y="0"/>
                </a:lnTo>
                <a:lnTo>
                  <a:pt x="123" y="2"/>
                </a:lnTo>
                <a:lnTo>
                  <a:pt x="126" y="2"/>
                </a:lnTo>
                <a:lnTo>
                  <a:pt x="126" y="0"/>
                </a:lnTo>
                <a:lnTo>
                  <a:pt x="127" y="0"/>
                </a:lnTo>
                <a:lnTo>
                  <a:pt x="127" y="2"/>
                </a:lnTo>
                <a:lnTo>
                  <a:pt x="128" y="2"/>
                </a:lnTo>
                <a:cubicBezTo>
                  <a:pt x="129" y="2"/>
                  <a:pt x="130" y="3"/>
                  <a:pt x="130" y="4"/>
                </a:cubicBezTo>
                <a:cubicBezTo>
                  <a:pt x="130" y="5"/>
                  <a:pt x="129" y="6"/>
                  <a:pt x="128" y="6"/>
                </a:cubicBezTo>
                <a:lnTo>
                  <a:pt x="127" y="6"/>
                </a:lnTo>
                <a:lnTo>
                  <a:pt x="127" y="8"/>
                </a:lnTo>
                <a:lnTo>
                  <a:pt x="126" y="8"/>
                </a:lnTo>
                <a:lnTo>
                  <a:pt x="126" y="6"/>
                </a:lnTo>
                <a:lnTo>
                  <a:pt x="123" y="6"/>
                </a:lnTo>
                <a:lnTo>
                  <a:pt x="123" y="8"/>
                </a:lnTo>
                <a:lnTo>
                  <a:pt x="122" y="8"/>
                </a:lnTo>
                <a:lnTo>
                  <a:pt x="122" y="6"/>
                </a:lnTo>
                <a:lnTo>
                  <a:pt x="119" y="6"/>
                </a:lnTo>
                <a:lnTo>
                  <a:pt x="119" y="8"/>
                </a:lnTo>
                <a:lnTo>
                  <a:pt x="118" y="8"/>
                </a:lnTo>
                <a:lnTo>
                  <a:pt x="118" y="6"/>
                </a:lnTo>
                <a:lnTo>
                  <a:pt x="115" y="6"/>
                </a:lnTo>
                <a:lnTo>
                  <a:pt x="115" y="8"/>
                </a:lnTo>
                <a:lnTo>
                  <a:pt x="114" y="8"/>
                </a:lnTo>
                <a:lnTo>
                  <a:pt x="114" y="6"/>
                </a:lnTo>
                <a:lnTo>
                  <a:pt x="111" y="6"/>
                </a:lnTo>
                <a:lnTo>
                  <a:pt x="111" y="8"/>
                </a:lnTo>
                <a:lnTo>
                  <a:pt x="110" y="8"/>
                </a:lnTo>
                <a:lnTo>
                  <a:pt x="110" y="6"/>
                </a:lnTo>
                <a:lnTo>
                  <a:pt x="107" y="6"/>
                </a:lnTo>
                <a:lnTo>
                  <a:pt x="107" y="8"/>
                </a:lnTo>
                <a:lnTo>
                  <a:pt x="105" y="8"/>
                </a:lnTo>
                <a:lnTo>
                  <a:pt x="105" y="6"/>
                </a:lnTo>
                <a:lnTo>
                  <a:pt x="103" y="6"/>
                </a:lnTo>
                <a:lnTo>
                  <a:pt x="103" y="8"/>
                </a:lnTo>
                <a:lnTo>
                  <a:pt x="101" y="8"/>
                </a:lnTo>
                <a:lnTo>
                  <a:pt x="101" y="6"/>
                </a:lnTo>
                <a:lnTo>
                  <a:pt x="99" y="6"/>
                </a:lnTo>
                <a:lnTo>
                  <a:pt x="99" y="8"/>
                </a:lnTo>
                <a:lnTo>
                  <a:pt x="97" y="8"/>
                </a:lnTo>
                <a:lnTo>
                  <a:pt x="97" y="6"/>
                </a:lnTo>
                <a:lnTo>
                  <a:pt x="95" y="6"/>
                </a:lnTo>
                <a:lnTo>
                  <a:pt x="95" y="8"/>
                </a:lnTo>
                <a:lnTo>
                  <a:pt x="93" y="8"/>
                </a:lnTo>
                <a:lnTo>
                  <a:pt x="93" y="6"/>
                </a:lnTo>
                <a:lnTo>
                  <a:pt x="91" y="6"/>
                </a:lnTo>
                <a:lnTo>
                  <a:pt x="91" y="8"/>
                </a:lnTo>
                <a:lnTo>
                  <a:pt x="89" y="8"/>
                </a:lnTo>
                <a:lnTo>
                  <a:pt x="89" y="6"/>
                </a:lnTo>
                <a:lnTo>
                  <a:pt x="87" y="6"/>
                </a:lnTo>
                <a:lnTo>
                  <a:pt x="87" y="8"/>
                </a:lnTo>
                <a:lnTo>
                  <a:pt x="85" y="8"/>
                </a:lnTo>
                <a:lnTo>
                  <a:pt x="85" y="6"/>
                </a:lnTo>
                <a:lnTo>
                  <a:pt x="83" y="6"/>
                </a:lnTo>
                <a:lnTo>
                  <a:pt x="83" y="8"/>
                </a:lnTo>
                <a:lnTo>
                  <a:pt x="81" y="8"/>
                </a:lnTo>
                <a:lnTo>
                  <a:pt x="81" y="6"/>
                </a:lnTo>
                <a:lnTo>
                  <a:pt x="79" y="6"/>
                </a:lnTo>
                <a:lnTo>
                  <a:pt x="79" y="8"/>
                </a:lnTo>
                <a:lnTo>
                  <a:pt x="77" y="8"/>
                </a:lnTo>
                <a:lnTo>
                  <a:pt x="77" y="6"/>
                </a:lnTo>
                <a:lnTo>
                  <a:pt x="54" y="6"/>
                </a:lnTo>
                <a:lnTo>
                  <a:pt x="54" y="8"/>
                </a:lnTo>
                <a:lnTo>
                  <a:pt x="52" y="8"/>
                </a:lnTo>
                <a:lnTo>
                  <a:pt x="52" y="6"/>
                </a:lnTo>
                <a:lnTo>
                  <a:pt x="50" y="6"/>
                </a:lnTo>
                <a:lnTo>
                  <a:pt x="50" y="8"/>
                </a:lnTo>
                <a:lnTo>
                  <a:pt x="48" y="8"/>
                </a:lnTo>
                <a:lnTo>
                  <a:pt x="48" y="6"/>
                </a:lnTo>
                <a:lnTo>
                  <a:pt x="46" y="6"/>
                </a:lnTo>
                <a:lnTo>
                  <a:pt x="46" y="8"/>
                </a:lnTo>
                <a:lnTo>
                  <a:pt x="44" y="8"/>
                </a:lnTo>
                <a:lnTo>
                  <a:pt x="44" y="6"/>
                </a:lnTo>
                <a:lnTo>
                  <a:pt x="41" y="6"/>
                </a:lnTo>
                <a:lnTo>
                  <a:pt x="41" y="8"/>
                </a:lnTo>
                <a:lnTo>
                  <a:pt x="40" y="8"/>
                </a:lnTo>
                <a:lnTo>
                  <a:pt x="40" y="6"/>
                </a:lnTo>
                <a:lnTo>
                  <a:pt x="37" y="6"/>
                </a:lnTo>
                <a:lnTo>
                  <a:pt x="37" y="8"/>
                </a:lnTo>
                <a:lnTo>
                  <a:pt x="36" y="8"/>
                </a:lnTo>
                <a:lnTo>
                  <a:pt x="36" y="6"/>
                </a:lnTo>
                <a:lnTo>
                  <a:pt x="33" y="6"/>
                </a:lnTo>
                <a:lnTo>
                  <a:pt x="33" y="8"/>
                </a:lnTo>
                <a:lnTo>
                  <a:pt x="32" y="8"/>
                </a:lnTo>
                <a:lnTo>
                  <a:pt x="32" y="6"/>
                </a:lnTo>
                <a:lnTo>
                  <a:pt x="29" y="6"/>
                </a:lnTo>
                <a:lnTo>
                  <a:pt x="29" y="8"/>
                </a:lnTo>
                <a:lnTo>
                  <a:pt x="28" y="8"/>
                </a:lnTo>
                <a:lnTo>
                  <a:pt x="28" y="6"/>
                </a:lnTo>
                <a:lnTo>
                  <a:pt x="25" y="6"/>
                </a:lnTo>
                <a:lnTo>
                  <a:pt x="25" y="8"/>
                </a:lnTo>
                <a:lnTo>
                  <a:pt x="24" y="8"/>
                </a:lnTo>
                <a:lnTo>
                  <a:pt x="24" y="6"/>
                </a:lnTo>
                <a:lnTo>
                  <a:pt x="21" y="6"/>
                </a:lnTo>
                <a:lnTo>
                  <a:pt x="21" y="8"/>
                </a:lnTo>
                <a:lnTo>
                  <a:pt x="19" y="8"/>
                </a:lnTo>
                <a:lnTo>
                  <a:pt x="19" y="6"/>
                </a:lnTo>
                <a:lnTo>
                  <a:pt x="17" y="6"/>
                </a:lnTo>
                <a:lnTo>
                  <a:pt x="17" y="8"/>
                </a:lnTo>
                <a:lnTo>
                  <a:pt x="15" y="8"/>
                </a:lnTo>
                <a:lnTo>
                  <a:pt x="15" y="6"/>
                </a:lnTo>
                <a:lnTo>
                  <a:pt x="13" y="6"/>
                </a:lnTo>
                <a:lnTo>
                  <a:pt x="13" y="8"/>
                </a:lnTo>
                <a:lnTo>
                  <a:pt x="11" y="8"/>
                </a:lnTo>
                <a:lnTo>
                  <a:pt x="11" y="6"/>
                </a:lnTo>
                <a:lnTo>
                  <a:pt x="9" y="6"/>
                </a:lnTo>
                <a:lnTo>
                  <a:pt x="9" y="8"/>
                </a:lnTo>
                <a:lnTo>
                  <a:pt x="7" y="8"/>
                </a:lnTo>
                <a:lnTo>
                  <a:pt x="7" y="6"/>
                </a:lnTo>
                <a:lnTo>
                  <a:pt x="5" y="6"/>
                </a:lnTo>
                <a:lnTo>
                  <a:pt x="5" y="8"/>
                </a:lnTo>
                <a:lnTo>
                  <a:pt x="3" y="8"/>
                </a:lnTo>
                <a:lnTo>
                  <a:pt x="3" y="6"/>
                </a:lnTo>
                <a:lnTo>
                  <a:pt x="2" y="6"/>
                </a:lnTo>
                <a:cubicBezTo>
                  <a:pt x="1" y="6"/>
                  <a:pt x="0" y="5"/>
                  <a:pt x="0" y="4"/>
                </a:cubicBezTo>
                <a:cubicBezTo>
                  <a:pt x="0" y="3"/>
                  <a:pt x="1" y="2"/>
                  <a:pt x="2" y="2"/>
                </a:cubicBez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85" name="Freeform 42"/>
          <p:cNvSpPr>
            <a:spLocks/>
          </p:cNvSpPr>
          <p:nvPr/>
        </p:nvSpPr>
        <p:spPr bwMode="auto">
          <a:xfrm>
            <a:off x="8575676" y="4117976"/>
            <a:ext cx="1230313" cy="85725"/>
          </a:xfrm>
          <a:custGeom>
            <a:avLst/>
            <a:gdLst>
              <a:gd name="T0" fmla="*/ 4 w 130"/>
              <a:gd name="T1" fmla="*/ 0 h 8"/>
              <a:gd name="T2" fmla="*/ 8 w 130"/>
              <a:gd name="T3" fmla="*/ 0 h 8"/>
              <a:gd name="T4" fmla="*/ 12 w 130"/>
              <a:gd name="T5" fmla="*/ 0 h 8"/>
              <a:gd name="T6" fmla="*/ 16 w 130"/>
              <a:gd name="T7" fmla="*/ 0 h 8"/>
              <a:gd name="T8" fmla="*/ 21 w 130"/>
              <a:gd name="T9" fmla="*/ 0 h 8"/>
              <a:gd name="T10" fmla="*/ 25 w 130"/>
              <a:gd name="T11" fmla="*/ 0 h 8"/>
              <a:gd name="T12" fmla="*/ 29 w 130"/>
              <a:gd name="T13" fmla="*/ 0 h 8"/>
              <a:gd name="T14" fmla="*/ 33 w 130"/>
              <a:gd name="T15" fmla="*/ 0 h 8"/>
              <a:gd name="T16" fmla="*/ 37 w 130"/>
              <a:gd name="T17" fmla="*/ 0 h 8"/>
              <a:gd name="T18" fmla="*/ 41 w 130"/>
              <a:gd name="T19" fmla="*/ 0 h 8"/>
              <a:gd name="T20" fmla="*/ 45 w 130"/>
              <a:gd name="T21" fmla="*/ 0 h 8"/>
              <a:gd name="T22" fmla="*/ 49 w 130"/>
              <a:gd name="T23" fmla="*/ 0 h 8"/>
              <a:gd name="T24" fmla="*/ 53 w 130"/>
              <a:gd name="T25" fmla="*/ 0 h 8"/>
              <a:gd name="T26" fmla="*/ 78 w 130"/>
              <a:gd name="T27" fmla="*/ 0 h 8"/>
              <a:gd name="T28" fmla="*/ 82 w 130"/>
              <a:gd name="T29" fmla="*/ 0 h 8"/>
              <a:gd name="T30" fmla="*/ 86 w 130"/>
              <a:gd name="T31" fmla="*/ 0 h 8"/>
              <a:gd name="T32" fmla="*/ 90 w 130"/>
              <a:gd name="T33" fmla="*/ 0 h 8"/>
              <a:gd name="T34" fmla="*/ 94 w 130"/>
              <a:gd name="T35" fmla="*/ 0 h 8"/>
              <a:gd name="T36" fmla="*/ 98 w 130"/>
              <a:gd name="T37" fmla="*/ 0 h 8"/>
              <a:gd name="T38" fmla="*/ 102 w 130"/>
              <a:gd name="T39" fmla="*/ 0 h 8"/>
              <a:gd name="T40" fmla="*/ 107 w 130"/>
              <a:gd name="T41" fmla="*/ 0 h 8"/>
              <a:gd name="T42" fmla="*/ 111 w 130"/>
              <a:gd name="T43" fmla="*/ 0 h 8"/>
              <a:gd name="T44" fmla="*/ 115 w 130"/>
              <a:gd name="T45" fmla="*/ 0 h 8"/>
              <a:gd name="T46" fmla="*/ 119 w 130"/>
              <a:gd name="T47" fmla="*/ 0 h 8"/>
              <a:gd name="T48" fmla="*/ 123 w 130"/>
              <a:gd name="T49" fmla="*/ 0 h 8"/>
              <a:gd name="T50" fmla="*/ 127 w 130"/>
              <a:gd name="T51" fmla="*/ 0 h 8"/>
              <a:gd name="T52" fmla="*/ 130 w 130"/>
              <a:gd name="T53" fmla="*/ 4 h 8"/>
              <a:gd name="T54" fmla="*/ 125 w 130"/>
              <a:gd name="T55" fmla="*/ 8 h 8"/>
              <a:gd name="T56" fmla="*/ 121 w 130"/>
              <a:gd name="T57" fmla="*/ 8 h 8"/>
              <a:gd name="T58" fmla="*/ 117 w 130"/>
              <a:gd name="T59" fmla="*/ 8 h 8"/>
              <a:gd name="T60" fmla="*/ 113 w 130"/>
              <a:gd name="T61" fmla="*/ 8 h 8"/>
              <a:gd name="T62" fmla="*/ 109 w 130"/>
              <a:gd name="T63" fmla="*/ 8 h 8"/>
              <a:gd name="T64" fmla="*/ 105 w 130"/>
              <a:gd name="T65" fmla="*/ 8 h 8"/>
              <a:gd name="T66" fmla="*/ 101 w 130"/>
              <a:gd name="T67" fmla="*/ 8 h 8"/>
              <a:gd name="T68" fmla="*/ 97 w 130"/>
              <a:gd name="T69" fmla="*/ 8 h 8"/>
              <a:gd name="T70" fmla="*/ 93 w 130"/>
              <a:gd name="T71" fmla="*/ 8 h 8"/>
              <a:gd name="T72" fmla="*/ 89 w 130"/>
              <a:gd name="T73" fmla="*/ 8 h 8"/>
              <a:gd name="T74" fmla="*/ 85 w 130"/>
              <a:gd name="T75" fmla="*/ 8 h 8"/>
              <a:gd name="T76" fmla="*/ 80 w 130"/>
              <a:gd name="T77" fmla="*/ 8 h 8"/>
              <a:gd name="T78" fmla="*/ 76 w 130"/>
              <a:gd name="T79" fmla="*/ 8 h 8"/>
              <a:gd name="T80" fmla="*/ 52 w 130"/>
              <a:gd name="T81" fmla="*/ 8 h 8"/>
              <a:gd name="T82" fmla="*/ 47 w 130"/>
              <a:gd name="T83" fmla="*/ 8 h 8"/>
              <a:gd name="T84" fmla="*/ 43 w 130"/>
              <a:gd name="T85" fmla="*/ 8 h 8"/>
              <a:gd name="T86" fmla="*/ 39 w 130"/>
              <a:gd name="T87" fmla="*/ 8 h 8"/>
              <a:gd name="T88" fmla="*/ 35 w 130"/>
              <a:gd name="T89" fmla="*/ 8 h 8"/>
              <a:gd name="T90" fmla="*/ 31 w 130"/>
              <a:gd name="T91" fmla="*/ 8 h 8"/>
              <a:gd name="T92" fmla="*/ 27 w 130"/>
              <a:gd name="T93" fmla="*/ 8 h 8"/>
              <a:gd name="T94" fmla="*/ 23 w 130"/>
              <a:gd name="T95" fmla="*/ 8 h 8"/>
              <a:gd name="T96" fmla="*/ 19 w 130"/>
              <a:gd name="T97" fmla="*/ 8 h 8"/>
              <a:gd name="T98" fmla="*/ 15 w 130"/>
              <a:gd name="T99" fmla="*/ 8 h 8"/>
              <a:gd name="T100" fmla="*/ 11 w 130"/>
              <a:gd name="T101" fmla="*/ 8 h 8"/>
              <a:gd name="T102" fmla="*/ 7 w 130"/>
              <a:gd name="T103" fmla="*/ 8 h 8"/>
              <a:gd name="T104" fmla="*/ 3 w 130"/>
              <a:gd name="T105" fmla="*/ 8 h 8"/>
              <a:gd name="T106" fmla="*/ 0 w 130"/>
              <a:gd name="T107" fmla="*/ 4 h 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0"/>
              <a:gd name="T163" fmla="*/ 0 h 8"/>
              <a:gd name="T164" fmla="*/ 130 w 130"/>
              <a:gd name="T165" fmla="*/ 8 h 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0" h="8">
                <a:moveTo>
                  <a:pt x="2" y="2"/>
                </a:moveTo>
                <a:lnTo>
                  <a:pt x="3" y="2"/>
                </a:lnTo>
                <a:lnTo>
                  <a:pt x="3" y="0"/>
                </a:lnTo>
                <a:lnTo>
                  <a:pt x="4" y="0"/>
                </a:lnTo>
                <a:lnTo>
                  <a:pt x="4" y="2"/>
                </a:lnTo>
                <a:lnTo>
                  <a:pt x="7" y="2"/>
                </a:lnTo>
                <a:lnTo>
                  <a:pt x="7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0"/>
                </a:lnTo>
                <a:lnTo>
                  <a:pt x="12" y="0"/>
                </a:lnTo>
                <a:lnTo>
                  <a:pt x="12" y="2"/>
                </a:lnTo>
                <a:lnTo>
                  <a:pt x="15" y="2"/>
                </a:lnTo>
                <a:lnTo>
                  <a:pt x="15" y="0"/>
                </a:lnTo>
                <a:lnTo>
                  <a:pt x="16" y="0"/>
                </a:lnTo>
                <a:lnTo>
                  <a:pt x="16" y="2"/>
                </a:lnTo>
                <a:lnTo>
                  <a:pt x="19" y="2"/>
                </a:lnTo>
                <a:lnTo>
                  <a:pt x="19" y="0"/>
                </a:lnTo>
                <a:lnTo>
                  <a:pt x="21" y="0"/>
                </a:lnTo>
                <a:lnTo>
                  <a:pt x="21" y="2"/>
                </a:lnTo>
                <a:lnTo>
                  <a:pt x="23" y="2"/>
                </a:lnTo>
                <a:lnTo>
                  <a:pt x="23" y="0"/>
                </a:lnTo>
                <a:lnTo>
                  <a:pt x="25" y="0"/>
                </a:lnTo>
                <a:lnTo>
                  <a:pt x="25" y="2"/>
                </a:lnTo>
                <a:lnTo>
                  <a:pt x="27" y="2"/>
                </a:lnTo>
                <a:lnTo>
                  <a:pt x="27" y="0"/>
                </a:lnTo>
                <a:lnTo>
                  <a:pt x="29" y="0"/>
                </a:lnTo>
                <a:lnTo>
                  <a:pt x="29" y="2"/>
                </a:lnTo>
                <a:lnTo>
                  <a:pt x="31" y="2"/>
                </a:lnTo>
                <a:lnTo>
                  <a:pt x="31" y="0"/>
                </a:lnTo>
                <a:lnTo>
                  <a:pt x="33" y="0"/>
                </a:lnTo>
                <a:lnTo>
                  <a:pt x="33" y="2"/>
                </a:lnTo>
                <a:lnTo>
                  <a:pt x="35" y="2"/>
                </a:lnTo>
                <a:lnTo>
                  <a:pt x="35" y="0"/>
                </a:lnTo>
                <a:lnTo>
                  <a:pt x="37" y="0"/>
                </a:lnTo>
                <a:lnTo>
                  <a:pt x="37" y="2"/>
                </a:lnTo>
                <a:lnTo>
                  <a:pt x="39" y="2"/>
                </a:lnTo>
                <a:lnTo>
                  <a:pt x="39" y="0"/>
                </a:lnTo>
                <a:lnTo>
                  <a:pt x="41" y="0"/>
                </a:lnTo>
                <a:lnTo>
                  <a:pt x="41" y="2"/>
                </a:lnTo>
                <a:lnTo>
                  <a:pt x="43" y="2"/>
                </a:lnTo>
                <a:lnTo>
                  <a:pt x="43" y="0"/>
                </a:lnTo>
                <a:lnTo>
                  <a:pt x="45" y="0"/>
                </a:lnTo>
                <a:lnTo>
                  <a:pt x="45" y="2"/>
                </a:lnTo>
                <a:lnTo>
                  <a:pt x="47" y="2"/>
                </a:lnTo>
                <a:lnTo>
                  <a:pt x="47" y="0"/>
                </a:lnTo>
                <a:lnTo>
                  <a:pt x="49" y="0"/>
                </a:lnTo>
                <a:lnTo>
                  <a:pt x="49" y="2"/>
                </a:lnTo>
                <a:lnTo>
                  <a:pt x="52" y="2"/>
                </a:lnTo>
                <a:lnTo>
                  <a:pt x="52" y="0"/>
                </a:lnTo>
                <a:lnTo>
                  <a:pt x="53" y="0"/>
                </a:lnTo>
                <a:lnTo>
                  <a:pt x="53" y="2"/>
                </a:lnTo>
                <a:lnTo>
                  <a:pt x="76" y="2"/>
                </a:lnTo>
                <a:lnTo>
                  <a:pt x="76" y="0"/>
                </a:lnTo>
                <a:lnTo>
                  <a:pt x="78" y="0"/>
                </a:lnTo>
                <a:lnTo>
                  <a:pt x="78" y="2"/>
                </a:lnTo>
                <a:lnTo>
                  <a:pt x="80" y="2"/>
                </a:lnTo>
                <a:lnTo>
                  <a:pt x="80" y="0"/>
                </a:lnTo>
                <a:lnTo>
                  <a:pt x="82" y="0"/>
                </a:lnTo>
                <a:lnTo>
                  <a:pt x="82" y="2"/>
                </a:lnTo>
                <a:lnTo>
                  <a:pt x="85" y="2"/>
                </a:lnTo>
                <a:lnTo>
                  <a:pt x="85" y="0"/>
                </a:lnTo>
                <a:lnTo>
                  <a:pt x="86" y="0"/>
                </a:lnTo>
                <a:lnTo>
                  <a:pt x="86" y="2"/>
                </a:lnTo>
                <a:lnTo>
                  <a:pt x="89" y="2"/>
                </a:lnTo>
                <a:lnTo>
                  <a:pt x="89" y="0"/>
                </a:lnTo>
                <a:lnTo>
                  <a:pt x="90" y="0"/>
                </a:lnTo>
                <a:lnTo>
                  <a:pt x="90" y="2"/>
                </a:lnTo>
                <a:lnTo>
                  <a:pt x="93" y="2"/>
                </a:lnTo>
                <a:lnTo>
                  <a:pt x="93" y="0"/>
                </a:lnTo>
                <a:lnTo>
                  <a:pt x="94" y="0"/>
                </a:lnTo>
                <a:lnTo>
                  <a:pt x="94" y="2"/>
                </a:lnTo>
                <a:lnTo>
                  <a:pt x="97" y="2"/>
                </a:lnTo>
                <a:lnTo>
                  <a:pt x="97" y="0"/>
                </a:lnTo>
                <a:lnTo>
                  <a:pt x="98" y="0"/>
                </a:lnTo>
                <a:lnTo>
                  <a:pt x="98" y="2"/>
                </a:lnTo>
                <a:lnTo>
                  <a:pt x="101" y="2"/>
                </a:lnTo>
                <a:lnTo>
                  <a:pt x="101" y="0"/>
                </a:lnTo>
                <a:lnTo>
                  <a:pt x="102" y="0"/>
                </a:lnTo>
                <a:lnTo>
                  <a:pt x="102" y="2"/>
                </a:lnTo>
                <a:lnTo>
                  <a:pt x="105" y="2"/>
                </a:lnTo>
                <a:lnTo>
                  <a:pt x="105" y="0"/>
                </a:lnTo>
                <a:lnTo>
                  <a:pt x="107" y="0"/>
                </a:lnTo>
                <a:lnTo>
                  <a:pt x="107" y="2"/>
                </a:lnTo>
                <a:lnTo>
                  <a:pt x="109" y="2"/>
                </a:lnTo>
                <a:lnTo>
                  <a:pt x="109" y="0"/>
                </a:lnTo>
                <a:lnTo>
                  <a:pt x="111" y="0"/>
                </a:lnTo>
                <a:lnTo>
                  <a:pt x="111" y="2"/>
                </a:lnTo>
                <a:lnTo>
                  <a:pt x="113" y="2"/>
                </a:lnTo>
                <a:lnTo>
                  <a:pt x="113" y="0"/>
                </a:lnTo>
                <a:lnTo>
                  <a:pt x="115" y="0"/>
                </a:lnTo>
                <a:lnTo>
                  <a:pt x="115" y="2"/>
                </a:lnTo>
                <a:lnTo>
                  <a:pt x="117" y="2"/>
                </a:lnTo>
                <a:lnTo>
                  <a:pt x="117" y="0"/>
                </a:lnTo>
                <a:lnTo>
                  <a:pt x="119" y="0"/>
                </a:lnTo>
                <a:lnTo>
                  <a:pt x="119" y="2"/>
                </a:lnTo>
                <a:lnTo>
                  <a:pt x="121" y="2"/>
                </a:lnTo>
                <a:lnTo>
                  <a:pt x="121" y="0"/>
                </a:lnTo>
                <a:lnTo>
                  <a:pt x="123" y="0"/>
                </a:lnTo>
                <a:lnTo>
                  <a:pt x="123" y="2"/>
                </a:lnTo>
                <a:lnTo>
                  <a:pt x="125" y="2"/>
                </a:lnTo>
                <a:lnTo>
                  <a:pt x="125" y="0"/>
                </a:lnTo>
                <a:lnTo>
                  <a:pt x="127" y="0"/>
                </a:lnTo>
                <a:lnTo>
                  <a:pt x="127" y="2"/>
                </a:lnTo>
                <a:lnTo>
                  <a:pt x="128" y="2"/>
                </a:lnTo>
                <a:cubicBezTo>
                  <a:pt x="129" y="2"/>
                  <a:pt x="130" y="3"/>
                  <a:pt x="130" y="4"/>
                </a:cubicBezTo>
                <a:cubicBezTo>
                  <a:pt x="130" y="5"/>
                  <a:pt x="129" y="6"/>
                  <a:pt x="128" y="6"/>
                </a:cubicBezTo>
                <a:lnTo>
                  <a:pt x="127" y="6"/>
                </a:lnTo>
                <a:lnTo>
                  <a:pt x="127" y="8"/>
                </a:lnTo>
                <a:lnTo>
                  <a:pt x="125" y="8"/>
                </a:lnTo>
                <a:lnTo>
                  <a:pt x="125" y="6"/>
                </a:lnTo>
                <a:lnTo>
                  <a:pt x="123" y="6"/>
                </a:lnTo>
                <a:lnTo>
                  <a:pt x="123" y="8"/>
                </a:lnTo>
                <a:lnTo>
                  <a:pt x="121" y="8"/>
                </a:lnTo>
                <a:lnTo>
                  <a:pt x="121" y="6"/>
                </a:lnTo>
                <a:lnTo>
                  <a:pt x="119" y="6"/>
                </a:lnTo>
                <a:lnTo>
                  <a:pt x="119" y="8"/>
                </a:lnTo>
                <a:lnTo>
                  <a:pt x="117" y="8"/>
                </a:lnTo>
                <a:lnTo>
                  <a:pt x="117" y="6"/>
                </a:lnTo>
                <a:lnTo>
                  <a:pt x="115" y="6"/>
                </a:lnTo>
                <a:lnTo>
                  <a:pt x="115" y="8"/>
                </a:lnTo>
                <a:lnTo>
                  <a:pt x="113" y="8"/>
                </a:lnTo>
                <a:lnTo>
                  <a:pt x="113" y="6"/>
                </a:lnTo>
                <a:lnTo>
                  <a:pt x="111" y="6"/>
                </a:lnTo>
                <a:lnTo>
                  <a:pt x="111" y="8"/>
                </a:lnTo>
                <a:lnTo>
                  <a:pt x="109" y="8"/>
                </a:lnTo>
                <a:lnTo>
                  <a:pt x="109" y="6"/>
                </a:lnTo>
                <a:lnTo>
                  <a:pt x="107" y="6"/>
                </a:lnTo>
                <a:lnTo>
                  <a:pt x="107" y="8"/>
                </a:lnTo>
                <a:lnTo>
                  <a:pt x="105" y="8"/>
                </a:lnTo>
                <a:lnTo>
                  <a:pt x="105" y="6"/>
                </a:lnTo>
                <a:lnTo>
                  <a:pt x="102" y="6"/>
                </a:lnTo>
                <a:lnTo>
                  <a:pt x="102" y="8"/>
                </a:lnTo>
                <a:lnTo>
                  <a:pt x="101" y="8"/>
                </a:lnTo>
                <a:lnTo>
                  <a:pt x="101" y="6"/>
                </a:lnTo>
                <a:lnTo>
                  <a:pt x="98" y="6"/>
                </a:lnTo>
                <a:lnTo>
                  <a:pt x="98" y="8"/>
                </a:lnTo>
                <a:lnTo>
                  <a:pt x="97" y="8"/>
                </a:lnTo>
                <a:lnTo>
                  <a:pt x="97" y="6"/>
                </a:lnTo>
                <a:lnTo>
                  <a:pt x="94" y="6"/>
                </a:lnTo>
                <a:lnTo>
                  <a:pt x="94" y="8"/>
                </a:lnTo>
                <a:lnTo>
                  <a:pt x="93" y="8"/>
                </a:lnTo>
                <a:lnTo>
                  <a:pt x="93" y="6"/>
                </a:lnTo>
                <a:lnTo>
                  <a:pt x="90" y="6"/>
                </a:lnTo>
                <a:lnTo>
                  <a:pt x="90" y="8"/>
                </a:lnTo>
                <a:lnTo>
                  <a:pt x="89" y="8"/>
                </a:lnTo>
                <a:lnTo>
                  <a:pt x="89" y="6"/>
                </a:lnTo>
                <a:lnTo>
                  <a:pt x="86" y="6"/>
                </a:lnTo>
                <a:lnTo>
                  <a:pt x="86" y="8"/>
                </a:lnTo>
                <a:lnTo>
                  <a:pt x="85" y="8"/>
                </a:lnTo>
                <a:lnTo>
                  <a:pt x="85" y="6"/>
                </a:lnTo>
                <a:lnTo>
                  <a:pt x="82" y="6"/>
                </a:lnTo>
                <a:lnTo>
                  <a:pt x="82" y="8"/>
                </a:lnTo>
                <a:lnTo>
                  <a:pt x="80" y="8"/>
                </a:lnTo>
                <a:lnTo>
                  <a:pt x="80" y="6"/>
                </a:lnTo>
                <a:lnTo>
                  <a:pt x="78" y="6"/>
                </a:lnTo>
                <a:lnTo>
                  <a:pt x="78" y="8"/>
                </a:lnTo>
                <a:lnTo>
                  <a:pt x="76" y="8"/>
                </a:lnTo>
                <a:lnTo>
                  <a:pt x="76" y="6"/>
                </a:lnTo>
                <a:lnTo>
                  <a:pt x="53" y="6"/>
                </a:lnTo>
                <a:lnTo>
                  <a:pt x="53" y="8"/>
                </a:lnTo>
                <a:lnTo>
                  <a:pt x="52" y="8"/>
                </a:lnTo>
                <a:lnTo>
                  <a:pt x="52" y="6"/>
                </a:lnTo>
                <a:lnTo>
                  <a:pt x="49" y="6"/>
                </a:lnTo>
                <a:lnTo>
                  <a:pt x="49" y="8"/>
                </a:lnTo>
                <a:lnTo>
                  <a:pt x="47" y="8"/>
                </a:lnTo>
                <a:lnTo>
                  <a:pt x="47" y="6"/>
                </a:lnTo>
                <a:lnTo>
                  <a:pt x="45" y="6"/>
                </a:lnTo>
                <a:lnTo>
                  <a:pt x="45" y="8"/>
                </a:lnTo>
                <a:lnTo>
                  <a:pt x="43" y="8"/>
                </a:lnTo>
                <a:lnTo>
                  <a:pt x="43" y="6"/>
                </a:lnTo>
                <a:lnTo>
                  <a:pt x="41" y="6"/>
                </a:lnTo>
                <a:lnTo>
                  <a:pt x="41" y="8"/>
                </a:lnTo>
                <a:lnTo>
                  <a:pt x="39" y="8"/>
                </a:lnTo>
                <a:lnTo>
                  <a:pt x="39" y="6"/>
                </a:lnTo>
                <a:lnTo>
                  <a:pt x="37" y="6"/>
                </a:lnTo>
                <a:lnTo>
                  <a:pt x="37" y="8"/>
                </a:lnTo>
                <a:lnTo>
                  <a:pt x="35" y="8"/>
                </a:lnTo>
                <a:lnTo>
                  <a:pt x="35" y="6"/>
                </a:lnTo>
                <a:lnTo>
                  <a:pt x="33" y="6"/>
                </a:lnTo>
                <a:lnTo>
                  <a:pt x="33" y="8"/>
                </a:lnTo>
                <a:lnTo>
                  <a:pt x="31" y="8"/>
                </a:lnTo>
                <a:lnTo>
                  <a:pt x="31" y="6"/>
                </a:lnTo>
                <a:lnTo>
                  <a:pt x="29" y="6"/>
                </a:lnTo>
                <a:lnTo>
                  <a:pt x="29" y="8"/>
                </a:lnTo>
                <a:lnTo>
                  <a:pt x="27" y="8"/>
                </a:lnTo>
                <a:lnTo>
                  <a:pt x="27" y="6"/>
                </a:lnTo>
                <a:lnTo>
                  <a:pt x="25" y="6"/>
                </a:lnTo>
                <a:lnTo>
                  <a:pt x="25" y="8"/>
                </a:lnTo>
                <a:lnTo>
                  <a:pt x="23" y="8"/>
                </a:lnTo>
                <a:lnTo>
                  <a:pt x="23" y="6"/>
                </a:lnTo>
                <a:lnTo>
                  <a:pt x="21" y="6"/>
                </a:lnTo>
                <a:lnTo>
                  <a:pt x="21" y="8"/>
                </a:lnTo>
                <a:lnTo>
                  <a:pt x="19" y="8"/>
                </a:lnTo>
                <a:lnTo>
                  <a:pt x="19" y="6"/>
                </a:lnTo>
                <a:lnTo>
                  <a:pt x="16" y="6"/>
                </a:lnTo>
                <a:lnTo>
                  <a:pt x="16" y="8"/>
                </a:lnTo>
                <a:lnTo>
                  <a:pt x="15" y="8"/>
                </a:lnTo>
                <a:lnTo>
                  <a:pt x="15" y="6"/>
                </a:lnTo>
                <a:lnTo>
                  <a:pt x="12" y="6"/>
                </a:lnTo>
                <a:lnTo>
                  <a:pt x="12" y="8"/>
                </a:lnTo>
                <a:lnTo>
                  <a:pt x="11" y="8"/>
                </a:lnTo>
                <a:lnTo>
                  <a:pt x="11" y="6"/>
                </a:lnTo>
                <a:lnTo>
                  <a:pt x="8" y="6"/>
                </a:lnTo>
                <a:lnTo>
                  <a:pt x="8" y="8"/>
                </a:lnTo>
                <a:lnTo>
                  <a:pt x="7" y="8"/>
                </a:lnTo>
                <a:lnTo>
                  <a:pt x="7" y="6"/>
                </a:lnTo>
                <a:lnTo>
                  <a:pt x="4" y="6"/>
                </a:lnTo>
                <a:lnTo>
                  <a:pt x="4" y="8"/>
                </a:lnTo>
                <a:lnTo>
                  <a:pt x="3" y="8"/>
                </a:lnTo>
                <a:lnTo>
                  <a:pt x="3" y="6"/>
                </a:lnTo>
                <a:lnTo>
                  <a:pt x="2" y="6"/>
                </a:lnTo>
                <a:cubicBezTo>
                  <a:pt x="1" y="6"/>
                  <a:pt x="0" y="5"/>
                  <a:pt x="0" y="4"/>
                </a:cubicBezTo>
                <a:cubicBezTo>
                  <a:pt x="0" y="3"/>
                  <a:pt x="1" y="2"/>
                  <a:pt x="2" y="2"/>
                </a:cubicBez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86" name="Freeform 43"/>
          <p:cNvSpPr>
            <a:spLocks/>
          </p:cNvSpPr>
          <p:nvPr/>
        </p:nvSpPr>
        <p:spPr bwMode="auto">
          <a:xfrm>
            <a:off x="6376988" y="4203701"/>
            <a:ext cx="1231900" cy="85725"/>
          </a:xfrm>
          <a:custGeom>
            <a:avLst/>
            <a:gdLst>
              <a:gd name="T0" fmla="*/ 5 w 130"/>
              <a:gd name="T1" fmla="*/ 0 h 8"/>
              <a:gd name="T2" fmla="*/ 9 w 130"/>
              <a:gd name="T3" fmla="*/ 0 h 8"/>
              <a:gd name="T4" fmla="*/ 13 w 130"/>
              <a:gd name="T5" fmla="*/ 0 h 8"/>
              <a:gd name="T6" fmla="*/ 17 w 130"/>
              <a:gd name="T7" fmla="*/ 0 h 8"/>
              <a:gd name="T8" fmla="*/ 21 w 130"/>
              <a:gd name="T9" fmla="*/ 0 h 8"/>
              <a:gd name="T10" fmla="*/ 25 w 130"/>
              <a:gd name="T11" fmla="*/ 0 h 8"/>
              <a:gd name="T12" fmla="*/ 29 w 130"/>
              <a:gd name="T13" fmla="*/ 0 h 8"/>
              <a:gd name="T14" fmla="*/ 33 w 130"/>
              <a:gd name="T15" fmla="*/ 0 h 8"/>
              <a:gd name="T16" fmla="*/ 37 w 130"/>
              <a:gd name="T17" fmla="*/ 0 h 8"/>
              <a:gd name="T18" fmla="*/ 41 w 130"/>
              <a:gd name="T19" fmla="*/ 0 h 8"/>
              <a:gd name="T20" fmla="*/ 46 w 130"/>
              <a:gd name="T21" fmla="*/ 0 h 8"/>
              <a:gd name="T22" fmla="*/ 50 w 130"/>
              <a:gd name="T23" fmla="*/ 0 h 8"/>
              <a:gd name="T24" fmla="*/ 54 w 130"/>
              <a:gd name="T25" fmla="*/ 0 h 8"/>
              <a:gd name="T26" fmla="*/ 79 w 130"/>
              <a:gd name="T27" fmla="*/ 0 h 8"/>
              <a:gd name="T28" fmla="*/ 83 w 130"/>
              <a:gd name="T29" fmla="*/ 0 h 8"/>
              <a:gd name="T30" fmla="*/ 87 w 130"/>
              <a:gd name="T31" fmla="*/ 0 h 8"/>
              <a:gd name="T32" fmla="*/ 91 w 130"/>
              <a:gd name="T33" fmla="*/ 0 h 8"/>
              <a:gd name="T34" fmla="*/ 95 w 130"/>
              <a:gd name="T35" fmla="*/ 0 h 8"/>
              <a:gd name="T36" fmla="*/ 99 w 130"/>
              <a:gd name="T37" fmla="*/ 0 h 8"/>
              <a:gd name="T38" fmla="*/ 103 w 130"/>
              <a:gd name="T39" fmla="*/ 0 h 8"/>
              <a:gd name="T40" fmla="*/ 107 w 130"/>
              <a:gd name="T41" fmla="*/ 0 h 8"/>
              <a:gd name="T42" fmla="*/ 111 w 130"/>
              <a:gd name="T43" fmla="*/ 0 h 8"/>
              <a:gd name="T44" fmla="*/ 115 w 130"/>
              <a:gd name="T45" fmla="*/ 0 h 8"/>
              <a:gd name="T46" fmla="*/ 119 w 130"/>
              <a:gd name="T47" fmla="*/ 0 h 8"/>
              <a:gd name="T48" fmla="*/ 123 w 130"/>
              <a:gd name="T49" fmla="*/ 0 h 8"/>
              <a:gd name="T50" fmla="*/ 127 w 130"/>
              <a:gd name="T51" fmla="*/ 0 h 8"/>
              <a:gd name="T52" fmla="*/ 130 w 130"/>
              <a:gd name="T53" fmla="*/ 4 h 8"/>
              <a:gd name="T54" fmla="*/ 126 w 130"/>
              <a:gd name="T55" fmla="*/ 8 h 8"/>
              <a:gd name="T56" fmla="*/ 122 w 130"/>
              <a:gd name="T57" fmla="*/ 8 h 8"/>
              <a:gd name="T58" fmla="*/ 118 w 130"/>
              <a:gd name="T59" fmla="*/ 8 h 8"/>
              <a:gd name="T60" fmla="*/ 114 w 130"/>
              <a:gd name="T61" fmla="*/ 8 h 8"/>
              <a:gd name="T62" fmla="*/ 110 w 130"/>
              <a:gd name="T63" fmla="*/ 8 h 8"/>
              <a:gd name="T64" fmla="*/ 105 w 130"/>
              <a:gd name="T65" fmla="*/ 8 h 8"/>
              <a:gd name="T66" fmla="*/ 101 w 130"/>
              <a:gd name="T67" fmla="*/ 8 h 8"/>
              <a:gd name="T68" fmla="*/ 97 w 130"/>
              <a:gd name="T69" fmla="*/ 8 h 8"/>
              <a:gd name="T70" fmla="*/ 93 w 130"/>
              <a:gd name="T71" fmla="*/ 8 h 8"/>
              <a:gd name="T72" fmla="*/ 89 w 130"/>
              <a:gd name="T73" fmla="*/ 8 h 8"/>
              <a:gd name="T74" fmla="*/ 85 w 130"/>
              <a:gd name="T75" fmla="*/ 8 h 8"/>
              <a:gd name="T76" fmla="*/ 81 w 130"/>
              <a:gd name="T77" fmla="*/ 8 h 8"/>
              <a:gd name="T78" fmla="*/ 77 w 130"/>
              <a:gd name="T79" fmla="*/ 8 h 8"/>
              <a:gd name="T80" fmla="*/ 52 w 130"/>
              <a:gd name="T81" fmla="*/ 8 h 8"/>
              <a:gd name="T82" fmla="*/ 48 w 130"/>
              <a:gd name="T83" fmla="*/ 8 h 8"/>
              <a:gd name="T84" fmla="*/ 44 w 130"/>
              <a:gd name="T85" fmla="*/ 8 h 8"/>
              <a:gd name="T86" fmla="*/ 40 w 130"/>
              <a:gd name="T87" fmla="*/ 8 h 8"/>
              <a:gd name="T88" fmla="*/ 36 w 130"/>
              <a:gd name="T89" fmla="*/ 8 h 8"/>
              <a:gd name="T90" fmla="*/ 32 w 130"/>
              <a:gd name="T91" fmla="*/ 8 h 8"/>
              <a:gd name="T92" fmla="*/ 28 w 130"/>
              <a:gd name="T93" fmla="*/ 8 h 8"/>
              <a:gd name="T94" fmla="*/ 24 w 130"/>
              <a:gd name="T95" fmla="*/ 8 h 8"/>
              <a:gd name="T96" fmla="*/ 19 w 130"/>
              <a:gd name="T97" fmla="*/ 8 h 8"/>
              <a:gd name="T98" fmla="*/ 15 w 130"/>
              <a:gd name="T99" fmla="*/ 8 h 8"/>
              <a:gd name="T100" fmla="*/ 11 w 130"/>
              <a:gd name="T101" fmla="*/ 8 h 8"/>
              <a:gd name="T102" fmla="*/ 7 w 130"/>
              <a:gd name="T103" fmla="*/ 8 h 8"/>
              <a:gd name="T104" fmla="*/ 3 w 130"/>
              <a:gd name="T105" fmla="*/ 8 h 8"/>
              <a:gd name="T106" fmla="*/ 0 w 130"/>
              <a:gd name="T107" fmla="*/ 4 h 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0"/>
              <a:gd name="T163" fmla="*/ 0 h 8"/>
              <a:gd name="T164" fmla="*/ 130 w 130"/>
              <a:gd name="T165" fmla="*/ 8 h 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0" h="8">
                <a:moveTo>
                  <a:pt x="2" y="2"/>
                </a:move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  <a:lnTo>
                  <a:pt x="5" y="2"/>
                </a:lnTo>
                <a:lnTo>
                  <a:pt x="7" y="2"/>
                </a:lnTo>
                <a:lnTo>
                  <a:pt x="7" y="0"/>
                </a:lnTo>
                <a:lnTo>
                  <a:pt x="9" y="0"/>
                </a:lnTo>
                <a:lnTo>
                  <a:pt x="9" y="2"/>
                </a:lnTo>
                <a:lnTo>
                  <a:pt x="11" y="2"/>
                </a:lnTo>
                <a:lnTo>
                  <a:pt x="11" y="0"/>
                </a:lnTo>
                <a:lnTo>
                  <a:pt x="13" y="0"/>
                </a:lnTo>
                <a:lnTo>
                  <a:pt x="13" y="2"/>
                </a:lnTo>
                <a:lnTo>
                  <a:pt x="15" y="2"/>
                </a:lnTo>
                <a:lnTo>
                  <a:pt x="15" y="0"/>
                </a:lnTo>
                <a:lnTo>
                  <a:pt x="17" y="0"/>
                </a:lnTo>
                <a:lnTo>
                  <a:pt x="17" y="2"/>
                </a:lnTo>
                <a:lnTo>
                  <a:pt x="19" y="2"/>
                </a:lnTo>
                <a:lnTo>
                  <a:pt x="19" y="0"/>
                </a:lnTo>
                <a:lnTo>
                  <a:pt x="21" y="0"/>
                </a:lnTo>
                <a:lnTo>
                  <a:pt x="21" y="2"/>
                </a:lnTo>
                <a:lnTo>
                  <a:pt x="24" y="2"/>
                </a:lnTo>
                <a:lnTo>
                  <a:pt x="24" y="0"/>
                </a:lnTo>
                <a:lnTo>
                  <a:pt x="25" y="0"/>
                </a:lnTo>
                <a:lnTo>
                  <a:pt x="25" y="2"/>
                </a:lnTo>
                <a:lnTo>
                  <a:pt x="28" y="2"/>
                </a:lnTo>
                <a:lnTo>
                  <a:pt x="28" y="0"/>
                </a:lnTo>
                <a:lnTo>
                  <a:pt x="29" y="0"/>
                </a:lnTo>
                <a:lnTo>
                  <a:pt x="29" y="2"/>
                </a:lnTo>
                <a:lnTo>
                  <a:pt x="32" y="2"/>
                </a:lnTo>
                <a:lnTo>
                  <a:pt x="32" y="0"/>
                </a:lnTo>
                <a:lnTo>
                  <a:pt x="33" y="0"/>
                </a:lnTo>
                <a:lnTo>
                  <a:pt x="33" y="2"/>
                </a:lnTo>
                <a:lnTo>
                  <a:pt x="36" y="2"/>
                </a:lnTo>
                <a:lnTo>
                  <a:pt x="36" y="0"/>
                </a:lnTo>
                <a:lnTo>
                  <a:pt x="37" y="0"/>
                </a:lnTo>
                <a:lnTo>
                  <a:pt x="37" y="2"/>
                </a:lnTo>
                <a:lnTo>
                  <a:pt x="40" y="2"/>
                </a:lnTo>
                <a:lnTo>
                  <a:pt x="40" y="0"/>
                </a:lnTo>
                <a:lnTo>
                  <a:pt x="41" y="0"/>
                </a:lnTo>
                <a:lnTo>
                  <a:pt x="41" y="2"/>
                </a:lnTo>
                <a:lnTo>
                  <a:pt x="44" y="2"/>
                </a:lnTo>
                <a:lnTo>
                  <a:pt x="44" y="0"/>
                </a:lnTo>
                <a:lnTo>
                  <a:pt x="46" y="0"/>
                </a:lnTo>
                <a:lnTo>
                  <a:pt x="46" y="2"/>
                </a:lnTo>
                <a:lnTo>
                  <a:pt x="48" y="2"/>
                </a:ln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2" y="2"/>
                </a:lnTo>
                <a:lnTo>
                  <a:pt x="52" y="0"/>
                </a:lnTo>
                <a:lnTo>
                  <a:pt x="54" y="0"/>
                </a:lnTo>
                <a:lnTo>
                  <a:pt x="54" y="2"/>
                </a:lnTo>
                <a:lnTo>
                  <a:pt x="77" y="2"/>
                </a:lnTo>
                <a:lnTo>
                  <a:pt x="77" y="0"/>
                </a:lnTo>
                <a:lnTo>
                  <a:pt x="79" y="0"/>
                </a:lnTo>
                <a:lnTo>
                  <a:pt x="79" y="2"/>
                </a:lnTo>
                <a:lnTo>
                  <a:pt x="81" y="2"/>
                </a:lnTo>
                <a:lnTo>
                  <a:pt x="81" y="0"/>
                </a:lnTo>
                <a:lnTo>
                  <a:pt x="83" y="0"/>
                </a:lnTo>
                <a:lnTo>
                  <a:pt x="83" y="2"/>
                </a:lnTo>
                <a:lnTo>
                  <a:pt x="85" y="2"/>
                </a:lnTo>
                <a:lnTo>
                  <a:pt x="85" y="0"/>
                </a:lnTo>
                <a:lnTo>
                  <a:pt x="87" y="0"/>
                </a:lnTo>
                <a:lnTo>
                  <a:pt x="87" y="2"/>
                </a:lnTo>
                <a:lnTo>
                  <a:pt x="89" y="2"/>
                </a:lnTo>
                <a:lnTo>
                  <a:pt x="89" y="0"/>
                </a:lnTo>
                <a:lnTo>
                  <a:pt x="91" y="0"/>
                </a:lnTo>
                <a:lnTo>
                  <a:pt x="91" y="2"/>
                </a:lnTo>
                <a:lnTo>
                  <a:pt x="93" y="2"/>
                </a:lnTo>
                <a:lnTo>
                  <a:pt x="93" y="0"/>
                </a:lnTo>
                <a:lnTo>
                  <a:pt x="95" y="0"/>
                </a:lnTo>
                <a:lnTo>
                  <a:pt x="95" y="2"/>
                </a:lnTo>
                <a:lnTo>
                  <a:pt x="97" y="2"/>
                </a:lnTo>
                <a:lnTo>
                  <a:pt x="97" y="0"/>
                </a:lnTo>
                <a:lnTo>
                  <a:pt x="99" y="0"/>
                </a:lnTo>
                <a:lnTo>
                  <a:pt x="99" y="2"/>
                </a:lnTo>
                <a:lnTo>
                  <a:pt x="101" y="2"/>
                </a:lnTo>
                <a:lnTo>
                  <a:pt x="101" y="0"/>
                </a:lnTo>
                <a:lnTo>
                  <a:pt x="103" y="0"/>
                </a:lnTo>
                <a:lnTo>
                  <a:pt x="103" y="2"/>
                </a:lnTo>
                <a:lnTo>
                  <a:pt x="105" y="2"/>
                </a:lnTo>
                <a:lnTo>
                  <a:pt x="105" y="0"/>
                </a:lnTo>
                <a:lnTo>
                  <a:pt x="107" y="0"/>
                </a:lnTo>
                <a:lnTo>
                  <a:pt x="107" y="2"/>
                </a:lnTo>
                <a:lnTo>
                  <a:pt x="110" y="2"/>
                </a:lnTo>
                <a:lnTo>
                  <a:pt x="110" y="0"/>
                </a:lnTo>
                <a:lnTo>
                  <a:pt x="111" y="0"/>
                </a:lnTo>
                <a:lnTo>
                  <a:pt x="111" y="2"/>
                </a:lnTo>
                <a:lnTo>
                  <a:pt x="114" y="2"/>
                </a:lnTo>
                <a:lnTo>
                  <a:pt x="114" y="0"/>
                </a:lnTo>
                <a:lnTo>
                  <a:pt x="115" y="0"/>
                </a:lnTo>
                <a:lnTo>
                  <a:pt x="115" y="2"/>
                </a:lnTo>
                <a:lnTo>
                  <a:pt x="118" y="2"/>
                </a:lnTo>
                <a:lnTo>
                  <a:pt x="118" y="0"/>
                </a:lnTo>
                <a:lnTo>
                  <a:pt x="119" y="0"/>
                </a:lnTo>
                <a:lnTo>
                  <a:pt x="119" y="2"/>
                </a:lnTo>
                <a:lnTo>
                  <a:pt x="122" y="2"/>
                </a:lnTo>
                <a:lnTo>
                  <a:pt x="122" y="0"/>
                </a:lnTo>
                <a:lnTo>
                  <a:pt x="123" y="0"/>
                </a:lnTo>
                <a:lnTo>
                  <a:pt x="123" y="2"/>
                </a:lnTo>
                <a:lnTo>
                  <a:pt x="126" y="2"/>
                </a:lnTo>
                <a:lnTo>
                  <a:pt x="126" y="0"/>
                </a:lnTo>
                <a:lnTo>
                  <a:pt x="127" y="0"/>
                </a:lnTo>
                <a:lnTo>
                  <a:pt x="127" y="2"/>
                </a:lnTo>
                <a:lnTo>
                  <a:pt x="128" y="2"/>
                </a:lnTo>
                <a:cubicBezTo>
                  <a:pt x="129" y="2"/>
                  <a:pt x="130" y="3"/>
                  <a:pt x="130" y="4"/>
                </a:cubicBezTo>
                <a:cubicBezTo>
                  <a:pt x="130" y="5"/>
                  <a:pt x="129" y="6"/>
                  <a:pt x="128" y="6"/>
                </a:cubicBezTo>
                <a:lnTo>
                  <a:pt x="127" y="6"/>
                </a:lnTo>
                <a:lnTo>
                  <a:pt x="127" y="8"/>
                </a:lnTo>
                <a:lnTo>
                  <a:pt x="126" y="8"/>
                </a:lnTo>
                <a:lnTo>
                  <a:pt x="126" y="6"/>
                </a:lnTo>
                <a:lnTo>
                  <a:pt x="123" y="6"/>
                </a:lnTo>
                <a:lnTo>
                  <a:pt x="123" y="8"/>
                </a:lnTo>
                <a:lnTo>
                  <a:pt x="122" y="8"/>
                </a:lnTo>
                <a:lnTo>
                  <a:pt x="122" y="6"/>
                </a:lnTo>
                <a:lnTo>
                  <a:pt x="119" y="6"/>
                </a:lnTo>
                <a:lnTo>
                  <a:pt x="119" y="8"/>
                </a:lnTo>
                <a:lnTo>
                  <a:pt x="118" y="8"/>
                </a:lnTo>
                <a:lnTo>
                  <a:pt x="118" y="6"/>
                </a:lnTo>
                <a:lnTo>
                  <a:pt x="115" y="6"/>
                </a:lnTo>
                <a:lnTo>
                  <a:pt x="115" y="8"/>
                </a:lnTo>
                <a:lnTo>
                  <a:pt x="114" y="8"/>
                </a:lnTo>
                <a:lnTo>
                  <a:pt x="114" y="6"/>
                </a:lnTo>
                <a:lnTo>
                  <a:pt x="111" y="6"/>
                </a:lnTo>
                <a:lnTo>
                  <a:pt x="111" y="8"/>
                </a:lnTo>
                <a:lnTo>
                  <a:pt x="110" y="8"/>
                </a:lnTo>
                <a:lnTo>
                  <a:pt x="110" y="6"/>
                </a:lnTo>
                <a:lnTo>
                  <a:pt x="107" y="6"/>
                </a:lnTo>
                <a:lnTo>
                  <a:pt x="107" y="8"/>
                </a:lnTo>
                <a:lnTo>
                  <a:pt x="105" y="8"/>
                </a:lnTo>
                <a:lnTo>
                  <a:pt x="105" y="6"/>
                </a:lnTo>
                <a:lnTo>
                  <a:pt x="103" y="6"/>
                </a:lnTo>
                <a:lnTo>
                  <a:pt x="103" y="8"/>
                </a:lnTo>
                <a:lnTo>
                  <a:pt x="101" y="8"/>
                </a:lnTo>
                <a:lnTo>
                  <a:pt x="101" y="6"/>
                </a:lnTo>
                <a:lnTo>
                  <a:pt x="99" y="6"/>
                </a:lnTo>
                <a:lnTo>
                  <a:pt x="99" y="8"/>
                </a:lnTo>
                <a:lnTo>
                  <a:pt x="97" y="8"/>
                </a:lnTo>
                <a:lnTo>
                  <a:pt x="97" y="6"/>
                </a:lnTo>
                <a:lnTo>
                  <a:pt x="95" y="6"/>
                </a:lnTo>
                <a:lnTo>
                  <a:pt x="95" y="8"/>
                </a:lnTo>
                <a:lnTo>
                  <a:pt x="93" y="8"/>
                </a:lnTo>
                <a:lnTo>
                  <a:pt x="93" y="6"/>
                </a:lnTo>
                <a:lnTo>
                  <a:pt x="91" y="6"/>
                </a:lnTo>
                <a:lnTo>
                  <a:pt x="91" y="8"/>
                </a:lnTo>
                <a:lnTo>
                  <a:pt x="89" y="8"/>
                </a:lnTo>
                <a:lnTo>
                  <a:pt x="89" y="6"/>
                </a:lnTo>
                <a:lnTo>
                  <a:pt x="87" y="6"/>
                </a:lnTo>
                <a:lnTo>
                  <a:pt x="87" y="8"/>
                </a:lnTo>
                <a:lnTo>
                  <a:pt x="85" y="8"/>
                </a:lnTo>
                <a:lnTo>
                  <a:pt x="85" y="6"/>
                </a:lnTo>
                <a:lnTo>
                  <a:pt x="83" y="6"/>
                </a:lnTo>
                <a:lnTo>
                  <a:pt x="83" y="8"/>
                </a:lnTo>
                <a:lnTo>
                  <a:pt x="81" y="8"/>
                </a:lnTo>
                <a:lnTo>
                  <a:pt x="81" y="6"/>
                </a:lnTo>
                <a:lnTo>
                  <a:pt x="79" y="6"/>
                </a:lnTo>
                <a:lnTo>
                  <a:pt x="79" y="8"/>
                </a:lnTo>
                <a:lnTo>
                  <a:pt x="77" y="8"/>
                </a:lnTo>
                <a:lnTo>
                  <a:pt x="77" y="6"/>
                </a:lnTo>
                <a:lnTo>
                  <a:pt x="54" y="6"/>
                </a:lnTo>
                <a:lnTo>
                  <a:pt x="54" y="8"/>
                </a:lnTo>
                <a:lnTo>
                  <a:pt x="52" y="8"/>
                </a:lnTo>
                <a:lnTo>
                  <a:pt x="52" y="6"/>
                </a:lnTo>
                <a:lnTo>
                  <a:pt x="50" y="6"/>
                </a:lnTo>
                <a:lnTo>
                  <a:pt x="50" y="8"/>
                </a:lnTo>
                <a:lnTo>
                  <a:pt x="48" y="8"/>
                </a:lnTo>
                <a:lnTo>
                  <a:pt x="48" y="6"/>
                </a:lnTo>
                <a:lnTo>
                  <a:pt x="46" y="6"/>
                </a:lnTo>
                <a:lnTo>
                  <a:pt x="46" y="8"/>
                </a:lnTo>
                <a:lnTo>
                  <a:pt x="44" y="8"/>
                </a:lnTo>
                <a:lnTo>
                  <a:pt x="44" y="6"/>
                </a:lnTo>
                <a:lnTo>
                  <a:pt x="41" y="6"/>
                </a:lnTo>
                <a:lnTo>
                  <a:pt x="41" y="8"/>
                </a:lnTo>
                <a:lnTo>
                  <a:pt x="40" y="8"/>
                </a:lnTo>
                <a:lnTo>
                  <a:pt x="40" y="6"/>
                </a:lnTo>
                <a:lnTo>
                  <a:pt x="37" y="6"/>
                </a:lnTo>
                <a:lnTo>
                  <a:pt x="37" y="8"/>
                </a:lnTo>
                <a:lnTo>
                  <a:pt x="36" y="8"/>
                </a:lnTo>
                <a:lnTo>
                  <a:pt x="36" y="6"/>
                </a:lnTo>
                <a:lnTo>
                  <a:pt x="33" y="6"/>
                </a:lnTo>
                <a:lnTo>
                  <a:pt x="33" y="8"/>
                </a:lnTo>
                <a:lnTo>
                  <a:pt x="32" y="8"/>
                </a:lnTo>
                <a:lnTo>
                  <a:pt x="32" y="6"/>
                </a:lnTo>
                <a:lnTo>
                  <a:pt x="29" y="6"/>
                </a:lnTo>
                <a:lnTo>
                  <a:pt x="29" y="8"/>
                </a:lnTo>
                <a:lnTo>
                  <a:pt x="28" y="8"/>
                </a:lnTo>
                <a:lnTo>
                  <a:pt x="28" y="6"/>
                </a:lnTo>
                <a:lnTo>
                  <a:pt x="25" y="6"/>
                </a:lnTo>
                <a:lnTo>
                  <a:pt x="25" y="8"/>
                </a:lnTo>
                <a:lnTo>
                  <a:pt x="24" y="8"/>
                </a:lnTo>
                <a:lnTo>
                  <a:pt x="24" y="6"/>
                </a:lnTo>
                <a:lnTo>
                  <a:pt x="21" y="6"/>
                </a:lnTo>
                <a:lnTo>
                  <a:pt x="21" y="8"/>
                </a:lnTo>
                <a:lnTo>
                  <a:pt x="19" y="8"/>
                </a:lnTo>
                <a:lnTo>
                  <a:pt x="19" y="6"/>
                </a:lnTo>
                <a:lnTo>
                  <a:pt x="17" y="6"/>
                </a:lnTo>
                <a:lnTo>
                  <a:pt x="17" y="8"/>
                </a:lnTo>
                <a:lnTo>
                  <a:pt x="15" y="8"/>
                </a:lnTo>
                <a:lnTo>
                  <a:pt x="15" y="6"/>
                </a:lnTo>
                <a:lnTo>
                  <a:pt x="13" y="6"/>
                </a:lnTo>
                <a:lnTo>
                  <a:pt x="13" y="8"/>
                </a:lnTo>
                <a:lnTo>
                  <a:pt x="11" y="8"/>
                </a:lnTo>
                <a:lnTo>
                  <a:pt x="11" y="6"/>
                </a:lnTo>
                <a:lnTo>
                  <a:pt x="9" y="6"/>
                </a:lnTo>
                <a:lnTo>
                  <a:pt x="9" y="8"/>
                </a:lnTo>
                <a:lnTo>
                  <a:pt x="7" y="8"/>
                </a:lnTo>
                <a:lnTo>
                  <a:pt x="7" y="6"/>
                </a:lnTo>
                <a:lnTo>
                  <a:pt x="5" y="6"/>
                </a:lnTo>
                <a:lnTo>
                  <a:pt x="5" y="8"/>
                </a:lnTo>
                <a:lnTo>
                  <a:pt x="3" y="8"/>
                </a:lnTo>
                <a:lnTo>
                  <a:pt x="3" y="6"/>
                </a:lnTo>
                <a:lnTo>
                  <a:pt x="2" y="6"/>
                </a:lnTo>
                <a:cubicBezTo>
                  <a:pt x="1" y="6"/>
                  <a:pt x="0" y="5"/>
                  <a:pt x="0" y="4"/>
                </a:cubicBezTo>
                <a:cubicBezTo>
                  <a:pt x="0" y="3"/>
                  <a:pt x="1" y="2"/>
                  <a:pt x="2" y="2"/>
                </a:cubicBez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87" name="Freeform 44"/>
          <p:cNvSpPr>
            <a:spLocks/>
          </p:cNvSpPr>
          <p:nvPr/>
        </p:nvSpPr>
        <p:spPr bwMode="auto">
          <a:xfrm>
            <a:off x="8575676" y="4278313"/>
            <a:ext cx="1230313" cy="74612"/>
          </a:xfrm>
          <a:custGeom>
            <a:avLst/>
            <a:gdLst>
              <a:gd name="T0" fmla="*/ 4 w 130"/>
              <a:gd name="T1" fmla="*/ 0 h 7"/>
              <a:gd name="T2" fmla="*/ 8 w 130"/>
              <a:gd name="T3" fmla="*/ 0 h 7"/>
              <a:gd name="T4" fmla="*/ 12 w 130"/>
              <a:gd name="T5" fmla="*/ 0 h 7"/>
              <a:gd name="T6" fmla="*/ 16 w 130"/>
              <a:gd name="T7" fmla="*/ 0 h 7"/>
              <a:gd name="T8" fmla="*/ 21 w 130"/>
              <a:gd name="T9" fmla="*/ 0 h 7"/>
              <a:gd name="T10" fmla="*/ 25 w 130"/>
              <a:gd name="T11" fmla="*/ 0 h 7"/>
              <a:gd name="T12" fmla="*/ 29 w 130"/>
              <a:gd name="T13" fmla="*/ 0 h 7"/>
              <a:gd name="T14" fmla="*/ 33 w 130"/>
              <a:gd name="T15" fmla="*/ 0 h 7"/>
              <a:gd name="T16" fmla="*/ 37 w 130"/>
              <a:gd name="T17" fmla="*/ 0 h 7"/>
              <a:gd name="T18" fmla="*/ 41 w 130"/>
              <a:gd name="T19" fmla="*/ 0 h 7"/>
              <a:gd name="T20" fmla="*/ 45 w 130"/>
              <a:gd name="T21" fmla="*/ 0 h 7"/>
              <a:gd name="T22" fmla="*/ 49 w 130"/>
              <a:gd name="T23" fmla="*/ 0 h 7"/>
              <a:gd name="T24" fmla="*/ 53 w 130"/>
              <a:gd name="T25" fmla="*/ 0 h 7"/>
              <a:gd name="T26" fmla="*/ 78 w 130"/>
              <a:gd name="T27" fmla="*/ 0 h 7"/>
              <a:gd name="T28" fmla="*/ 82 w 130"/>
              <a:gd name="T29" fmla="*/ 0 h 7"/>
              <a:gd name="T30" fmla="*/ 86 w 130"/>
              <a:gd name="T31" fmla="*/ 0 h 7"/>
              <a:gd name="T32" fmla="*/ 90 w 130"/>
              <a:gd name="T33" fmla="*/ 0 h 7"/>
              <a:gd name="T34" fmla="*/ 94 w 130"/>
              <a:gd name="T35" fmla="*/ 0 h 7"/>
              <a:gd name="T36" fmla="*/ 98 w 130"/>
              <a:gd name="T37" fmla="*/ 0 h 7"/>
              <a:gd name="T38" fmla="*/ 102 w 130"/>
              <a:gd name="T39" fmla="*/ 0 h 7"/>
              <a:gd name="T40" fmla="*/ 107 w 130"/>
              <a:gd name="T41" fmla="*/ 0 h 7"/>
              <a:gd name="T42" fmla="*/ 111 w 130"/>
              <a:gd name="T43" fmla="*/ 0 h 7"/>
              <a:gd name="T44" fmla="*/ 115 w 130"/>
              <a:gd name="T45" fmla="*/ 0 h 7"/>
              <a:gd name="T46" fmla="*/ 119 w 130"/>
              <a:gd name="T47" fmla="*/ 0 h 7"/>
              <a:gd name="T48" fmla="*/ 123 w 130"/>
              <a:gd name="T49" fmla="*/ 0 h 7"/>
              <a:gd name="T50" fmla="*/ 127 w 130"/>
              <a:gd name="T51" fmla="*/ 0 h 7"/>
              <a:gd name="T52" fmla="*/ 130 w 130"/>
              <a:gd name="T53" fmla="*/ 3 h 7"/>
              <a:gd name="T54" fmla="*/ 125 w 130"/>
              <a:gd name="T55" fmla="*/ 7 h 7"/>
              <a:gd name="T56" fmla="*/ 121 w 130"/>
              <a:gd name="T57" fmla="*/ 7 h 7"/>
              <a:gd name="T58" fmla="*/ 117 w 130"/>
              <a:gd name="T59" fmla="*/ 7 h 7"/>
              <a:gd name="T60" fmla="*/ 113 w 130"/>
              <a:gd name="T61" fmla="*/ 7 h 7"/>
              <a:gd name="T62" fmla="*/ 109 w 130"/>
              <a:gd name="T63" fmla="*/ 7 h 7"/>
              <a:gd name="T64" fmla="*/ 105 w 130"/>
              <a:gd name="T65" fmla="*/ 7 h 7"/>
              <a:gd name="T66" fmla="*/ 101 w 130"/>
              <a:gd name="T67" fmla="*/ 7 h 7"/>
              <a:gd name="T68" fmla="*/ 97 w 130"/>
              <a:gd name="T69" fmla="*/ 7 h 7"/>
              <a:gd name="T70" fmla="*/ 93 w 130"/>
              <a:gd name="T71" fmla="*/ 7 h 7"/>
              <a:gd name="T72" fmla="*/ 89 w 130"/>
              <a:gd name="T73" fmla="*/ 7 h 7"/>
              <a:gd name="T74" fmla="*/ 85 w 130"/>
              <a:gd name="T75" fmla="*/ 7 h 7"/>
              <a:gd name="T76" fmla="*/ 80 w 130"/>
              <a:gd name="T77" fmla="*/ 7 h 7"/>
              <a:gd name="T78" fmla="*/ 76 w 130"/>
              <a:gd name="T79" fmla="*/ 7 h 7"/>
              <a:gd name="T80" fmla="*/ 52 w 130"/>
              <a:gd name="T81" fmla="*/ 7 h 7"/>
              <a:gd name="T82" fmla="*/ 47 w 130"/>
              <a:gd name="T83" fmla="*/ 7 h 7"/>
              <a:gd name="T84" fmla="*/ 43 w 130"/>
              <a:gd name="T85" fmla="*/ 7 h 7"/>
              <a:gd name="T86" fmla="*/ 39 w 130"/>
              <a:gd name="T87" fmla="*/ 7 h 7"/>
              <a:gd name="T88" fmla="*/ 35 w 130"/>
              <a:gd name="T89" fmla="*/ 7 h 7"/>
              <a:gd name="T90" fmla="*/ 31 w 130"/>
              <a:gd name="T91" fmla="*/ 7 h 7"/>
              <a:gd name="T92" fmla="*/ 27 w 130"/>
              <a:gd name="T93" fmla="*/ 7 h 7"/>
              <a:gd name="T94" fmla="*/ 23 w 130"/>
              <a:gd name="T95" fmla="*/ 7 h 7"/>
              <a:gd name="T96" fmla="*/ 19 w 130"/>
              <a:gd name="T97" fmla="*/ 7 h 7"/>
              <a:gd name="T98" fmla="*/ 15 w 130"/>
              <a:gd name="T99" fmla="*/ 7 h 7"/>
              <a:gd name="T100" fmla="*/ 11 w 130"/>
              <a:gd name="T101" fmla="*/ 7 h 7"/>
              <a:gd name="T102" fmla="*/ 7 w 130"/>
              <a:gd name="T103" fmla="*/ 7 h 7"/>
              <a:gd name="T104" fmla="*/ 3 w 130"/>
              <a:gd name="T105" fmla="*/ 7 h 7"/>
              <a:gd name="T106" fmla="*/ 0 w 130"/>
              <a:gd name="T107" fmla="*/ 3 h 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0"/>
              <a:gd name="T163" fmla="*/ 0 h 7"/>
              <a:gd name="T164" fmla="*/ 130 w 130"/>
              <a:gd name="T165" fmla="*/ 7 h 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0" h="7">
                <a:moveTo>
                  <a:pt x="2" y="1"/>
                </a:moveTo>
                <a:lnTo>
                  <a:pt x="3" y="1"/>
                </a:lnTo>
                <a:lnTo>
                  <a:pt x="3" y="0"/>
                </a:lnTo>
                <a:lnTo>
                  <a:pt x="4" y="0"/>
                </a:lnTo>
                <a:lnTo>
                  <a:pt x="4" y="1"/>
                </a:lnTo>
                <a:lnTo>
                  <a:pt x="7" y="1"/>
                </a:lnTo>
                <a:lnTo>
                  <a:pt x="7" y="0"/>
                </a:lnTo>
                <a:lnTo>
                  <a:pt x="8" y="0"/>
                </a:lnTo>
                <a:lnTo>
                  <a:pt x="8" y="1"/>
                </a:lnTo>
                <a:lnTo>
                  <a:pt x="11" y="1"/>
                </a:lnTo>
                <a:lnTo>
                  <a:pt x="11" y="0"/>
                </a:lnTo>
                <a:lnTo>
                  <a:pt x="12" y="0"/>
                </a:lnTo>
                <a:lnTo>
                  <a:pt x="12" y="1"/>
                </a:lnTo>
                <a:lnTo>
                  <a:pt x="15" y="1"/>
                </a:lnTo>
                <a:lnTo>
                  <a:pt x="15" y="0"/>
                </a:lnTo>
                <a:lnTo>
                  <a:pt x="16" y="0"/>
                </a:lnTo>
                <a:lnTo>
                  <a:pt x="16" y="1"/>
                </a:lnTo>
                <a:lnTo>
                  <a:pt x="19" y="1"/>
                </a:lnTo>
                <a:lnTo>
                  <a:pt x="19" y="0"/>
                </a:lnTo>
                <a:lnTo>
                  <a:pt x="21" y="0"/>
                </a:lnTo>
                <a:lnTo>
                  <a:pt x="21" y="1"/>
                </a:lnTo>
                <a:lnTo>
                  <a:pt x="23" y="1"/>
                </a:lnTo>
                <a:lnTo>
                  <a:pt x="23" y="0"/>
                </a:lnTo>
                <a:lnTo>
                  <a:pt x="25" y="0"/>
                </a:lnTo>
                <a:lnTo>
                  <a:pt x="25" y="1"/>
                </a:lnTo>
                <a:lnTo>
                  <a:pt x="27" y="1"/>
                </a:lnTo>
                <a:lnTo>
                  <a:pt x="27" y="0"/>
                </a:lnTo>
                <a:lnTo>
                  <a:pt x="29" y="0"/>
                </a:lnTo>
                <a:lnTo>
                  <a:pt x="29" y="1"/>
                </a:lnTo>
                <a:lnTo>
                  <a:pt x="31" y="1"/>
                </a:lnTo>
                <a:lnTo>
                  <a:pt x="31" y="0"/>
                </a:lnTo>
                <a:lnTo>
                  <a:pt x="33" y="0"/>
                </a:lnTo>
                <a:lnTo>
                  <a:pt x="33" y="1"/>
                </a:lnTo>
                <a:lnTo>
                  <a:pt x="35" y="1"/>
                </a:lnTo>
                <a:lnTo>
                  <a:pt x="35" y="0"/>
                </a:lnTo>
                <a:lnTo>
                  <a:pt x="37" y="0"/>
                </a:lnTo>
                <a:lnTo>
                  <a:pt x="37" y="1"/>
                </a:lnTo>
                <a:lnTo>
                  <a:pt x="39" y="1"/>
                </a:lnTo>
                <a:lnTo>
                  <a:pt x="39" y="0"/>
                </a:lnTo>
                <a:lnTo>
                  <a:pt x="41" y="0"/>
                </a:lnTo>
                <a:lnTo>
                  <a:pt x="41" y="1"/>
                </a:lnTo>
                <a:lnTo>
                  <a:pt x="43" y="1"/>
                </a:lnTo>
                <a:lnTo>
                  <a:pt x="43" y="0"/>
                </a:lnTo>
                <a:lnTo>
                  <a:pt x="45" y="0"/>
                </a:lnTo>
                <a:lnTo>
                  <a:pt x="45" y="1"/>
                </a:lnTo>
                <a:lnTo>
                  <a:pt x="47" y="1"/>
                </a:lnTo>
                <a:lnTo>
                  <a:pt x="47" y="0"/>
                </a:lnTo>
                <a:lnTo>
                  <a:pt x="49" y="0"/>
                </a:lnTo>
                <a:lnTo>
                  <a:pt x="49" y="1"/>
                </a:lnTo>
                <a:lnTo>
                  <a:pt x="52" y="1"/>
                </a:lnTo>
                <a:lnTo>
                  <a:pt x="52" y="0"/>
                </a:lnTo>
                <a:lnTo>
                  <a:pt x="53" y="0"/>
                </a:lnTo>
                <a:lnTo>
                  <a:pt x="53" y="1"/>
                </a:lnTo>
                <a:lnTo>
                  <a:pt x="76" y="1"/>
                </a:lnTo>
                <a:lnTo>
                  <a:pt x="76" y="0"/>
                </a:lnTo>
                <a:lnTo>
                  <a:pt x="78" y="0"/>
                </a:lnTo>
                <a:lnTo>
                  <a:pt x="78" y="1"/>
                </a:lnTo>
                <a:lnTo>
                  <a:pt x="80" y="1"/>
                </a:lnTo>
                <a:lnTo>
                  <a:pt x="80" y="0"/>
                </a:lnTo>
                <a:lnTo>
                  <a:pt x="82" y="0"/>
                </a:lnTo>
                <a:lnTo>
                  <a:pt x="82" y="1"/>
                </a:lnTo>
                <a:lnTo>
                  <a:pt x="85" y="1"/>
                </a:lnTo>
                <a:lnTo>
                  <a:pt x="85" y="0"/>
                </a:lnTo>
                <a:lnTo>
                  <a:pt x="86" y="0"/>
                </a:lnTo>
                <a:lnTo>
                  <a:pt x="86" y="1"/>
                </a:lnTo>
                <a:lnTo>
                  <a:pt x="89" y="1"/>
                </a:lnTo>
                <a:lnTo>
                  <a:pt x="89" y="0"/>
                </a:lnTo>
                <a:lnTo>
                  <a:pt x="90" y="0"/>
                </a:lnTo>
                <a:lnTo>
                  <a:pt x="90" y="1"/>
                </a:lnTo>
                <a:lnTo>
                  <a:pt x="93" y="1"/>
                </a:lnTo>
                <a:lnTo>
                  <a:pt x="93" y="0"/>
                </a:lnTo>
                <a:lnTo>
                  <a:pt x="94" y="0"/>
                </a:lnTo>
                <a:lnTo>
                  <a:pt x="94" y="1"/>
                </a:lnTo>
                <a:lnTo>
                  <a:pt x="97" y="1"/>
                </a:lnTo>
                <a:lnTo>
                  <a:pt x="97" y="0"/>
                </a:lnTo>
                <a:lnTo>
                  <a:pt x="98" y="0"/>
                </a:lnTo>
                <a:lnTo>
                  <a:pt x="98" y="1"/>
                </a:lnTo>
                <a:lnTo>
                  <a:pt x="101" y="1"/>
                </a:lnTo>
                <a:lnTo>
                  <a:pt x="101" y="0"/>
                </a:lnTo>
                <a:lnTo>
                  <a:pt x="102" y="0"/>
                </a:lnTo>
                <a:lnTo>
                  <a:pt x="102" y="1"/>
                </a:lnTo>
                <a:lnTo>
                  <a:pt x="105" y="1"/>
                </a:lnTo>
                <a:lnTo>
                  <a:pt x="105" y="0"/>
                </a:lnTo>
                <a:lnTo>
                  <a:pt x="107" y="0"/>
                </a:lnTo>
                <a:lnTo>
                  <a:pt x="107" y="1"/>
                </a:lnTo>
                <a:lnTo>
                  <a:pt x="109" y="1"/>
                </a:lnTo>
                <a:lnTo>
                  <a:pt x="109" y="0"/>
                </a:lnTo>
                <a:lnTo>
                  <a:pt x="111" y="0"/>
                </a:lnTo>
                <a:lnTo>
                  <a:pt x="111" y="1"/>
                </a:lnTo>
                <a:lnTo>
                  <a:pt x="113" y="1"/>
                </a:lnTo>
                <a:lnTo>
                  <a:pt x="113" y="0"/>
                </a:lnTo>
                <a:lnTo>
                  <a:pt x="115" y="0"/>
                </a:lnTo>
                <a:lnTo>
                  <a:pt x="115" y="1"/>
                </a:lnTo>
                <a:lnTo>
                  <a:pt x="117" y="1"/>
                </a:lnTo>
                <a:lnTo>
                  <a:pt x="117" y="0"/>
                </a:lnTo>
                <a:lnTo>
                  <a:pt x="119" y="0"/>
                </a:lnTo>
                <a:lnTo>
                  <a:pt x="119" y="1"/>
                </a:lnTo>
                <a:lnTo>
                  <a:pt x="121" y="1"/>
                </a:lnTo>
                <a:lnTo>
                  <a:pt x="121" y="0"/>
                </a:lnTo>
                <a:lnTo>
                  <a:pt x="123" y="0"/>
                </a:lnTo>
                <a:lnTo>
                  <a:pt x="123" y="1"/>
                </a:lnTo>
                <a:lnTo>
                  <a:pt x="125" y="1"/>
                </a:lnTo>
                <a:lnTo>
                  <a:pt x="125" y="0"/>
                </a:lnTo>
                <a:lnTo>
                  <a:pt x="127" y="0"/>
                </a:lnTo>
                <a:lnTo>
                  <a:pt x="127" y="1"/>
                </a:lnTo>
                <a:lnTo>
                  <a:pt x="128" y="1"/>
                </a:lnTo>
                <a:cubicBezTo>
                  <a:pt x="129" y="1"/>
                  <a:pt x="130" y="2"/>
                  <a:pt x="130" y="3"/>
                </a:cubicBezTo>
                <a:cubicBezTo>
                  <a:pt x="130" y="5"/>
                  <a:pt x="129" y="5"/>
                  <a:pt x="128" y="5"/>
                </a:cubicBezTo>
                <a:lnTo>
                  <a:pt x="127" y="5"/>
                </a:lnTo>
                <a:lnTo>
                  <a:pt x="127" y="7"/>
                </a:lnTo>
                <a:lnTo>
                  <a:pt x="125" y="7"/>
                </a:lnTo>
                <a:lnTo>
                  <a:pt x="125" y="5"/>
                </a:lnTo>
                <a:lnTo>
                  <a:pt x="123" y="5"/>
                </a:lnTo>
                <a:lnTo>
                  <a:pt x="123" y="7"/>
                </a:lnTo>
                <a:lnTo>
                  <a:pt x="121" y="7"/>
                </a:lnTo>
                <a:lnTo>
                  <a:pt x="121" y="5"/>
                </a:lnTo>
                <a:lnTo>
                  <a:pt x="119" y="5"/>
                </a:lnTo>
                <a:lnTo>
                  <a:pt x="119" y="7"/>
                </a:lnTo>
                <a:lnTo>
                  <a:pt x="117" y="7"/>
                </a:lnTo>
                <a:lnTo>
                  <a:pt x="117" y="5"/>
                </a:lnTo>
                <a:lnTo>
                  <a:pt x="115" y="5"/>
                </a:lnTo>
                <a:lnTo>
                  <a:pt x="115" y="7"/>
                </a:lnTo>
                <a:lnTo>
                  <a:pt x="113" y="7"/>
                </a:lnTo>
                <a:lnTo>
                  <a:pt x="113" y="5"/>
                </a:lnTo>
                <a:lnTo>
                  <a:pt x="111" y="5"/>
                </a:lnTo>
                <a:lnTo>
                  <a:pt x="111" y="7"/>
                </a:lnTo>
                <a:lnTo>
                  <a:pt x="109" y="7"/>
                </a:lnTo>
                <a:lnTo>
                  <a:pt x="109" y="5"/>
                </a:lnTo>
                <a:lnTo>
                  <a:pt x="107" y="5"/>
                </a:lnTo>
                <a:lnTo>
                  <a:pt x="107" y="7"/>
                </a:lnTo>
                <a:lnTo>
                  <a:pt x="105" y="7"/>
                </a:lnTo>
                <a:lnTo>
                  <a:pt x="105" y="5"/>
                </a:lnTo>
                <a:lnTo>
                  <a:pt x="102" y="5"/>
                </a:lnTo>
                <a:lnTo>
                  <a:pt x="102" y="7"/>
                </a:lnTo>
                <a:lnTo>
                  <a:pt x="101" y="7"/>
                </a:lnTo>
                <a:lnTo>
                  <a:pt x="101" y="5"/>
                </a:lnTo>
                <a:lnTo>
                  <a:pt x="98" y="5"/>
                </a:lnTo>
                <a:lnTo>
                  <a:pt x="98" y="7"/>
                </a:lnTo>
                <a:lnTo>
                  <a:pt x="97" y="7"/>
                </a:lnTo>
                <a:lnTo>
                  <a:pt x="97" y="5"/>
                </a:lnTo>
                <a:lnTo>
                  <a:pt x="94" y="5"/>
                </a:lnTo>
                <a:lnTo>
                  <a:pt x="94" y="7"/>
                </a:lnTo>
                <a:lnTo>
                  <a:pt x="93" y="7"/>
                </a:lnTo>
                <a:lnTo>
                  <a:pt x="93" y="5"/>
                </a:lnTo>
                <a:lnTo>
                  <a:pt x="90" y="5"/>
                </a:lnTo>
                <a:lnTo>
                  <a:pt x="90" y="7"/>
                </a:lnTo>
                <a:lnTo>
                  <a:pt x="89" y="7"/>
                </a:lnTo>
                <a:lnTo>
                  <a:pt x="89" y="5"/>
                </a:lnTo>
                <a:lnTo>
                  <a:pt x="86" y="5"/>
                </a:lnTo>
                <a:lnTo>
                  <a:pt x="86" y="7"/>
                </a:lnTo>
                <a:lnTo>
                  <a:pt x="85" y="7"/>
                </a:lnTo>
                <a:lnTo>
                  <a:pt x="85" y="5"/>
                </a:lnTo>
                <a:lnTo>
                  <a:pt x="82" y="5"/>
                </a:lnTo>
                <a:lnTo>
                  <a:pt x="82" y="7"/>
                </a:lnTo>
                <a:lnTo>
                  <a:pt x="80" y="7"/>
                </a:lnTo>
                <a:lnTo>
                  <a:pt x="80" y="5"/>
                </a:lnTo>
                <a:lnTo>
                  <a:pt x="78" y="5"/>
                </a:lnTo>
                <a:lnTo>
                  <a:pt x="78" y="7"/>
                </a:lnTo>
                <a:lnTo>
                  <a:pt x="76" y="7"/>
                </a:lnTo>
                <a:lnTo>
                  <a:pt x="76" y="5"/>
                </a:lnTo>
                <a:lnTo>
                  <a:pt x="53" y="5"/>
                </a:lnTo>
                <a:lnTo>
                  <a:pt x="53" y="7"/>
                </a:lnTo>
                <a:lnTo>
                  <a:pt x="52" y="7"/>
                </a:lnTo>
                <a:lnTo>
                  <a:pt x="52" y="5"/>
                </a:lnTo>
                <a:lnTo>
                  <a:pt x="49" y="5"/>
                </a:lnTo>
                <a:lnTo>
                  <a:pt x="49" y="7"/>
                </a:lnTo>
                <a:lnTo>
                  <a:pt x="47" y="7"/>
                </a:lnTo>
                <a:lnTo>
                  <a:pt x="47" y="5"/>
                </a:lnTo>
                <a:lnTo>
                  <a:pt x="45" y="5"/>
                </a:lnTo>
                <a:lnTo>
                  <a:pt x="45" y="7"/>
                </a:lnTo>
                <a:lnTo>
                  <a:pt x="43" y="7"/>
                </a:lnTo>
                <a:lnTo>
                  <a:pt x="43" y="5"/>
                </a:lnTo>
                <a:lnTo>
                  <a:pt x="41" y="5"/>
                </a:lnTo>
                <a:lnTo>
                  <a:pt x="41" y="7"/>
                </a:lnTo>
                <a:lnTo>
                  <a:pt x="39" y="7"/>
                </a:lnTo>
                <a:lnTo>
                  <a:pt x="39" y="5"/>
                </a:lnTo>
                <a:lnTo>
                  <a:pt x="37" y="5"/>
                </a:lnTo>
                <a:lnTo>
                  <a:pt x="37" y="7"/>
                </a:lnTo>
                <a:lnTo>
                  <a:pt x="35" y="7"/>
                </a:lnTo>
                <a:lnTo>
                  <a:pt x="35" y="5"/>
                </a:lnTo>
                <a:lnTo>
                  <a:pt x="33" y="5"/>
                </a:lnTo>
                <a:lnTo>
                  <a:pt x="33" y="7"/>
                </a:lnTo>
                <a:lnTo>
                  <a:pt x="31" y="7"/>
                </a:lnTo>
                <a:lnTo>
                  <a:pt x="31" y="5"/>
                </a:lnTo>
                <a:lnTo>
                  <a:pt x="29" y="5"/>
                </a:lnTo>
                <a:lnTo>
                  <a:pt x="29" y="7"/>
                </a:lnTo>
                <a:lnTo>
                  <a:pt x="27" y="7"/>
                </a:lnTo>
                <a:lnTo>
                  <a:pt x="27" y="5"/>
                </a:lnTo>
                <a:lnTo>
                  <a:pt x="25" y="5"/>
                </a:lnTo>
                <a:lnTo>
                  <a:pt x="25" y="7"/>
                </a:lnTo>
                <a:lnTo>
                  <a:pt x="23" y="7"/>
                </a:lnTo>
                <a:lnTo>
                  <a:pt x="23" y="5"/>
                </a:lnTo>
                <a:lnTo>
                  <a:pt x="21" y="5"/>
                </a:lnTo>
                <a:lnTo>
                  <a:pt x="21" y="7"/>
                </a:lnTo>
                <a:lnTo>
                  <a:pt x="19" y="7"/>
                </a:lnTo>
                <a:lnTo>
                  <a:pt x="19" y="5"/>
                </a:lnTo>
                <a:lnTo>
                  <a:pt x="16" y="5"/>
                </a:lnTo>
                <a:lnTo>
                  <a:pt x="16" y="7"/>
                </a:lnTo>
                <a:lnTo>
                  <a:pt x="15" y="7"/>
                </a:lnTo>
                <a:lnTo>
                  <a:pt x="15" y="5"/>
                </a:lnTo>
                <a:lnTo>
                  <a:pt x="12" y="5"/>
                </a:lnTo>
                <a:lnTo>
                  <a:pt x="12" y="7"/>
                </a:lnTo>
                <a:lnTo>
                  <a:pt x="11" y="7"/>
                </a:lnTo>
                <a:lnTo>
                  <a:pt x="11" y="5"/>
                </a:lnTo>
                <a:lnTo>
                  <a:pt x="8" y="5"/>
                </a:lnTo>
                <a:lnTo>
                  <a:pt x="8" y="7"/>
                </a:lnTo>
                <a:lnTo>
                  <a:pt x="7" y="7"/>
                </a:lnTo>
                <a:lnTo>
                  <a:pt x="7" y="5"/>
                </a:lnTo>
                <a:lnTo>
                  <a:pt x="4" y="5"/>
                </a:lnTo>
                <a:lnTo>
                  <a:pt x="4" y="7"/>
                </a:lnTo>
                <a:lnTo>
                  <a:pt x="3" y="7"/>
                </a:lnTo>
                <a:lnTo>
                  <a:pt x="3" y="5"/>
                </a:lnTo>
                <a:lnTo>
                  <a:pt x="2" y="5"/>
                </a:lnTo>
                <a:cubicBezTo>
                  <a:pt x="1" y="5"/>
                  <a:pt x="0" y="5"/>
                  <a:pt x="0" y="3"/>
                </a:cubicBezTo>
                <a:cubicBezTo>
                  <a:pt x="0" y="2"/>
                  <a:pt x="1" y="1"/>
                  <a:pt x="2" y="1"/>
                </a:cubicBezTo>
              </a:path>
            </a:pathLst>
          </a:custGeom>
          <a:solidFill>
            <a:srgbClr val="66FFFF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88" name="Rectangle 45"/>
          <p:cNvSpPr>
            <a:spLocks noChangeArrowheads="1"/>
          </p:cNvSpPr>
          <p:nvPr/>
        </p:nvSpPr>
        <p:spPr bwMode="auto">
          <a:xfrm>
            <a:off x="6965950" y="3681413"/>
            <a:ext cx="7938" cy="660400"/>
          </a:xfrm>
          <a:prstGeom prst="rect">
            <a:avLst/>
          </a:prstGeom>
          <a:solidFill>
            <a:schemeClr val="bg1"/>
          </a:solid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89" name="Rectangle 46"/>
          <p:cNvSpPr>
            <a:spLocks noChangeArrowheads="1"/>
          </p:cNvSpPr>
          <p:nvPr/>
        </p:nvSpPr>
        <p:spPr bwMode="auto">
          <a:xfrm>
            <a:off x="6992938" y="3681413"/>
            <a:ext cx="19050" cy="660400"/>
          </a:xfrm>
          <a:prstGeom prst="rect">
            <a:avLst/>
          </a:prstGeom>
          <a:solidFill>
            <a:schemeClr val="bg1"/>
          </a:solid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0" name="Rectangle 47"/>
          <p:cNvSpPr>
            <a:spLocks noChangeArrowheads="1"/>
          </p:cNvSpPr>
          <p:nvPr/>
        </p:nvSpPr>
        <p:spPr bwMode="auto">
          <a:xfrm>
            <a:off x="7021513" y="3681413"/>
            <a:ext cx="19050" cy="660400"/>
          </a:xfrm>
          <a:prstGeom prst="rect">
            <a:avLst/>
          </a:prstGeom>
          <a:solidFill>
            <a:schemeClr val="bg1"/>
          </a:solid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1" name="Rectangle 48"/>
          <p:cNvSpPr>
            <a:spLocks noChangeArrowheads="1"/>
          </p:cNvSpPr>
          <p:nvPr/>
        </p:nvSpPr>
        <p:spPr bwMode="auto">
          <a:xfrm>
            <a:off x="9151938" y="3629026"/>
            <a:ext cx="19050" cy="766763"/>
          </a:xfrm>
          <a:prstGeom prst="rect">
            <a:avLst/>
          </a:prstGeom>
          <a:solidFill>
            <a:schemeClr val="bg1"/>
          </a:solid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2" name="Rectangle 49"/>
          <p:cNvSpPr>
            <a:spLocks noChangeArrowheads="1"/>
          </p:cNvSpPr>
          <p:nvPr/>
        </p:nvSpPr>
        <p:spPr bwMode="auto">
          <a:xfrm>
            <a:off x="9180514" y="3629026"/>
            <a:ext cx="20637" cy="766763"/>
          </a:xfrm>
          <a:prstGeom prst="rect">
            <a:avLst/>
          </a:prstGeom>
          <a:solidFill>
            <a:schemeClr val="bg1"/>
          </a:solid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3" name="Rectangle 50"/>
          <p:cNvSpPr>
            <a:spLocks noChangeArrowheads="1"/>
          </p:cNvSpPr>
          <p:nvPr/>
        </p:nvSpPr>
        <p:spPr bwMode="auto">
          <a:xfrm>
            <a:off x="9218614" y="3629026"/>
            <a:ext cx="9525" cy="766763"/>
          </a:xfrm>
          <a:prstGeom prst="rect">
            <a:avLst/>
          </a:prstGeom>
          <a:solidFill>
            <a:schemeClr val="bg1"/>
          </a:solid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4" name="Freeform 51"/>
          <p:cNvSpPr>
            <a:spLocks/>
          </p:cNvSpPr>
          <p:nvPr/>
        </p:nvSpPr>
        <p:spPr bwMode="auto">
          <a:xfrm>
            <a:off x="7305675" y="3638551"/>
            <a:ext cx="1600200" cy="714375"/>
          </a:xfrm>
          <a:custGeom>
            <a:avLst/>
            <a:gdLst>
              <a:gd name="T0" fmla="*/ 0 w 169"/>
              <a:gd name="T1" fmla="*/ 64 h 67"/>
              <a:gd name="T2" fmla="*/ 81 w 169"/>
              <a:gd name="T3" fmla="*/ 64 h 67"/>
              <a:gd name="T4" fmla="*/ 0 w 169"/>
              <a:gd name="T5" fmla="*/ 50 h 67"/>
              <a:gd name="T6" fmla="*/ 81 w 169"/>
              <a:gd name="T7" fmla="*/ 50 h 67"/>
              <a:gd name="T8" fmla="*/ 0 w 169"/>
              <a:gd name="T9" fmla="*/ 36 h 67"/>
              <a:gd name="T10" fmla="*/ 81 w 169"/>
              <a:gd name="T11" fmla="*/ 36 h 67"/>
              <a:gd name="T12" fmla="*/ 0 w 169"/>
              <a:gd name="T13" fmla="*/ 21 h 67"/>
              <a:gd name="T14" fmla="*/ 81 w 169"/>
              <a:gd name="T15" fmla="*/ 21 h 67"/>
              <a:gd name="T16" fmla="*/ 88 w 169"/>
              <a:gd name="T17" fmla="*/ 56 h 67"/>
              <a:gd name="T18" fmla="*/ 169 w 169"/>
              <a:gd name="T19" fmla="*/ 56 h 67"/>
              <a:gd name="T20" fmla="*/ 88 w 169"/>
              <a:gd name="T21" fmla="*/ 28 h 67"/>
              <a:gd name="T22" fmla="*/ 169 w 169"/>
              <a:gd name="T23" fmla="*/ 28 h 67"/>
              <a:gd name="T24" fmla="*/ 88 w 169"/>
              <a:gd name="T25" fmla="*/ 42 h 67"/>
              <a:gd name="T26" fmla="*/ 169 w 169"/>
              <a:gd name="T27" fmla="*/ 42 h 67"/>
              <a:gd name="T28" fmla="*/ 88 w 169"/>
              <a:gd name="T29" fmla="*/ 14 h 67"/>
              <a:gd name="T30" fmla="*/ 169 w 169"/>
              <a:gd name="T31" fmla="*/ 14 h 67"/>
              <a:gd name="T32" fmla="*/ 0 w 169"/>
              <a:gd name="T33" fmla="*/ 7 h 67"/>
              <a:gd name="T34" fmla="*/ 81 w 169"/>
              <a:gd name="T35" fmla="*/ 7 h 67"/>
              <a:gd name="T36" fmla="*/ 89 w 169"/>
              <a:gd name="T37" fmla="*/ 0 h 67"/>
              <a:gd name="T38" fmla="*/ 81 w 169"/>
              <a:gd name="T39" fmla="*/ 7 h 67"/>
              <a:gd name="T40" fmla="*/ 89 w 169"/>
              <a:gd name="T41" fmla="*/ 14 h 67"/>
              <a:gd name="T42" fmla="*/ 81 w 169"/>
              <a:gd name="T43" fmla="*/ 21 h 67"/>
              <a:gd name="T44" fmla="*/ 89 w 169"/>
              <a:gd name="T45" fmla="*/ 28 h 67"/>
              <a:gd name="T46" fmla="*/ 81 w 169"/>
              <a:gd name="T47" fmla="*/ 35 h 67"/>
              <a:gd name="T48" fmla="*/ 89 w 169"/>
              <a:gd name="T49" fmla="*/ 42 h 67"/>
              <a:gd name="T50" fmla="*/ 81 w 169"/>
              <a:gd name="T51" fmla="*/ 50 h 67"/>
              <a:gd name="T52" fmla="*/ 89 w 169"/>
              <a:gd name="T53" fmla="*/ 56 h 67"/>
              <a:gd name="T54" fmla="*/ 81 w 169"/>
              <a:gd name="T55" fmla="*/ 64 h 67"/>
              <a:gd name="T56" fmla="*/ 84 w 169"/>
              <a:gd name="T57" fmla="*/ 67 h 6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69"/>
              <a:gd name="T88" fmla="*/ 0 h 67"/>
              <a:gd name="T89" fmla="*/ 169 w 169"/>
              <a:gd name="T90" fmla="*/ 67 h 67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69" h="67">
                <a:moveTo>
                  <a:pt x="0" y="64"/>
                </a:moveTo>
                <a:lnTo>
                  <a:pt x="81" y="64"/>
                </a:lnTo>
                <a:moveTo>
                  <a:pt x="0" y="50"/>
                </a:moveTo>
                <a:lnTo>
                  <a:pt x="81" y="50"/>
                </a:lnTo>
                <a:moveTo>
                  <a:pt x="0" y="36"/>
                </a:moveTo>
                <a:lnTo>
                  <a:pt x="81" y="36"/>
                </a:lnTo>
                <a:moveTo>
                  <a:pt x="0" y="21"/>
                </a:moveTo>
                <a:lnTo>
                  <a:pt x="81" y="21"/>
                </a:lnTo>
                <a:moveTo>
                  <a:pt x="88" y="56"/>
                </a:moveTo>
                <a:lnTo>
                  <a:pt x="169" y="56"/>
                </a:lnTo>
                <a:moveTo>
                  <a:pt x="88" y="28"/>
                </a:moveTo>
                <a:lnTo>
                  <a:pt x="169" y="28"/>
                </a:lnTo>
                <a:moveTo>
                  <a:pt x="88" y="42"/>
                </a:moveTo>
                <a:lnTo>
                  <a:pt x="169" y="42"/>
                </a:lnTo>
                <a:moveTo>
                  <a:pt x="88" y="14"/>
                </a:moveTo>
                <a:lnTo>
                  <a:pt x="169" y="14"/>
                </a:lnTo>
                <a:moveTo>
                  <a:pt x="0" y="7"/>
                </a:moveTo>
                <a:lnTo>
                  <a:pt x="81" y="7"/>
                </a:lnTo>
                <a:moveTo>
                  <a:pt x="89" y="0"/>
                </a:moveTo>
                <a:lnTo>
                  <a:pt x="81" y="7"/>
                </a:lnTo>
                <a:lnTo>
                  <a:pt x="89" y="14"/>
                </a:lnTo>
                <a:lnTo>
                  <a:pt x="81" y="21"/>
                </a:lnTo>
                <a:lnTo>
                  <a:pt x="89" y="28"/>
                </a:lnTo>
                <a:lnTo>
                  <a:pt x="81" y="35"/>
                </a:lnTo>
                <a:lnTo>
                  <a:pt x="89" y="42"/>
                </a:lnTo>
                <a:lnTo>
                  <a:pt x="81" y="50"/>
                </a:lnTo>
                <a:lnTo>
                  <a:pt x="89" y="56"/>
                </a:lnTo>
                <a:lnTo>
                  <a:pt x="81" y="64"/>
                </a:lnTo>
                <a:lnTo>
                  <a:pt x="84" y="67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95" name="Freeform 52"/>
          <p:cNvSpPr>
            <a:spLocks/>
          </p:cNvSpPr>
          <p:nvPr/>
        </p:nvSpPr>
        <p:spPr bwMode="auto">
          <a:xfrm>
            <a:off x="9493251" y="3638551"/>
            <a:ext cx="900113" cy="714375"/>
          </a:xfrm>
          <a:custGeom>
            <a:avLst/>
            <a:gdLst>
              <a:gd name="T0" fmla="*/ 95 w 95"/>
              <a:gd name="T1" fmla="*/ 64 h 67"/>
              <a:gd name="T2" fmla="*/ 85 w 95"/>
              <a:gd name="T3" fmla="*/ 64 h 67"/>
              <a:gd name="T4" fmla="*/ 95 w 95"/>
              <a:gd name="T5" fmla="*/ 50 h 67"/>
              <a:gd name="T6" fmla="*/ 85 w 95"/>
              <a:gd name="T7" fmla="*/ 50 h 67"/>
              <a:gd name="T8" fmla="*/ 95 w 95"/>
              <a:gd name="T9" fmla="*/ 36 h 67"/>
              <a:gd name="T10" fmla="*/ 85 w 95"/>
              <a:gd name="T11" fmla="*/ 36 h 67"/>
              <a:gd name="T12" fmla="*/ 95 w 95"/>
              <a:gd name="T13" fmla="*/ 21 h 67"/>
              <a:gd name="T14" fmla="*/ 85 w 95"/>
              <a:gd name="T15" fmla="*/ 21 h 67"/>
              <a:gd name="T16" fmla="*/ 77 w 95"/>
              <a:gd name="T17" fmla="*/ 56 h 67"/>
              <a:gd name="T18" fmla="*/ 0 w 95"/>
              <a:gd name="T19" fmla="*/ 56 h 67"/>
              <a:gd name="T20" fmla="*/ 77 w 95"/>
              <a:gd name="T21" fmla="*/ 28 h 67"/>
              <a:gd name="T22" fmla="*/ 0 w 95"/>
              <a:gd name="T23" fmla="*/ 28 h 67"/>
              <a:gd name="T24" fmla="*/ 77 w 95"/>
              <a:gd name="T25" fmla="*/ 42 h 67"/>
              <a:gd name="T26" fmla="*/ 0 w 95"/>
              <a:gd name="T27" fmla="*/ 42 h 67"/>
              <a:gd name="T28" fmla="*/ 77 w 95"/>
              <a:gd name="T29" fmla="*/ 14 h 67"/>
              <a:gd name="T30" fmla="*/ 0 w 95"/>
              <a:gd name="T31" fmla="*/ 14 h 67"/>
              <a:gd name="T32" fmla="*/ 95 w 95"/>
              <a:gd name="T33" fmla="*/ 7 h 67"/>
              <a:gd name="T34" fmla="*/ 85 w 95"/>
              <a:gd name="T35" fmla="*/ 7 h 67"/>
              <a:gd name="T36" fmla="*/ 76 w 95"/>
              <a:gd name="T37" fmla="*/ 0 h 67"/>
              <a:gd name="T38" fmla="*/ 84 w 95"/>
              <a:gd name="T39" fmla="*/ 7 h 67"/>
              <a:gd name="T40" fmla="*/ 76 w 95"/>
              <a:gd name="T41" fmla="*/ 14 h 67"/>
              <a:gd name="T42" fmla="*/ 84 w 95"/>
              <a:gd name="T43" fmla="*/ 21 h 67"/>
              <a:gd name="T44" fmla="*/ 76 w 95"/>
              <a:gd name="T45" fmla="*/ 28 h 67"/>
              <a:gd name="T46" fmla="*/ 84 w 95"/>
              <a:gd name="T47" fmla="*/ 35 h 67"/>
              <a:gd name="T48" fmla="*/ 76 w 95"/>
              <a:gd name="T49" fmla="*/ 42 h 67"/>
              <a:gd name="T50" fmla="*/ 84 w 95"/>
              <a:gd name="T51" fmla="*/ 50 h 67"/>
              <a:gd name="T52" fmla="*/ 76 w 95"/>
              <a:gd name="T53" fmla="*/ 56 h 67"/>
              <a:gd name="T54" fmla="*/ 84 w 95"/>
              <a:gd name="T55" fmla="*/ 64 h 67"/>
              <a:gd name="T56" fmla="*/ 81 w 95"/>
              <a:gd name="T57" fmla="*/ 67 h 6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95"/>
              <a:gd name="T88" fmla="*/ 0 h 67"/>
              <a:gd name="T89" fmla="*/ 95 w 95"/>
              <a:gd name="T90" fmla="*/ 67 h 67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95" h="67">
                <a:moveTo>
                  <a:pt x="95" y="64"/>
                </a:moveTo>
                <a:lnTo>
                  <a:pt x="85" y="64"/>
                </a:lnTo>
                <a:moveTo>
                  <a:pt x="95" y="50"/>
                </a:moveTo>
                <a:lnTo>
                  <a:pt x="85" y="50"/>
                </a:lnTo>
                <a:moveTo>
                  <a:pt x="95" y="36"/>
                </a:moveTo>
                <a:lnTo>
                  <a:pt x="85" y="36"/>
                </a:lnTo>
                <a:moveTo>
                  <a:pt x="95" y="21"/>
                </a:moveTo>
                <a:lnTo>
                  <a:pt x="85" y="21"/>
                </a:lnTo>
                <a:moveTo>
                  <a:pt x="77" y="56"/>
                </a:moveTo>
                <a:lnTo>
                  <a:pt x="0" y="56"/>
                </a:lnTo>
                <a:moveTo>
                  <a:pt x="77" y="28"/>
                </a:moveTo>
                <a:lnTo>
                  <a:pt x="0" y="28"/>
                </a:lnTo>
                <a:moveTo>
                  <a:pt x="77" y="42"/>
                </a:moveTo>
                <a:lnTo>
                  <a:pt x="0" y="42"/>
                </a:lnTo>
                <a:moveTo>
                  <a:pt x="77" y="14"/>
                </a:moveTo>
                <a:lnTo>
                  <a:pt x="0" y="14"/>
                </a:lnTo>
                <a:moveTo>
                  <a:pt x="95" y="7"/>
                </a:moveTo>
                <a:lnTo>
                  <a:pt x="85" y="7"/>
                </a:lnTo>
                <a:moveTo>
                  <a:pt x="76" y="0"/>
                </a:moveTo>
                <a:lnTo>
                  <a:pt x="84" y="7"/>
                </a:lnTo>
                <a:lnTo>
                  <a:pt x="76" y="14"/>
                </a:lnTo>
                <a:lnTo>
                  <a:pt x="84" y="21"/>
                </a:lnTo>
                <a:lnTo>
                  <a:pt x="76" y="28"/>
                </a:lnTo>
                <a:lnTo>
                  <a:pt x="84" y="35"/>
                </a:lnTo>
                <a:lnTo>
                  <a:pt x="76" y="42"/>
                </a:lnTo>
                <a:lnTo>
                  <a:pt x="84" y="50"/>
                </a:lnTo>
                <a:lnTo>
                  <a:pt x="76" y="56"/>
                </a:lnTo>
                <a:lnTo>
                  <a:pt x="84" y="64"/>
                </a:lnTo>
                <a:lnTo>
                  <a:pt x="81" y="67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96" name="Freeform 53"/>
          <p:cNvSpPr>
            <a:spLocks/>
          </p:cNvSpPr>
          <p:nvPr/>
        </p:nvSpPr>
        <p:spPr bwMode="auto">
          <a:xfrm>
            <a:off x="5781675" y="3638551"/>
            <a:ext cx="908050" cy="714375"/>
          </a:xfrm>
          <a:custGeom>
            <a:avLst/>
            <a:gdLst>
              <a:gd name="T0" fmla="*/ 96 w 96"/>
              <a:gd name="T1" fmla="*/ 64 h 67"/>
              <a:gd name="T2" fmla="*/ 19 w 96"/>
              <a:gd name="T3" fmla="*/ 64 h 67"/>
              <a:gd name="T4" fmla="*/ 96 w 96"/>
              <a:gd name="T5" fmla="*/ 50 h 67"/>
              <a:gd name="T6" fmla="*/ 19 w 96"/>
              <a:gd name="T7" fmla="*/ 50 h 67"/>
              <a:gd name="T8" fmla="*/ 96 w 96"/>
              <a:gd name="T9" fmla="*/ 36 h 67"/>
              <a:gd name="T10" fmla="*/ 19 w 96"/>
              <a:gd name="T11" fmla="*/ 36 h 67"/>
              <a:gd name="T12" fmla="*/ 96 w 96"/>
              <a:gd name="T13" fmla="*/ 21 h 67"/>
              <a:gd name="T14" fmla="*/ 19 w 96"/>
              <a:gd name="T15" fmla="*/ 21 h 67"/>
              <a:gd name="T16" fmla="*/ 11 w 96"/>
              <a:gd name="T17" fmla="*/ 56 h 67"/>
              <a:gd name="T18" fmla="*/ 0 w 96"/>
              <a:gd name="T19" fmla="*/ 56 h 67"/>
              <a:gd name="T20" fmla="*/ 11 w 96"/>
              <a:gd name="T21" fmla="*/ 28 h 67"/>
              <a:gd name="T22" fmla="*/ 0 w 96"/>
              <a:gd name="T23" fmla="*/ 28 h 67"/>
              <a:gd name="T24" fmla="*/ 11 w 96"/>
              <a:gd name="T25" fmla="*/ 42 h 67"/>
              <a:gd name="T26" fmla="*/ 0 w 96"/>
              <a:gd name="T27" fmla="*/ 42 h 67"/>
              <a:gd name="T28" fmla="*/ 11 w 96"/>
              <a:gd name="T29" fmla="*/ 14 h 67"/>
              <a:gd name="T30" fmla="*/ 0 w 96"/>
              <a:gd name="T31" fmla="*/ 14 h 67"/>
              <a:gd name="T32" fmla="*/ 96 w 96"/>
              <a:gd name="T33" fmla="*/ 7 h 67"/>
              <a:gd name="T34" fmla="*/ 19 w 96"/>
              <a:gd name="T35" fmla="*/ 7 h 67"/>
              <a:gd name="T36" fmla="*/ 10 w 96"/>
              <a:gd name="T37" fmla="*/ 0 h 67"/>
              <a:gd name="T38" fmla="*/ 18 w 96"/>
              <a:gd name="T39" fmla="*/ 7 h 67"/>
              <a:gd name="T40" fmla="*/ 10 w 96"/>
              <a:gd name="T41" fmla="*/ 14 h 67"/>
              <a:gd name="T42" fmla="*/ 18 w 96"/>
              <a:gd name="T43" fmla="*/ 21 h 67"/>
              <a:gd name="T44" fmla="*/ 10 w 96"/>
              <a:gd name="T45" fmla="*/ 28 h 67"/>
              <a:gd name="T46" fmla="*/ 18 w 96"/>
              <a:gd name="T47" fmla="*/ 35 h 67"/>
              <a:gd name="T48" fmla="*/ 10 w 96"/>
              <a:gd name="T49" fmla="*/ 42 h 67"/>
              <a:gd name="T50" fmla="*/ 18 w 96"/>
              <a:gd name="T51" fmla="*/ 50 h 67"/>
              <a:gd name="T52" fmla="*/ 10 w 96"/>
              <a:gd name="T53" fmla="*/ 56 h 67"/>
              <a:gd name="T54" fmla="*/ 18 w 96"/>
              <a:gd name="T55" fmla="*/ 64 h 67"/>
              <a:gd name="T56" fmla="*/ 15 w 96"/>
              <a:gd name="T57" fmla="*/ 67 h 6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96"/>
              <a:gd name="T88" fmla="*/ 0 h 67"/>
              <a:gd name="T89" fmla="*/ 96 w 96"/>
              <a:gd name="T90" fmla="*/ 67 h 67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96" h="67">
                <a:moveTo>
                  <a:pt x="96" y="64"/>
                </a:moveTo>
                <a:lnTo>
                  <a:pt x="19" y="64"/>
                </a:lnTo>
                <a:moveTo>
                  <a:pt x="96" y="50"/>
                </a:moveTo>
                <a:lnTo>
                  <a:pt x="19" y="50"/>
                </a:lnTo>
                <a:moveTo>
                  <a:pt x="96" y="36"/>
                </a:moveTo>
                <a:lnTo>
                  <a:pt x="19" y="36"/>
                </a:lnTo>
                <a:moveTo>
                  <a:pt x="96" y="21"/>
                </a:moveTo>
                <a:lnTo>
                  <a:pt x="19" y="21"/>
                </a:lnTo>
                <a:moveTo>
                  <a:pt x="11" y="56"/>
                </a:moveTo>
                <a:lnTo>
                  <a:pt x="0" y="56"/>
                </a:lnTo>
                <a:moveTo>
                  <a:pt x="11" y="28"/>
                </a:moveTo>
                <a:lnTo>
                  <a:pt x="0" y="28"/>
                </a:lnTo>
                <a:moveTo>
                  <a:pt x="11" y="42"/>
                </a:moveTo>
                <a:lnTo>
                  <a:pt x="0" y="42"/>
                </a:lnTo>
                <a:moveTo>
                  <a:pt x="11" y="14"/>
                </a:moveTo>
                <a:lnTo>
                  <a:pt x="0" y="14"/>
                </a:lnTo>
                <a:moveTo>
                  <a:pt x="96" y="7"/>
                </a:moveTo>
                <a:lnTo>
                  <a:pt x="19" y="7"/>
                </a:lnTo>
                <a:moveTo>
                  <a:pt x="10" y="0"/>
                </a:moveTo>
                <a:lnTo>
                  <a:pt x="18" y="7"/>
                </a:lnTo>
                <a:lnTo>
                  <a:pt x="10" y="14"/>
                </a:lnTo>
                <a:lnTo>
                  <a:pt x="18" y="21"/>
                </a:lnTo>
                <a:lnTo>
                  <a:pt x="10" y="28"/>
                </a:lnTo>
                <a:lnTo>
                  <a:pt x="18" y="35"/>
                </a:lnTo>
                <a:lnTo>
                  <a:pt x="10" y="42"/>
                </a:lnTo>
                <a:lnTo>
                  <a:pt x="18" y="50"/>
                </a:lnTo>
                <a:lnTo>
                  <a:pt x="10" y="56"/>
                </a:lnTo>
                <a:lnTo>
                  <a:pt x="18" y="64"/>
                </a:lnTo>
                <a:lnTo>
                  <a:pt x="15" y="67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10297" name="Group 54"/>
          <p:cNvGrpSpPr>
            <a:grpSpLocks/>
          </p:cNvGrpSpPr>
          <p:nvPr/>
        </p:nvGrpSpPr>
        <p:grpSpPr bwMode="auto">
          <a:xfrm>
            <a:off x="6642100" y="4608514"/>
            <a:ext cx="719138" cy="714375"/>
            <a:chOff x="3627" y="2963"/>
            <a:chExt cx="510" cy="450"/>
          </a:xfrm>
        </p:grpSpPr>
        <p:sp>
          <p:nvSpPr>
            <p:cNvPr id="10358" name="Oval 55"/>
            <p:cNvSpPr>
              <a:spLocks noChangeArrowheads="1"/>
            </p:cNvSpPr>
            <p:nvPr/>
          </p:nvSpPr>
          <p:spPr bwMode="auto">
            <a:xfrm>
              <a:off x="3963" y="2963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59" name="Oval 56"/>
            <p:cNvSpPr>
              <a:spLocks noChangeArrowheads="1"/>
            </p:cNvSpPr>
            <p:nvPr/>
          </p:nvSpPr>
          <p:spPr bwMode="auto">
            <a:xfrm>
              <a:off x="3963" y="3352"/>
              <a:ext cx="60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60" name="Oval 57"/>
            <p:cNvSpPr>
              <a:spLocks noChangeArrowheads="1"/>
            </p:cNvSpPr>
            <p:nvPr/>
          </p:nvSpPr>
          <p:spPr bwMode="auto">
            <a:xfrm>
              <a:off x="3849" y="2963"/>
              <a:ext cx="67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61" name="Oval 58"/>
            <p:cNvSpPr>
              <a:spLocks noChangeArrowheads="1"/>
            </p:cNvSpPr>
            <p:nvPr/>
          </p:nvSpPr>
          <p:spPr bwMode="auto">
            <a:xfrm>
              <a:off x="3849" y="3352"/>
              <a:ext cx="67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62" name="Oval 59"/>
            <p:cNvSpPr>
              <a:spLocks noChangeArrowheads="1"/>
            </p:cNvSpPr>
            <p:nvPr/>
          </p:nvSpPr>
          <p:spPr bwMode="auto">
            <a:xfrm>
              <a:off x="3856" y="3158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63" name="Oval 60"/>
            <p:cNvSpPr>
              <a:spLocks noChangeArrowheads="1"/>
            </p:cNvSpPr>
            <p:nvPr/>
          </p:nvSpPr>
          <p:spPr bwMode="auto">
            <a:xfrm>
              <a:off x="3795" y="3064"/>
              <a:ext cx="61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64" name="Oval 61"/>
            <p:cNvSpPr>
              <a:spLocks noChangeArrowheads="1"/>
            </p:cNvSpPr>
            <p:nvPr/>
          </p:nvSpPr>
          <p:spPr bwMode="auto">
            <a:xfrm>
              <a:off x="4023" y="3064"/>
              <a:ext cx="61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65" name="Oval 62"/>
            <p:cNvSpPr>
              <a:spLocks noChangeArrowheads="1"/>
            </p:cNvSpPr>
            <p:nvPr/>
          </p:nvSpPr>
          <p:spPr bwMode="auto">
            <a:xfrm>
              <a:off x="3909" y="3064"/>
              <a:ext cx="61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66" name="Oval 63"/>
            <p:cNvSpPr>
              <a:spLocks noChangeArrowheads="1"/>
            </p:cNvSpPr>
            <p:nvPr/>
          </p:nvSpPr>
          <p:spPr bwMode="auto">
            <a:xfrm>
              <a:off x="3681" y="3064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67" name="Oval 64"/>
            <p:cNvSpPr>
              <a:spLocks noChangeArrowheads="1"/>
            </p:cNvSpPr>
            <p:nvPr/>
          </p:nvSpPr>
          <p:spPr bwMode="auto">
            <a:xfrm>
              <a:off x="3795" y="3258"/>
              <a:ext cx="61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68" name="Oval 65"/>
            <p:cNvSpPr>
              <a:spLocks noChangeArrowheads="1"/>
            </p:cNvSpPr>
            <p:nvPr/>
          </p:nvSpPr>
          <p:spPr bwMode="auto">
            <a:xfrm>
              <a:off x="4023" y="3258"/>
              <a:ext cx="61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69" name="Oval 66"/>
            <p:cNvSpPr>
              <a:spLocks noChangeArrowheads="1"/>
            </p:cNvSpPr>
            <p:nvPr/>
          </p:nvSpPr>
          <p:spPr bwMode="auto">
            <a:xfrm>
              <a:off x="3909" y="3258"/>
              <a:ext cx="61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70" name="Oval 67"/>
            <p:cNvSpPr>
              <a:spLocks noChangeArrowheads="1"/>
            </p:cNvSpPr>
            <p:nvPr/>
          </p:nvSpPr>
          <p:spPr bwMode="auto">
            <a:xfrm>
              <a:off x="3681" y="3258"/>
              <a:ext cx="60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71" name="Oval 68"/>
            <p:cNvSpPr>
              <a:spLocks noChangeArrowheads="1"/>
            </p:cNvSpPr>
            <p:nvPr/>
          </p:nvSpPr>
          <p:spPr bwMode="auto">
            <a:xfrm>
              <a:off x="3963" y="3158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72" name="Oval 69"/>
            <p:cNvSpPr>
              <a:spLocks noChangeArrowheads="1"/>
            </p:cNvSpPr>
            <p:nvPr/>
          </p:nvSpPr>
          <p:spPr bwMode="auto">
            <a:xfrm>
              <a:off x="3741" y="3158"/>
              <a:ext cx="61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73" name="Oval 70"/>
            <p:cNvSpPr>
              <a:spLocks noChangeArrowheads="1"/>
            </p:cNvSpPr>
            <p:nvPr/>
          </p:nvSpPr>
          <p:spPr bwMode="auto">
            <a:xfrm>
              <a:off x="3627" y="3158"/>
              <a:ext cx="61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74" name="Oval 71"/>
            <p:cNvSpPr>
              <a:spLocks noChangeArrowheads="1"/>
            </p:cNvSpPr>
            <p:nvPr/>
          </p:nvSpPr>
          <p:spPr bwMode="auto">
            <a:xfrm>
              <a:off x="4077" y="3158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75" name="Oval 72"/>
            <p:cNvSpPr>
              <a:spLocks noChangeArrowheads="1"/>
            </p:cNvSpPr>
            <p:nvPr/>
          </p:nvSpPr>
          <p:spPr bwMode="auto">
            <a:xfrm>
              <a:off x="3741" y="2963"/>
              <a:ext cx="61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76" name="Oval 73"/>
            <p:cNvSpPr>
              <a:spLocks noChangeArrowheads="1"/>
            </p:cNvSpPr>
            <p:nvPr/>
          </p:nvSpPr>
          <p:spPr bwMode="auto">
            <a:xfrm>
              <a:off x="3741" y="3352"/>
              <a:ext cx="61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0298" name="Freeform 74"/>
          <p:cNvSpPr>
            <a:spLocks/>
          </p:cNvSpPr>
          <p:nvPr/>
        </p:nvSpPr>
        <p:spPr bwMode="auto">
          <a:xfrm>
            <a:off x="7740651" y="4819651"/>
            <a:ext cx="682625" cy="85725"/>
          </a:xfrm>
          <a:custGeom>
            <a:avLst/>
            <a:gdLst>
              <a:gd name="T0" fmla="*/ 0 w 72"/>
              <a:gd name="T1" fmla="*/ 4 h 8"/>
              <a:gd name="T2" fmla="*/ 72 w 72"/>
              <a:gd name="T3" fmla="*/ 4 h 8"/>
              <a:gd name="T4" fmla="*/ 0 w 72"/>
              <a:gd name="T5" fmla="*/ 0 h 8"/>
              <a:gd name="T6" fmla="*/ 0 w 72"/>
              <a:gd name="T7" fmla="*/ 8 h 8"/>
              <a:gd name="T8" fmla="*/ 72 w 72"/>
              <a:gd name="T9" fmla="*/ 0 h 8"/>
              <a:gd name="T10" fmla="*/ 72 w 72"/>
              <a:gd name="T11" fmla="*/ 8 h 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2"/>
              <a:gd name="T19" fmla="*/ 0 h 8"/>
              <a:gd name="T20" fmla="*/ 72 w 72"/>
              <a:gd name="T21" fmla="*/ 8 h 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2" h="8">
                <a:moveTo>
                  <a:pt x="0" y="4"/>
                </a:moveTo>
                <a:lnTo>
                  <a:pt x="72" y="4"/>
                </a:lnTo>
                <a:moveTo>
                  <a:pt x="0" y="0"/>
                </a:moveTo>
                <a:lnTo>
                  <a:pt x="0" y="8"/>
                </a:lnTo>
                <a:moveTo>
                  <a:pt x="72" y="0"/>
                </a:moveTo>
                <a:lnTo>
                  <a:pt x="72" y="8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99" name="Line 75"/>
          <p:cNvSpPr>
            <a:spLocks noChangeShapeType="1"/>
          </p:cNvSpPr>
          <p:nvPr/>
        </p:nvSpPr>
        <p:spPr bwMode="auto">
          <a:xfrm flipV="1">
            <a:off x="6386514" y="3351214"/>
            <a:ext cx="1587" cy="319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00" name="Line 76"/>
          <p:cNvSpPr>
            <a:spLocks noChangeShapeType="1"/>
          </p:cNvSpPr>
          <p:nvPr/>
        </p:nvSpPr>
        <p:spPr bwMode="auto">
          <a:xfrm flipV="1">
            <a:off x="7608889" y="3351214"/>
            <a:ext cx="1587" cy="319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01" name="Line 77"/>
          <p:cNvSpPr>
            <a:spLocks noChangeShapeType="1"/>
          </p:cNvSpPr>
          <p:nvPr/>
        </p:nvSpPr>
        <p:spPr bwMode="auto">
          <a:xfrm flipV="1">
            <a:off x="8575675" y="3351214"/>
            <a:ext cx="1588" cy="319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02" name="Line 78"/>
          <p:cNvSpPr>
            <a:spLocks noChangeShapeType="1"/>
          </p:cNvSpPr>
          <p:nvPr/>
        </p:nvSpPr>
        <p:spPr bwMode="auto">
          <a:xfrm flipV="1">
            <a:off x="9493250" y="4395789"/>
            <a:ext cx="1588" cy="1492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03" name="Line 79"/>
          <p:cNvSpPr>
            <a:spLocks noChangeShapeType="1"/>
          </p:cNvSpPr>
          <p:nvPr/>
        </p:nvSpPr>
        <p:spPr bwMode="auto">
          <a:xfrm flipV="1">
            <a:off x="9786939" y="4395789"/>
            <a:ext cx="1587" cy="1492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10304" name="Group 80"/>
          <p:cNvGrpSpPr>
            <a:grpSpLocks/>
          </p:cNvGrpSpPr>
          <p:nvPr/>
        </p:nvGrpSpPr>
        <p:grpSpPr bwMode="auto">
          <a:xfrm>
            <a:off x="9275764" y="4608514"/>
            <a:ext cx="719137" cy="714375"/>
            <a:chOff x="5493" y="2963"/>
            <a:chExt cx="510" cy="450"/>
          </a:xfrm>
        </p:grpSpPr>
        <p:sp>
          <p:nvSpPr>
            <p:cNvPr id="10315" name="Oval 81"/>
            <p:cNvSpPr>
              <a:spLocks noChangeArrowheads="1"/>
            </p:cNvSpPr>
            <p:nvPr/>
          </p:nvSpPr>
          <p:spPr bwMode="auto">
            <a:xfrm>
              <a:off x="5829" y="2963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16" name="Oval 82"/>
            <p:cNvSpPr>
              <a:spLocks noChangeArrowheads="1"/>
            </p:cNvSpPr>
            <p:nvPr/>
          </p:nvSpPr>
          <p:spPr bwMode="auto">
            <a:xfrm>
              <a:off x="5829" y="3352"/>
              <a:ext cx="60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17" name="Oval 83"/>
            <p:cNvSpPr>
              <a:spLocks noChangeArrowheads="1"/>
            </p:cNvSpPr>
            <p:nvPr/>
          </p:nvSpPr>
          <p:spPr bwMode="auto">
            <a:xfrm>
              <a:off x="5715" y="2963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18" name="Oval 84"/>
            <p:cNvSpPr>
              <a:spLocks noChangeArrowheads="1"/>
            </p:cNvSpPr>
            <p:nvPr/>
          </p:nvSpPr>
          <p:spPr bwMode="auto">
            <a:xfrm>
              <a:off x="5715" y="3352"/>
              <a:ext cx="60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19" name="Oval 85"/>
            <p:cNvSpPr>
              <a:spLocks noChangeArrowheads="1"/>
            </p:cNvSpPr>
            <p:nvPr/>
          </p:nvSpPr>
          <p:spPr bwMode="auto">
            <a:xfrm>
              <a:off x="5715" y="3158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20" name="Oval 86"/>
            <p:cNvSpPr>
              <a:spLocks noChangeArrowheads="1"/>
            </p:cNvSpPr>
            <p:nvPr/>
          </p:nvSpPr>
          <p:spPr bwMode="auto">
            <a:xfrm>
              <a:off x="5679" y="3211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21" name="Oval 87"/>
            <p:cNvSpPr>
              <a:spLocks noChangeArrowheads="1"/>
            </p:cNvSpPr>
            <p:nvPr/>
          </p:nvSpPr>
          <p:spPr bwMode="auto">
            <a:xfrm>
              <a:off x="5789" y="3339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22" name="Oval 88"/>
            <p:cNvSpPr>
              <a:spLocks noChangeArrowheads="1"/>
            </p:cNvSpPr>
            <p:nvPr/>
          </p:nvSpPr>
          <p:spPr bwMode="auto">
            <a:xfrm>
              <a:off x="5889" y="3064"/>
              <a:ext cx="61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23" name="Oval 89"/>
            <p:cNvSpPr>
              <a:spLocks noChangeArrowheads="1"/>
            </p:cNvSpPr>
            <p:nvPr/>
          </p:nvSpPr>
          <p:spPr bwMode="auto">
            <a:xfrm>
              <a:off x="5775" y="3064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24" name="Oval 90"/>
            <p:cNvSpPr>
              <a:spLocks noChangeArrowheads="1"/>
            </p:cNvSpPr>
            <p:nvPr/>
          </p:nvSpPr>
          <p:spPr bwMode="auto">
            <a:xfrm>
              <a:off x="5661" y="3258"/>
              <a:ext cx="60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25" name="Oval 91"/>
            <p:cNvSpPr>
              <a:spLocks noChangeArrowheads="1"/>
            </p:cNvSpPr>
            <p:nvPr/>
          </p:nvSpPr>
          <p:spPr bwMode="auto">
            <a:xfrm>
              <a:off x="5889" y="3258"/>
              <a:ext cx="61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26" name="Oval 92"/>
            <p:cNvSpPr>
              <a:spLocks noChangeArrowheads="1"/>
            </p:cNvSpPr>
            <p:nvPr/>
          </p:nvSpPr>
          <p:spPr bwMode="auto">
            <a:xfrm>
              <a:off x="5775" y="3258"/>
              <a:ext cx="60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27" name="Oval 93"/>
            <p:cNvSpPr>
              <a:spLocks noChangeArrowheads="1"/>
            </p:cNvSpPr>
            <p:nvPr/>
          </p:nvSpPr>
          <p:spPr bwMode="auto">
            <a:xfrm>
              <a:off x="5547" y="3258"/>
              <a:ext cx="60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28" name="Oval 94"/>
            <p:cNvSpPr>
              <a:spLocks noChangeArrowheads="1"/>
            </p:cNvSpPr>
            <p:nvPr/>
          </p:nvSpPr>
          <p:spPr bwMode="auto">
            <a:xfrm>
              <a:off x="5829" y="3158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29" name="Oval 95"/>
            <p:cNvSpPr>
              <a:spLocks noChangeArrowheads="1"/>
            </p:cNvSpPr>
            <p:nvPr/>
          </p:nvSpPr>
          <p:spPr bwMode="auto">
            <a:xfrm>
              <a:off x="5601" y="3158"/>
              <a:ext cx="67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30" name="Oval 96"/>
            <p:cNvSpPr>
              <a:spLocks noChangeArrowheads="1"/>
            </p:cNvSpPr>
            <p:nvPr/>
          </p:nvSpPr>
          <p:spPr bwMode="auto">
            <a:xfrm>
              <a:off x="5493" y="3158"/>
              <a:ext cx="61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31" name="Oval 97"/>
            <p:cNvSpPr>
              <a:spLocks noChangeArrowheads="1"/>
            </p:cNvSpPr>
            <p:nvPr/>
          </p:nvSpPr>
          <p:spPr bwMode="auto">
            <a:xfrm>
              <a:off x="5943" y="3158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32" name="Oval 98"/>
            <p:cNvSpPr>
              <a:spLocks noChangeArrowheads="1"/>
            </p:cNvSpPr>
            <p:nvPr/>
          </p:nvSpPr>
          <p:spPr bwMode="auto">
            <a:xfrm>
              <a:off x="5661" y="3064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33" name="Oval 99"/>
            <p:cNvSpPr>
              <a:spLocks noChangeArrowheads="1"/>
            </p:cNvSpPr>
            <p:nvPr/>
          </p:nvSpPr>
          <p:spPr bwMode="auto">
            <a:xfrm>
              <a:off x="5547" y="3064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34" name="Oval 100"/>
            <p:cNvSpPr>
              <a:spLocks noChangeArrowheads="1"/>
            </p:cNvSpPr>
            <p:nvPr/>
          </p:nvSpPr>
          <p:spPr bwMode="auto">
            <a:xfrm>
              <a:off x="5601" y="2963"/>
              <a:ext cx="60" cy="60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35" name="Oval 101"/>
            <p:cNvSpPr>
              <a:spLocks noChangeArrowheads="1"/>
            </p:cNvSpPr>
            <p:nvPr/>
          </p:nvSpPr>
          <p:spPr bwMode="auto">
            <a:xfrm>
              <a:off x="5601" y="3352"/>
              <a:ext cx="60" cy="61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36" name="Oval 102"/>
            <p:cNvSpPr>
              <a:spLocks noChangeArrowheads="1"/>
            </p:cNvSpPr>
            <p:nvPr/>
          </p:nvSpPr>
          <p:spPr bwMode="auto">
            <a:xfrm>
              <a:off x="5847" y="3307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37" name="Oval 103"/>
            <p:cNvSpPr>
              <a:spLocks noChangeArrowheads="1"/>
            </p:cNvSpPr>
            <p:nvPr/>
          </p:nvSpPr>
          <p:spPr bwMode="auto">
            <a:xfrm>
              <a:off x="5849" y="3239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38" name="Oval 104"/>
            <p:cNvSpPr>
              <a:spLocks noChangeArrowheads="1"/>
            </p:cNvSpPr>
            <p:nvPr/>
          </p:nvSpPr>
          <p:spPr bwMode="auto">
            <a:xfrm>
              <a:off x="5847" y="3113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39" name="Oval 105"/>
            <p:cNvSpPr>
              <a:spLocks noChangeArrowheads="1"/>
            </p:cNvSpPr>
            <p:nvPr/>
          </p:nvSpPr>
          <p:spPr bwMode="auto">
            <a:xfrm>
              <a:off x="5847" y="3049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40" name="Oval 106"/>
            <p:cNvSpPr>
              <a:spLocks noChangeArrowheads="1"/>
            </p:cNvSpPr>
            <p:nvPr/>
          </p:nvSpPr>
          <p:spPr bwMode="auto">
            <a:xfrm>
              <a:off x="5731" y="3239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41" name="Oval 107"/>
            <p:cNvSpPr>
              <a:spLocks noChangeArrowheads="1"/>
            </p:cNvSpPr>
            <p:nvPr/>
          </p:nvSpPr>
          <p:spPr bwMode="auto">
            <a:xfrm>
              <a:off x="5617" y="3239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42" name="Oval 108"/>
            <p:cNvSpPr>
              <a:spLocks noChangeArrowheads="1"/>
            </p:cNvSpPr>
            <p:nvPr/>
          </p:nvSpPr>
          <p:spPr bwMode="auto">
            <a:xfrm>
              <a:off x="5565" y="3211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43" name="Oval 109"/>
            <p:cNvSpPr>
              <a:spLocks noChangeArrowheads="1"/>
            </p:cNvSpPr>
            <p:nvPr/>
          </p:nvSpPr>
          <p:spPr bwMode="auto">
            <a:xfrm>
              <a:off x="5789" y="3211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44" name="Oval 110"/>
            <p:cNvSpPr>
              <a:spLocks noChangeArrowheads="1"/>
            </p:cNvSpPr>
            <p:nvPr/>
          </p:nvSpPr>
          <p:spPr bwMode="auto">
            <a:xfrm>
              <a:off x="5905" y="3211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45" name="Oval 111"/>
            <p:cNvSpPr>
              <a:spLocks noChangeArrowheads="1"/>
            </p:cNvSpPr>
            <p:nvPr/>
          </p:nvSpPr>
          <p:spPr bwMode="auto">
            <a:xfrm>
              <a:off x="5737" y="3307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46" name="Oval 112"/>
            <p:cNvSpPr>
              <a:spLocks noChangeArrowheads="1"/>
            </p:cNvSpPr>
            <p:nvPr/>
          </p:nvSpPr>
          <p:spPr bwMode="auto">
            <a:xfrm>
              <a:off x="5625" y="3307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47" name="Oval 113"/>
            <p:cNvSpPr>
              <a:spLocks noChangeArrowheads="1"/>
            </p:cNvSpPr>
            <p:nvPr/>
          </p:nvSpPr>
          <p:spPr bwMode="auto">
            <a:xfrm>
              <a:off x="5679" y="3339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48" name="Oval 114"/>
            <p:cNvSpPr>
              <a:spLocks noChangeArrowheads="1"/>
            </p:cNvSpPr>
            <p:nvPr/>
          </p:nvSpPr>
          <p:spPr bwMode="auto">
            <a:xfrm>
              <a:off x="5905" y="3145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49" name="Oval 115"/>
            <p:cNvSpPr>
              <a:spLocks noChangeArrowheads="1"/>
            </p:cNvSpPr>
            <p:nvPr/>
          </p:nvSpPr>
          <p:spPr bwMode="auto">
            <a:xfrm>
              <a:off x="5741" y="3113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50" name="Oval 116"/>
            <p:cNvSpPr>
              <a:spLocks noChangeArrowheads="1"/>
            </p:cNvSpPr>
            <p:nvPr/>
          </p:nvSpPr>
          <p:spPr bwMode="auto">
            <a:xfrm>
              <a:off x="5791" y="3145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51" name="Oval 117"/>
            <p:cNvSpPr>
              <a:spLocks noChangeArrowheads="1"/>
            </p:cNvSpPr>
            <p:nvPr/>
          </p:nvSpPr>
          <p:spPr bwMode="auto">
            <a:xfrm>
              <a:off x="5679" y="3145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52" name="Oval 118"/>
            <p:cNvSpPr>
              <a:spLocks noChangeArrowheads="1"/>
            </p:cNvSpPr>
            <p:nvPr/>
          </p:nvSpPr>
          <p:spPr bwMode="auto">
            <a:xfrm>
              <a:off x="5569" y="3145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53" name="Oval 119"/>
            <p:cNvSpPr>
              <a:spLocks noChangeArrowheads="1"/>
            </p:cNvSpPr>
            <p:nvPr/>
          </p:nvSpPr>
          <p:spPr bwMode="auto">
            <a:xfrm>
              <a:off x="5625" y="3113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54" name="Oval 120"/>
            <p:cNvSpPr>
              <a:spLocks noChangeArrowheads="1"/>
            </p:cNvSpPr>
            <p:nvPr/>
          </p:nvSpPr>
          <p:spPr bwMode="auto">
            <a:xfrm>
              <a:off x="5735" y="3049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55" name="Oval 121"/>
            <p:cNvSpPr>
              <a:spLocks noChangeArrowheads="1"/>
            </p:cNvSpPr>
            <p:nvPr/>
          </p:nvSpPr>
          <p:spPr bwMode="auto">
            <a:xfrm>
              <a:off x="5621" y="3049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56" name="Oval 122"/>
            <p:cNvSpPr>
              <a:spLocks noChangeArrowheads="1"/>
            </p:cNvSpPr>
            <p:nvPr/>
          </p:nvSpPr>
          <p:spPr bwMode="auto">
            <a:xfrm>
              <a:off x="5677" y="3015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357" name="Oval 123"/>
            <p:cNvSpPr>
              <a:spLocks noChangeArrowheads="1"/>
            </p:cNvSpPr>
            <p:nvPr/>
          </p:nvSpPr>
          <p:spPr bwMode="auto">
            <a:xfrm>
              <a:off x="5791" y="3015"/>
              <a:ext cx="26" cy="27"/>
            </a:xfrm>
            <a:prstGeom prst="ellipse">
              <a:avLst/>
            </a:prstGeom>
            <a:solidFill>
              <a:srgbClr val="00FF00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0305" name="Line 124"/>
          <p:cNvSpPr>
            <a:spLocks noChangeShapeType="1"/>
          </p:cNvSpPr>
          <p:nvPr/>
        </p:nvSpPr>
        <p:spPr bwMode="auto">
          <a:xfrm flipV="1">
            <a:off x="6999289" y="4384675"/>
            <a:ext cx="1587" cy="192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06" name="Text Box 125"/>
          <p:cNvSpPr txBox="1">
            <a:spLocks noChangeArrowheads="1"/>
          </p:cNvSpPr>
          <p:nvPr/>
        </p:nvSpPr>
        <p:spPr bwMode="auto">
          <a:xfrm>
            <a:off x="7315200" y="609601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Huxley and Huxley, 1954</a:t>
            </a:r>
          </a:p>
        </p:txBody>
      </p:sp>
      <p:sp>
        <p:nvSpPr>
          <p:cNvPr id="10307" name="Line 126"/>
          <p:cNvSpPr>
            <a:spLocks noChangeShapeType="1"/>
          </p:cNvSpPr>
          <p:nvPr/>
        </p:nvSpPr>
        <p:spPr bwMode="auto">
          <a:xfrm>
            <a:off x="2925764" y="1409700"/>
            <a:ext cx="158273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08" name="Line 127"/>
          <p:cNvSpPr>
            <a:spLocks noChangeShapeType="1"/>
          </p:cNvSpPr>
          <p:nvPr/>
        </p:nvSpPr>
        <p:spPr bwMode="auto">
          <a:xfrm flipH="1">
            <a:off x="1776414" y="1409700"/>
            <a:ext cx="1120775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09" name="Line 128"/>
          <p:cNvSpPr>
            <a:spLocks noChangeShapeType="1"/>
          </p:cNvSpPr>
          <p:nvPr/>
        </p:nvSpPr>
        <p:spPr bwMode="auto">
          <a:xfrm flipH="1" flipV="1">
            <a:off x="2400301" y="2154238"/>
            <a:ext cx="11113" cy="355600"/>
          </a:xfrm>
          <a:prstGeom prst="line">
            <a:avLst/>
          </a:prstGeom>
          <a:noFill/>
          <a:ln w="57150">
            <a:solidFill>
              <a:srgbClr val="99FF99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10" name="Rectangle 129"/>
          <p:cNvSpPr>
            <a:spLocks noChangeArrowheads="1"/>
          </p:cNvSpPr>
          <p:nvPr/>
        </p:nvSpPr>
        <p:spPr bwMode="auto">
          <a:xfrm>
            <a:off x="1905000" y="1711325"/>
            <a:ext cx="9040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99FF99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Z Line</a:t>
            </a:r>
          </a:p>
        </p:txBody>
      </p:sp>
      <p:sp>
        <p:nvSpPr>
          <p:cNvPr id="10311" name="Line 130"/>
          <p:cNvSpPr>
            <a:spLocks noChangeShapeType="1"/>
          </p:cNvSpPr>
          <p:nvPr/>
        </p:nvSpPr>
        <p:spPr bwMode="auto">
          <a:xfrm flipH="1">
            <a:off x="7602538" y="3505200"/>
            <a:ext cx="40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12" name="Line 131"/>
          <p:cNvSpPr>
            <a:spLocks noChangeShapeType="1"/>
          </p:cNvSpPr>
          <p:nvPr/>
        </p:nvSpPr>
        <p:spPr bwMode="auto">
          <a:xfrm rot="10800000" flipH="1">
            <a:off x="8170863" y="3505200"/>
            <a:ext cx="40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13" name="Line 132"/>
          <p:cNvSpPr>
            <a:spLocks noChangeShapeType="1"/>
          </p:cNvSpPr>
          <p:nvPr/>
        </p:nvSpPr>
        <p:spPr bwMode="auto">
          <a:xfrm flipH="1">
            <a:off x="6392863" y="3505200"/>
            <a:ext cx="40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14" name="Line 133"/>
          <p:cNvSpPr>
            <a:spLocks noChangeShapeType="1"/>
          </p:cNvSpPr>
          <p:nvPr/>
        </p:nvSpPr>
        <p:spPr bwMode="auto">
          <a:xfrm rot="10800000" flipH="1">
            <a:off x="7205663" y="3505200"/>
            <a:ext cx="40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353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723DC0-16F1-422A-865A-FBD98F18035C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269" name="Rectangle 2"/>
          <p:cNvSpPr>
            <a:spLocks noChangeArrowheads="1"/>
          </p:cNvSpPr>
          <p:nvPr/>
        </p:nvSpPr>
        <p:spPr bwMode="auto">
          <a:xfrm>
            <a:off x="6527800" y="3387725"/>
            <a:ext cx="0" cy="0"/>
          </a:xfrm>
          <a:prstGeom prst="rect">
            <a:avLst/>
          </a:prstGeom>
          <a:solidFill>
            <a:srgbClr val="1B1A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70" name="Rectangle 3"/>
          <p:cNvSpPr>
            <a:spLocks noChangeArrowheads="1"/>
          </p:cNvSpPr>
          <p:nvPr/>
        </p:nvSpPr>
        <p:spPr bwMode="auto">
          <a:xfrm>
            <a:off x="7358063" y="3173413"/>
            <a:ext cx="0" cy="0"/>
          </a:xfrm>
          <a:prstGeom prst="rect">
            <a:avLst/>
          </a:prstGeom>
          <a:solidFill>
            <a:srgbClr val="1B1A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11271" name="Group 4"/>
          <p:cNvGrpSpPr>
            <a:grpSpLocks/>
          </p:cNvGrpSpPr>
          <p:nvPr/>
        </p:nvGrpSpPr>
        <p:grpSpPr bwMode="auto">
          <a:xfrm>
            <a:off x="2578100" y="3790951"/>
            <a:ext cx="5302250" cy="1776413"/>
            <a:chOff x="1748" y="2112"/>
            <a:chExt cx="3408" cy="965"/>
          </a:xfrm>
        </p:grpSpPr>
        <p:sp>
          <p:nvSpPr>
            <p:cNvPr id="11285" name="Freeform 5"/>
            <p:cNvSpPr>
              <a:spLocks/>
            </p:cNvSpPr>
            <p:nvPr/>
          </p:nvSpPr>
          <p:spPr bwMode="auto">
            <a:xfrm>
              <a:off x="3481" y="2614"/>
              <a:ext cx="256" cy="256"/>
            </a:xfrm>
            <a:custGeom>
              <a:avLst/>
              <a:gdLst>
                <a:gd name="T0" fmla="*/ 3 w 26"/>
                <a:gd name="T1" fmla="*/ 0 h 26"/>
                <a:gd name="T2" fmla="*/ 7 w 26"/>
                <a:gd name="T3" fmla="*/ 0 h 26"/>
                <a:gd name="T4" fmla="*/ 7 w 26"/>
                <a:gd name="T5" fmla="*/ 0 h 26"/>
                <a:gd name="T6" fmla="*/ 16 w 26"/>
                <a:gd name="T7" fmla="*/ 9 h 26"/>
                <a:gd name="T8" fmla="*/ 13 w 26"/>
                <a:gd name="T9" fmla="*/ 26 h 26"/>
                <a:gd name="T10" fmla="*/ 8 w 26"/>
                <a:gd name="T11" fmla="*/ 11 h 26"/>
                <a:gd name="T12" fmla="*/ 3 w 26"/>
                <a:gd name="T13" fmla="*/ 8 h 26"/>
                <a:gd name="T14" fmla="*/ 3 w 26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"/>
                <a:gd name="T25" fmla="*/ 0 h 26"/>
                <a:gd name="T26" fmla="*/ 26 w 26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" h="26">
                  <a:moveTo>
                    <a:pt x="3" y="0"/>
                  </a:moveTo>
                  <a:lnTo>
                    <a:pt x="7" y="0"/>
                  </a:lnTo>
                  <a:cubicBezTo>
                    <a:pt x="12" y="0"/>
                    <a:pt x="14" y="6"/>
                    <a:pt x="16" y="9"/>
                  </a:cubicBezTo>
                  <a:cubicBezTo>
                    <a:pt x="17" y="10"/>
                    <a:pt x="26" y="26"/>
                    <a:pt x="13" y="26"/>
                  </a:cubicBezTo>
                  <a:cubicBezTo>
                    <a:pt x="0" y="26"/>
                    <a:pt x="9" y="12"/>
                    <a:pt x="8" y="11"/>
                  </a:cubicBezTo>
                  <a:cubicBezTo>
                    <a:pt x="8" y="9"/>
                    <a:pt x="5" y="8"/>
                    <a:pt x="3" y="8"/>
                  </a:cubicBezTo>
                  <a:lnTo>
                    <a:pt x="3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86" name="Freeform 6"/>
            <p:cNvSpPr>
              <a:spLocks/>
            </p:cNvSpPr>
            <p:nvPr/>
          </p:nvSpPr>
          <p:spPr bwMode="auto">
            <a:xfrm>
              <a:off x="3501" y="2604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0 w 10"/>
                <a:gd name="T3" fmla="*/ 0 h 20"/>
                <a:gd name="T4" fmla="*/ 0 w 10"/>
                <a:gd name="T5" fmla="*/ 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10 h 20"/>
                <a:gd name="T12" fmla="*/ 0 w 10"/>
                <a:gd name="T13" fmla="*/ 20 h 20"/>
                <a:gd name="T14" fmla="*/ 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87" name="Rectangle 7"/>
            <p:cNvSpPr>
              <a:spLocks noChangeArrowheads="1"/>
            </p:cNvSpPr>
            <p:nvPr/>
          </p:nvSpPr>
          <p:spPr bwMode="auto">
            <a:xfrm>
              <a:off x="3511" y="2604"/>
              <a:ext cx="3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288" name="Freeform 8"/>
            <p:cNvSpPr>
              <a:spLocks/>
            </p:cNvSpPr>
            <p:nvPr/>
          </p:nvSpPr>
          <p:spPr bwMode="auto">
            <a:xfrm>
              <a:off x="3550" y="2604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10 w 10"/>
                <a:gd name="T3" fmla="*/ 20 h 20"/>
                <a:gd name="T4" fmla="*/ 10 w 10"/>
                <a:gd name="T5" fmla="*/ 20 h 20"/>
                <a:gd name="T6" fmla="*/ 10 w 10"/>
                <a:gd name="T7" fmla="*/ 10 h 20"/>
                <a:gd name="T8" fmla="*/ 10 w 10"/>
                <a:gd name="T9" fmla="*/ 10 h 20"/>
                <a:gd name="T10" fmla="*/ 10 w 10"/>
                <a:gd name="T11" fmla="*/ 10 h 20"/>
                <a:gd name="T12" fmla="*/ 10 w 10"/>
                <a:gd name="T13" fmla="*/ 0 h 20"/>
                <a:gd name="T14" fmla="*/ 10 w 10"/>
                <a:gd name="T15" fmla="*/ 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10" y="2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89" name="Freeform 9"/>
            <p:cNvSpPr>
              <a:spLocks/>
            </p:cNvSpPr>
            <p:nvPr/>
          </p:nvSpPr>
          <p:spPr bwMode="auto">
            <a:xfrm>
              <a:off x="3481" y="2614"/>
              <a:ext cx="256" cy="256"/>
            </a:xfrm>
            <a:custGeom>
              <a:avLst/>
              <a:gdLst>
                <a:gd name="T0" fmla="*/ 7 w 26"/>
                <a:gd name="T1" fmla="*/ 0 h 26"/>
                <a:gd name="T2" fmla="*/ 16 w 26"/>
                <a:gd name="T3" fmla="*/ 9 h 26"/>
                <a:gd name="T4" fmla="*/ 13 w 26"/>
                <a:gd name="T5" fmla="*/ 26 h 26"/>
                <a:gd name="T6" fmla="*/ 8 w 26"/>
                <a:gd name="T7" fmla="*/ 11 h 26"/>
                <a:gd name="T8" fmla="*/ 3 w 26"/>
                <a:gd name="T9" fmla="*/ 8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26"/>
                <a:gd name="T17" fmla="*/ 26 w 26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26">
                  <a:moveTo>
                    <a:pt x="7" y="0"/>
                  </a:moveTo>
                  <a:cubicBezTo>
                    <a:pt x="12" y="0"/>
                    <a:pt x="14" y="6"/>
                    <a:pt x="16" y="9"/>
                  </a:cubicBezTo>
                  <a:cubicBezTo>
                    <a:pt x="17" y="10"/>
                    <a:pt x="26" y="26"/>
                    <a:pt x="13" y="26"/>
                  </a:cubicBezTo>
                  <a:cubicBezTo>
                    <a:pt x="0" y="26"/>
                    <a:pt x="9" y="12"/>
                    <a:pt x="8" y="11"/>
                  </a:cubicBezTo>
                  <a:cubicBezTo>
                    <a:pt x="8" y="9"/>
                    <a:pt x="5" y="8"/>
                    <a:pt x="3" y="8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90" name="Freeform 10"/>
            <p:cNvSpPr>
              <a:spLocks/>
            </p:cNvSpPr>
            <p:nvPr/>
          </p:nvSpPr>
          <p:spPr bwMode="auto">
            <a:xfrm>
              <a:off x="3511" y="2624"/>
              <a:ext cx="236" cy="148"/>
            </a:xfrm>
            <a:custGeom>
              <a:avLst/>
              <a:gdLst>
                <a:gd name="T0" fmla="*/ 0 w 24"/>
                <a:gd name="T1" fmla="*/ 8 h 15"/>
                <a:gd name="T2" fmla="*/ 5 w 24"/>
                <a:gd name="T3" fmla="*/ 11 h 15"/>
                <a:gd name="T4" fmla="*/ 5 w 24"/>
                <a:gd name="T5" fmla="*/ 12 h 15"/>
                <a:gd name="T6" fmla="*/ 12 w 24"/>
                <a:gd name="T7" fmla="*/ 14 h 15"/>
                <a:gd name="T8" fmla="*/ 14 w 24"/>
                <a:gd name="T9" fmla="*/ 8 h 15"/>
                <a:gd name="T10" fmla="*/ 4 w 24"/>
                <a:gd name="T11" fmla="*/ 0 h 15"/>
                <a:gd name="T12" fmla="*/ 4 w 24"/>
                <a:gd name="T13" fmla="*/ 0 h 15"/>
                <a:gd name="T14" fmla="*/ 0 w 24"/>
                <a:gd name="T15" fmla="*/ 0 h 15"/>
                <a:gd name="T16" fmla="*/ 0 w 24"/>
                <a:gd name="T17" fmla="*/ 8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5"/>
                <a:gd name="T29" fmla="*/ 24 w 2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5">
                  <a:moveTo>
                    <a:pt x="0" y="8"/>
                  </a:moveTo>
                  <a:cubicBezTo>
                    <a:pt x="2" y="8"/>
                    <a:pt x="5" y="9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5"/>
                    <a:pt x="5" y="14"/>
                    <a:pt x="12" y="14"/>
                  </a:cubicBezTo>
                  <a:cubicBezTo>
                    <a:pt x="24" y="14"/>
                    <a:pt x="15" y="10"/>
                    <a:pt x="14" y="8"/>
                  </a:cubicBezTo>
                  <a:cubicBezTo>
                    <a:pt x="12" y="5"/>
                    <a:pt x="9" y="0"/>
                    <a:pt x="4" y="0"/>
                  </a:cubicBezTo>
                  <a:lnTo>
                    <a:pt x="0" y="0"/>
                  </a:lnTo>
                  <a:lnTo>
                    <a:pt x="0" y="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91" name="Freeform 11"/>
            <p:cNvSpPr>
              <a:spLocks/>
            </p:cNvSpPr>
            <p:nvPr/>
          </p:nvSpPr>
          <p:spPr bwMode="auto">
            <a:xfrm>
              <a:off x="3501" y="2693"/>
              <a:ext cx="10" cy="19"/>
            </a:xfrm>
            <a:custGeom>
              <a:avLst/>
              <a:gdLst>
                <a:gd name="T0" fmla="*/ 10 w 10"/>
                <a:gd name="T1" fmla="*/ 0 h 19"/>
                <a:gd name="T2" fmla="*/ 0 w 10"/>
                <a:gd name="T3" fmla="*/ 0 h 19"/>
                <a:gd name="T4" fmla="*/ 0 w 10"/>
                <a:gd name="T5" fmla="*/ 10 h 19"/>
                <a:gd name="T6" fmla="*/ 0 w 10"/>
                <a:gd name="T7" fmla="*/ 10 h 19"/>
                <a:gd name="T8" fmla="*/ 0 w 10"/>
                <a:gd name="T9" fmla="*/ 10 h 19"/>
                <a:gd name="T10" fmla="*/ 0 w 10"/>
                <a:gd name="T11" fmla="*/ 19 h 19"/>
                <a:gd name="T12" fmla="*/ 0 w 10"/>
                <a:gd name="T13" fmla="*/ 19 h 19"/>
                <a:gd name="T14" fmla="*/ 0 w 10"/>
                <a:gd name="T15" fmla="*/ 19 h 19"/>
                <a:gd name="T16" fmla="*/ 10 w 10"/>
                <a:gd name="T17" fmla="*/ 19 h 19"/>
                <a:gd name="T18" fmla="*/ 10 w 10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9"/>
                <a:gd name="T32" fmla="*/ 10 w 10"/>
                <a:gd name="T33" fmla="*/ 19 h 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9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92" name="Freeform 12"/>
            <p:cNvSpPr>
              <a:spLocks/>
            </p:cNvSpPr>
            <p:nvPr/>
          </p:nvSpPr>
          <p:spPr bwMode="auto">
            <a:xfrm>
              <a:off x="3511" y="2693"/>
              <a:ext cx="59" cy="39"/>
            </a:xfrm>
            <a:custGeom>
              <a:avLst/>
              <a:gdLst>
                <a:gd name="T0" fmla="*/ 59 w 59"/>
                <a:gd name="T1" fmla="*/ 29 h 39"/>
                <a:gd name="T2" fmla="*/ 59 w 59"/>
                <a:gd name="T3" fmla="*/ 29 h 39"/>
                <a:gd name="T4" fmla="*/ 59 w 59"/>
                <a:gd name="T5" fmla="*/ 19 h 39"/>
                <a:gd name="T6" fmla="*/ 49 w 59"/>
                <a:gd name="T7" fmla="*/ 19 h 39"/>
                <a:gd name="T8" fmla="*/ 39 w 59"/>
                <a:gd name="T9" fmla="*/ 10 h 39"/>
                <a:gd name="T10" fmla="*/ 39 w 59"/>
                <a:gd name="T11" fmla="*/ 10 h 39"/>
                <a:gd name="T12" fmla="*/ 29 w 59"/>
                <a:gd name="T13" fmla="*/ 10 h 39"/>
                <a:gd name="T14" fmla="*/ 19 w 59"/>
                <a:gd name="T15" fmla="*/ 0 h 39"/>
                <a:gd name="T16" fmla="*/ 10 w 59"/>
                <a:gd name="T17" fmla="*/ 0 h 39"/>
                <a:gd name="T18" fmla="*/ 0 w 59"/>
                <a:gd name="T19" fmla="*/ 0 h 39"/>
                <a:gd name="T20" fmla="*/ 0 w 59"/>
                <a:gd name="T21" fmla="*/ 19 h 39"/>
                <a:gd name="T22" fmla="*/ 10 w 59"/>
                <a:gd name="T23" fmla="*/ 19 h 39"/>
                <a:gd name="T24" fmla="*/ 10 w 59"/>
                <a:gd name="T25" fmla="*/ 19 h 39"/>
                <a:gd name="T26" fmla="*/ 19 w 59"/>
                <a:gd name="T27" fmla="*/ 29 h 39"/>
                <a:gd name="T28" fmla="*/ 29 w 59"/>
                <a:gd name="T29" fmla="*/ 29 h 39"/>
                <a:gd name="T30" fmla="*/ 29 w 59"/>
                <a:gd name="T31" fmla="*/ 29 h 39"/>
                <a:gd name="T32" fmla="*/ 39 w 59"/>
                <a:gd name="T33" fmla="*/ 29 h 39"/>
                <a:gd name="T34" fmla="*/ 39 w 59"/>
                <a:gd name="T35" fmla="*/ 39 h 39"/>
                <a:gd name="T36" fmla="*/ 39 w 59"/>
                <a:gd name="T37" fmla="*/ 39 h 39"/>
                <a:gd name="T38" fmla="*/ 39 w 59"/>
                <a:gd name="T39" fmla="*/ 39 h 39"/>
                <a:gd name="T40" fmla="*/ 39 w 59"/>
                <a:gd name="T41" fmla="*/ 39 h 39"/>
                <a:gd name="T42" fmla="*/ 49 w 59"/>
                <a:gd name="T43" fmla="*/ 39 h 39"/>
                <a:gd name="T44" fmla="*/ 49 w 59"/>
                <a:gd name="T45" fmla="*/ 39 h 39"/>
                <a:gd name="T46" fmla="*/ 49 w 59"/>
                <a:gd name="T47" fmla="*/ 39 h 39"/>
                <a:gd name="T48" fmla="*/ 59 w 59"/>
                <a:gd name="T49" fmla="*/ 39 h 39"/>
                <a:gd name="T50" fmla="*/ 59 w 59"/>
                <a:gd name="T51" fmla="*/ 39 h 39"/>
                <a:gd name="T52" fmla="*/ 59 w 59"/>
                <a:gd name="T53" fmla="*/ 39 h 39"/>
                <a:gd name="T54" fmla="*/ 59 w 59"/>
                <a:gd name="T55" fmla="*/ 39 h 39"/>
                <a:gd name="T56" fmla="*/ 59 w 59"/>
                <a:gd name="T57" fmla="*/ 29 h 3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9"/>
                <a:gd name="T88" fmla="*/ 0 h 39"/>
                <a:gd name="T89" fmla="*/ 59 w 59"/>
                <a:gd name="T90" fmla="*/ 39 h 3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9" h="39">
                  <a:moveTo>
                    <a:pt x="59" y="29"/>
                  </a:moveTo>
                  <a:lnTo>
                    <a:pt x="59" y="29"/>
                  </a:lnTo>
                  <a:lnTo>
                    <a:pt x="59" y="19"/>
                  </a:lnTo>
                  <a:lnTo>
                    <a:pt x="49" y="19"/>
                  </a:lnTo>
                  <a:lnTo>
                    <a:pt x="39" y="10"/>
                  </a:lnTo>
                  <a:lnTo>
                    <a:pt x="29" y="1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19" y="29"/>
                  </a:lnTo>
                  <a:lnTo>
                    <a:pt x="29" y="29"/>
                  </a:lnTo>
                  <a:lnTo>
                    <a:pt x="39" y="29"/>
                  </a:lnTo>
                  <a:lnTo>
                    <a:pt x="39" y="39"/>
                  </a:lnTo>
                  <a:lnTo>
                    <a:pt x="49" y="39"/>
                  </a:lnTo>
                  <a:lnTo>
                    <a:pt x="59" y="39"/>
                  </a:lnTo>
                  <a:lnTo>
                    <a:pt x="5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93" name="Freeform 13"/>
            <p:cNvSpPr>
              <a:spLocks/>
            </p:cNvSpPr>
            <p:nvPr/>
          </p:nvSpPr>
          <p:spPr bwMode="auto">
            <a:xfrm>
              <a:off x="3550" y="2722"/>
              <a:ext cx="20" cy="30"/>
            </a:xfrm>
            <a:custGeom>
              <a:avLst/>
              <a:gdLst>
                <a:gd name="T0" fmla="*/ 20 w 20"/>
                <a:gd name="T1" fmla="*/ 20 h 30"/>
                <a:gd name="T2" fmla="*/ 20 w 20"/>
                <a:gd name="T3" fmla="*/ 20 h 30"/>
                <a:gd name="T4" fmla="*/ 20 w 20"/>
                <a:gd name="T5" fmla="*/ 20 h 30"/>
                <a:gd name="T6" fmla="*/ 20 w 20"/>
                <a:gd name="T7" fmla="*/ 20 h 30"/>
                <a:gd name="T8" fmla="*/ 20 w 20"/>
                <a:gd name="T9" fmla="*/ 20 h 30"/>
                <a:gd name="T10" fmla="*/ 20 w 20"/>
                <a:gd name="T11" fmla="*/ 10 h 30"/>
                <a:gd name="T12" fmla="*/ 20 w 20"/>
                <a:gd name="T13" fmla="*/ 10 h 30"/>
                <a:gd name="T14" fmla="*/ 20 w 20"/>
                <a:gd name="T15" fmla="*/ 10 h 30"/>
                <a:gd name="T16" fmla="*/ 20 w 20"/>
                <a:gd name="T17" fmla="*/ 0 h 30"/>
                <a:gd name="T18" fmla="*/ 20 w 20"/>
                <a:gd name="T19" fmla="*/ 0 h 30"/>
                <a:gd name="T20" fmla="*/ 0 w 20"/>
                <a:gd name="T21" fmla="*/ 10 h 30"/>
                <a:gd name="T22" fmla="*/ 0 w 20"/>
                <a:gd name="T23" fmla="*/ 10 h 30"/>
                <a:gd name="T24" fmla="*/ 0 w 20"/>
                <a:gd name="T25" fmla="*/ 10 h 30"/>
                <a:gd name="T26" fmla="*/ 0 w 20"/>
                <a:gd name="T27" fmla="*/ 10 h 30"/>
                <a:gd name="T28" fmla="*/ 0 w 20"/>
                <a:gd name="T29" fmla="*/ 10 h 30"/>
                <a:gd name="T30" fmla="*/ 0 w 20"/>
                <a:gd name="T31" fmla="*/ 10 h 30"/>
                <a:gd name="T32" fmla="*/ 0 w 20"/>
                <a:gd name="T33" fmla="*/ 20 h 30"/>
                <a:gd name="T34" fmla="*/ 0 w 20"/>
                <a:gd name="T35" fmla="*/ 20 h 30"/>
                <a:gd name="T36" fmla="*/ 0 w 20"/>
                <a:gd name="T37" fmla="*/ 20 h 30"/>
                <a:gd name="T38" fmla="*/ 0 w 20"/>
                <a:gd name="T39" fmla="*/ 20 h 30"/>
                <a:gd name="T40" fmla="*/ 0 w 20"/>
                <a:gd name="T41" fmla="*/ 20 h 30"/>
                <a:gd name="T42" fmla="*/ 0 w 20"/>
                <a:gd name="T43" fmla="*/ 30 h 30"/>
                <a:gd name="T44" fmla="*/ 10 w 20"/>
                <a:gd name="T45" fmla="*/ 30 h 30"/>
                <a:gd name="T46" fmla="*/ 10 w 20"/>
                <a:gd name="T47" fmla="*/ 30 h 30"/>
                <a:gd name="T48" fmla="*/ 10 w 20"/>
                <a:gd name="T49" fmla="*/ 30 h 30"/>
                <a:gd name="T50" fmla="*/ 20 w 20"/>
                <a:gd name="T51" fmla="*/ 30 h 30"/>
                <a:gd name="T52" fmla="*/ 20 w 20"/>
                <a:gd name="T53" fmla="*/ 30 h 30"/>
                <a:gd name="T54" fmla="*/ 20 w 20"/>
                <a:gd name="T55" fmla="*/ 30 h 30"/>
                <a:gd name="T56" fmla="*/ 20 w 20"/>
                <a:gd name="T57" fmla="*/ 20 h 3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"/>
                <a:gd name="T88" fmla="*/ 0 h 30"/>
                <a:gd name="T89" fmla="*/ 20 w 20"/>
                <a:gd name="T90" fmla="*/ 30 h 3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" h="30">
                  <a:moveTo>
                    <a:pt x="20" y="20"/>
                  </a:moveTo>
                  <a:lnTo>
                    <a:pt x="20" y="20"/>
                  </a:lnTo>
                  <a:lnTo>
                    <a:pt x="20" y="10"/>
                  </a:lnTo>
                  <a:lnTo>
                    <a:pt x="2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10" y="30"/>
                  </a:lnTo>
                  <a:lnTo>
                    <a:pt x="20" y="30"/>
                  </a:lnTo>
                  <a:lnTo>
                    <a:pt x="2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94" name="Freeform 14"/>
            <p:cNvSpPr>
              <a:spLocks/>
            </p:cNvSpPr>
            <p:nvPr/>
          </p:nvSpPr>
          <p:spPr bwMode="auto">
            <a:xfrm>
              <a:off x="3550" y="2742"/>
              <a:ext cx="89" cy="30"/>
            </a:xfrm>
            <a:custGeom>
              <a:avLst/>
              <a:gdLst>
                <a:gd name="T0" fmla="*/ 79 w 89"/>
                <a:gd name="T1" fmla="*/ 20 h 30"/>
                <a:gd name="T2" fmla="*/ 79 w 89"/>
                <a:gd name="T3" fmla="*/ 20 h 30"/>
                <a:gd name="T4" fmla="*/ 59 w 89"/>
                <a:gd name="T5" fmla="*/ 20 h 30"/>
                <a:gd name="T6" fmla="*/ 40 w 89"/>
                <a:gd name="T7" fmla="*/ 20 h 30"/>
                <a:gd name="T8" fmla="*/ 30 w 89"/>
                <a:gd name="T9" fmla="*/ 20 h 30"/>
                <a:gd name="T10" fmla="*/ 20 w 89"/>
                <a:gd name="T11" fmla="*/ 10 h 30"/>
                <a:gd name="T12" fmla="*/ 20 w 89"/>
                <a:gd name="T13" fmla="*/ 10 h 30"/>
                <a:gd name="T14" fmla="*/ 20 w 89"/>
                <a:gd name="T15" fmla="*/ 10 h 30"/>
                <a:gd name="T16" fmla="*/ 20 w 89"/>
                <a:gd name="T17" fmla="*/ 10 h 30"/>
                <a:gd name="T18" fmla="*/ 20 w 89"/>
                <a:gd name="T19" fmla="*/ 0 h 30"/>
                <a:gd name="T20" fmla="*/ 0 w 89"/>
                <a:gd name="T21" fmla="*/ 0 h 30"/>
                <a:gd name="T22" fmla="*/ 0 w 89"/>
                <a:gd name="T23" fmla="*/ 10 h 30"/>
                <a:gd name="T24" fmla="*/ 0 w 89"/>
                <a:gd name="T25" fmla="*/ 20 h 30"/>
                <a:gd name="T26" fmla="*/ 10 w 89"/>
                <a:gd name="T27" fmla="*/ 30 h 30"/>
                <a:gd name="T28" fmla="*/ 20 w 89"/>
                <a:gd name="T29" fmla="*/ 30 h 30"/>
                <a:gd name="T30" fmla="*/ 30 w 89"/>
                <a:gd name="T31" fmla="*/ 30 h 30"/>
                <a:gd name="T32" fmla="*/ 40 w 89"/>
                <a:gd name="T33" fmla="*/ 30 h 30"/>
                <a:gd name="T34" fmla="*/ 59 w 89"/>
                <a:gd name="T35" fmla="*/ 30 h 30"/>
                <a:gd name="T36" fmla="*/ 79 w 89"/>
                <a:gd name="T37" fmla="*/ 30 h 30"/>
                <a:gd name="T38" fmla="*/ 79 w 89"/>
                <a:gd name="T39" fmla="*/ 30 h 30"/>
                <a:gd name="T40" fmla="*/ 79 w 89"/>
                <a:gd name="T41" fmla="*/ 30 h 30"/>
                <a:gd name="T42" fmla="*/ 79 w 89"/>
                <a:gd name="T43" fmla="*/ 30 h 30"/>
                <a:gd name="T44" fmla="*/ 79 w 89"/>
                <a:gd name="T45" fmla="*/ 30 h 30"/>
                <a:gd name="T46" fmla="*/ 89 w 89"/>
                <a:gd name="T47" fmla="*/ 30 h 30"/>
                <a:gd name="T48" fmla="*/ 89 w 89"/>
                <a:gd name="T49" fmla="*/ 20 h 30"/>
                <a:gd name="T50" fmla="*/ 89 w 89"/>
                <a:gd name="T51" fmla="*/ 20 h 30"/>
                <a:gd name="T52" fmla="*/ 79 w 89"/>
                <a:gd name="T53" fmla="*/ 20 h 30"/>
                <a:gd name="T54" fmla="*/ 79 w 89"/>
                <a:gd name="T55" fmla="*/ 20 h 30"/>
                <a:gd name="T56" fmla="*/ 79 w 89"/>
                <a:gd name="T57" fmla="*/ 20 h 3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9"/>
                <a:gd name="T88" fmla="*/ 0 h 30"/>
                <a:gd name="T89" fmla="*/ 89 w 89"/>
                <a:gd name="T90" fmla="*/ 30 h 3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9" h="30">
                  <a:moveTo>
                    <a:pt x="79" y="20"/>
                  </a:moveTo>
                  <a:lnTo>
                    <a:pt x="79" y="20"/>
                  </a:lnTo>
                  <a:lnTo>
                    <a:pt x="59" y="20"/>
                  </a:lnTo>
                  <a:lnTo>
                    <a:pt x="40" y="20"/>
                  </a:lnTo>
                  <a:lnTo>
                    <a:pt x="30" y="20"/>
                  </a:lnTo>
                  <a:lnTo>
                    <a:pt x="20" y="1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30"/>
                  </a:lnTo>
                  <a:lnTo>
                    <a:pt x="20" y="30"/>
                  </a:lnTo>
                  <a:lnTo>
                    <a:pt x="30" y="30"/>
                  </a:lnTo>
                  <a:lnTo>
                    <a:pt x="40" y="30"/>
                  </a:lnTo>
                  <a:lnTo>
                    <a:pt x="59" y="30"/>
                  </a:lnTo>
                  <a:lnTo>
                    <a:pt x="79" y="30"/>
                  </a:lnTo>
                  <a:lnTo>
                    <a:pt x="89" y="30"/>
                  </a:lnTo>
                  <a:lnTo>
                    <a:pt x="89" y="20"/>
                  </a:lnTo>
                  <a:lnTo>
                    <a:pt x="79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95" name="Freeform 15"/>
            <p:cNvSpPr>
              <a:spLocks/>
            </p:cNvSpPr>
            <p:nvPr/>
          </p:nvSpPr>
          <p:spPr bwMode="auto">
            <a:xfrm>
              <a:off x="3629" y="2693"/>
              <a:ext cx="69" cy="79"/>
            </a:xfrm>
            <a:custGeom>
              <a:avLst/>
              <a:gdLst>
                <a:gd name="T0" fmla="*/ 20 w 69"/>
                <a:gd name="T1" fmla="*/ 19 h 79"/>
                <a:gd name="T2" fmla="*/ 20 w 69"/>
                <a:gd name="T3" fmla="*/ 19 h 79"/>
                <a:gd name="T4" fmla="*/ 20 w 69"/>
                <a:gd name="T5" fmla="*/ 29 h 79"/>
                <a:gd name="T6" fmla="*/ 39 w 69"/>
                <a:gd name="T7" fmla="*/ 39 h 79"/>
                <a:gd name="T8" fmla="*/ 49 w 69"/>
                <a:gd name="T9" fmla="*/ 49 h 79"/>
                <a:gd name="T10" fmla="*/ 49 w 69"/>
                <a:gd name="T11" fmla="*/ 49 h 79"/>
                <a:gd name="T12" fmla="*/ 49 w 69"/>
                <a:gd name="T13" fmla="*/ 59 h 79"/>
                <a:gd name="T14" fmla="*/ 49 w 69"/>
                <a:gd name="T15" fmla="*/ 59 h 79"/>
                <a:gd name="T16" fmla="*/ 29 w 69"/>
                <a:gd name="T17" fmla="*/ 59 h 79"/>
                <a:gd name="T18" fmla="*/ 0 w 69"/>
                <a:gd name="T19" fmla="*/ 69 h 79"/>
                <a:gd name="T20" fmla="*/ 0 w 69"/>
                <a:gd name="T21" fmla="*/ 79 h 79"/>
                <a:gd name="T22" fmla="*/ 29 w 69"/>
                <a:gd name="T23" fmla="*/ 79 h 79"/>
                <a:gd name="T24" fmla="*/ 59 w 69"/>
                <a:gd name="T25" fmla="*/ 79 h 79"/>
                <a:gd name="T26" fmla="*/ 69 w 69"/>
                <a:gd name="T27" fmla="*/ 59 h 79"/>
                <a:gd name="T28" fmla="*/ 69 w 69"/>
                <a:gd name="T29" fmla="*/ 49 h 79"/>
                <a:gd name="T30" fmla="*/ 59 w 69"/>
                <a:gd name="T31" fmla="*/ 29 h 79"/>
                <a:gd name="T32" fmla="*/ 49 w 69"/>
                <a:gd name="T33" fmla="*/ 19 h 79"/>
                <a:gd name="T34" fmla="*/ 39 w 69"/>
                <a:gd name="T35" fmla="*/ 10 h 79"/>
                <a:gd name="T36" fmla="*/ 29 w 69"/>
                <a:gd name="T37" fmla="*/ 10 h 79"/>
                <a:gd name="T38" fmla="*/ 29 w 69"/>
                <a:gd name="T39" fmla="*/ 10 h 79"/>
                <a:gd name="T40" fmla="*/ 29 w 69"/>
                <a:gd name="T41" fmla="*/ 10 h 79"/>
                <a:gd name="T42" fmla="*/ 29 w 69"/>
                <a:gd name="T43" fmla="*/ 10 h 79"/>
                <a:gd name="T44" fmla="*/ 29 w 69"/>
                <a:gd name="T45" fmla="*/ 0 h 79"/>
                <a:gd name="T46" fmla="*/ 20 w 69"/>
                <a:gd name="T47" fmla="*/ 0 h 79"/>
                <a:gd name="T48" fmla="*/ 20 w 69"/>
                <a:gd name="T49" fmla="*/ 10 h 79"/>
                <a:gd name="T50" fmla="*/ 20 w 69"/>
                <a:gd name="T51" fmla="*/ 10 h 79"/>
                <a:gd name="T52" fmla="*/ 20 w 69"/>
                <a:gd name="T53" fmla="*/ 10 h 79"/>
                <a:gd name="T54" fmla="*/ 20 w 69"/>
                <a:gd name="T55" fmla="*/ 19 h 79"/>
                <a:gd name="T56" fmla="*/ 20 w 69"/>
                <a:gd name="T57" fmla="*/ 19 h 7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9"/>
                <a:gd name="T88" fmla="*/ 0 h 79"/>
                <a:gd name="T89" fmla="*/ 69 w 69"/>
                <a:gd name="T90" fmla="*/ 79 h 7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9" h="79">
                  <a:moveTo>
                    <a:pt x="20" y="19"/>
                  </a:moveTo>
                  <a:lnTo>
                    <a:pt x="20" y="19"/>
                  </a:lnTo>
                  <a:lnTo>
                    <a:pt x="20" y="29"/>
                  </a:lnTo>
                  <a:lnTo>
                    <a:pt x="39" y="39"/>
                  </a:lnTo>
                  <a:lnTo>
                    <a:pt x="49" y="49"/>
                  </a:lnTo>
                  <a:lnTo>
                    <a:pt x="49" y="59"/>
                  </a:lnTo>
                  <a:lnTo>
                    <a:pt x="29" y="5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29" y="79"/>
                  </a:lnTo>
                  <a:lnTo>
                    <a:pt x="59" y="79"/>
                  </a:lnTo>
                  <a:lnTo>
                    <a:pt x="69" y="59"/>
                  </a:lnTo>
                  <a:lnTo>
                    <a:pt x="69" y="49"/>
                  </a:lnTo>
                  <a:lnTo>
                    <a:pt x="59" y="29"/>
                  </a:lnTo>
                  <a:lnTo>
                    <a:pt x="49" y="19"/>
                  </a:lnTo>
                  <a:lnTo>
                    <a:pt x="39" y="10"/>
                  </a:lnTo>
                  <a:lnTo>
                    <a:pt x="29" y="10"/>
                  </a:lnTo>
                  <a:lnTo>
                    <a:pt x="29" y="0"/>
                  </a:lnTo>
                  <a:lnTo>
                    <a:pt x="20" y="0"/>
                  </a:lnTo>
                  <a:lnTo>
                    <a:pt x="20" y="10"/>
                  </a:lnTo>
                  <a:lnTo>
                    <a:pt x="2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96" name="Freeform 16"/>
            <p:cNvSpPr>
              <a:spLocks/>
            </p:cNvSpPr>
            <p:nvPr/>
          </p:nvSpPr>
          <p:spPr bwMode="auto">
            <a:xfrm>
              <a:off x="3550" y="2614"/>
              <a:ext cx="108" cy="98"/>
            </a:xfrm>
            <a:custGeom>
              <a:avLst/>
              <a:gdLst>
                <a:gd name="T0" fmla="*/ 0 w 108"/>
                <a:gd name="T1" fmla="*/ 20 h 98"/>
                <a:gd name="T2" fmla="*/ 20 w 108"/>
                <a:gd name="T3" fmla="*/ 20 h 98"/>
                <a:gd name="T4" fmla="*/ 30 w 108"/>
                <a:gd name="T5" fmla="*/ 30 h 98"/>
                <a:gd name="T6" fmla="*/ 40 w 108"/>
                <a:gd name="T7" fmla="*/ 39 h 98"/>
                <a:gd name="T8" fmla="*/ 59 w 108"/>
                <a:gd name="T9" fmla="*/ 49 h 98"/>
                <a:gd name="T10" fmla="*/ 69 w 108"/>
                <a:gd name="T11" fmla="*/ 59 h 98"/>
                <a:gd name="T12" fmla="*/ 79 w 108"/>
                <a:gd name="T13" fmla="*/ 69 h 98"/>
                <a:gd name="T14" fmla="*/ 89 w 108"/>
                <a:gd name="T15" fmla="*/ 89 h 98"/>
                <a:gd name="T16" fmla="*/ 99 w 108"/>
                <a:gd name="T17" fmla="*/ 98 h 98"/>
                <a:gd name="T18" fmla="*/ 108 w 108"/>
                <a:gd name="T19" fmla="*/ 89 h 98"/>
                <a:gd name="T20" fmla="*/ 99 w 108"/>
                <a:gd name="T21" fmla="*/ 79 h 98"/>
                <a:gd name="T22" fmla="*/ 89 w 108"/>
                <a:gd name="T23" fmla="*/ 59 h 98"/>
                <a:gd name="T24" fmla="*/ 79 w 108"/>
                <a:gd name="T25" fmla="*/ 49 h 98"/>
                <a:gd name="T26" fmla="*/ 69 w 108"/>
                <a:gd name="T27" fmla="*/ 30 h 98"/>
                <a:gd name="T28" fmla="*/ 49 w 108"/>
                <a:gd name="T29" fmla="*/ 20 h 98"/>
                <a:gd name="T30" fmla="*/ 40 w 108"/>
                <a:gd name="T31" fmla="*/ 10 h 98"/>
                <a:gd name="T32" fmla="*/ 20 w 108"/>
                <a:gd name="T33" fmla="*/ 0 h 98"/>
                <a:gd name="T34" fmla="*/ 0 w 108"/>
                <a:gd name="T35" fmla="*/ 0 h 98"/>
                <a:gd name="T36" fmla="*/ 0 w 108"/>
                <a:gd name="T37" fmla="*/ 20 h 9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8"/>
                <a:gd name="T58" fmla="*/ 0 h 98"/>
                <a:gd name="T59" fmla="*/ 108 w 108"/>
                <a:gd name="T60" fmla="*/ 98 h 9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8" h="98">
                  <a:moveTo>
                    <a:pt x="0" y="20"/>
                  </a:moveTo>
                  <a:lnTo>
                    <a:pt x="20" y="20"/>
                  </a:lnTo>
                  <a:lnTo>
                    <a:pt x="30" y="30"/>
                  </a:lnTo>
                  <a:lnTo>
                    <a:pt x="40" y="39"/>
                  </a:lnTo>
                  <a:lnTo>
                    <a:pt x="59" y="49"/>
                  </a:lnTo>
                  <a:lnTo>
                    <a:pt x="69" y="59"/>
                  </a:lnTo>
                  <a:lnTo>
                    <a:pt x="79" y="69"/>
                  </a:lnTo>
                  <a:lnTo>
                    <a:pt x="89" y="89"/>
                  </a:lnTo>
                  <a:lnTo>
                    <a:pt x="99" y="98"/>
                  </a:lnTo>
                  <a:lnTo>
                    <a:pt x="108" y="89"/>
                  </a:lnTo>
                  <a:lnTo>
                    <a:pt x="99" y="79"/>
                  </a:lnTo>
                  <a:lnTo>
                    <a:pt x="89" y="59"/>
                  </a:lnTo>
                  <a:lnTo>
                    <a:pt x="79" y="49"/>
                  </a:lnTo>
                  <a:lnTo>
                    <a:pt x="69" y="30"/>
                  </a:lnTo>
                  <a:lnTo>
                    <a:pt x="49" y="20"/>
                  </a:lnTo>
                  <a:lnTo>
                    <a:pt x="40" y="1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97" name="Freeform 17"/>
            <p:cNvSpPr>
              <a:spLocks/>
            </p:cNvSpPr>
            <p:nvPr/>
          </p:nvSpPr>
          <p:spPr bwMode="auto">
            <a:xfrm>
              <a:off x="3550" y="2614"/>
              <a:ext cx="1" cy="20"/>
            </a:xfrm>
            <a:custGeom>
              <a:avLst/>
              <a:gdLst>
                <a:gd name="T0" fmla="*/ 0 w 1"/>
                <a:gd name="T1" fmla="*/ 0 h 20"/>
                <a:gd name="T2" fmla="*/ 0 w 1"/>
                <a:gd name="T3" fmla="*/ 0 h 20"/>
                <a:gd name="T4" fmla="*/ 0 w 1"/>
                <a:gd name="T5" fmla="*/ 0 h 20"/>
                <a:gd name="T6" fmla="*/ 0 w 1"/>
                <a:gd name="T7" fmla="*/ 10 h 20"/>
                <a:gd name="T8" fmla="*/ 0 w 1"/>
                <a:gd name="T9" fmla="*/ 10 h 20"/>
                <a:gd name="T10" fmla="*/ 0 w 1"/>
                <a:gd name="T11" fmla="*/ 10 h 20"/>
                <a:gd name="T12" fmla="*/ 0 w 1"/>
                <a:gd name="T13" fmla="*/ 20 h 20"/>
                <a:gd name="T14" fmla="*/ 0 w 1"/>
                <a:gd name="T15" fmla="*/ 20 h 20"/>
                <a:gd name="T16" fmla="*/ 0 w 1"/>
                <a:gd name="T17" fmla="*/ 20 h 20"/>
                <a:gd name="T18" fmla="*/ 0 w 1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20"/>
                <a:gd name="T32" fmla="*/ 1 w 1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20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98" name="Freeform 18"/>
            <p:cNvSpPr>
              <a:spLocks/>
            </p:cNvSpPr>
            <p:nvPr/>
          </p:nvSpPr>
          <p:spPr bwMode="auto">
            <a:xfrm>
              <a:off x="3550" y="2614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10 w 10"/>
                <a:gd name="T3" fmla="*/ 20 h 20"/>
                <a:gd name="T4" fmla="*/ 10 w 10"/>
                <a:gd name="T5" fmla="*/ 20 h 20"/>
                <a:gd name="T6" fmla="*/ 10 w 10"/>
                <a:gd name="T7" fmla="*/ 10 h 20"/>
                <a:gd name="T8" fmla="*/ 10 w 10"/>
                <a:gd name="T9" fmla="*/ 10 h 20"/>
                <a:gd name="T10" fmla="*/ 10 w 10"/>
                <a:gd name="T11" fmla="*/ 10 h 20"/>
                <a:gd name="T12" fmla="*/ 10 w 10"/>
                <a:gd name="T13" fmla="*/ 0 h 20"/>
                <a:gd name="T14" fmla="*/ 10 w 10"/>
                <a:gd name="T15" fmla="*/ 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10" y="2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99" name="Rectangle 19"/>
            <p:cNvSpPr>
              <a:spLocks noChangeArrowheads="1"/>
            </p:cNvSpPr>
            <p:nvPr/>
          </p:nvSpPr>
          <p:spPr bwMode="auto">
            <a:xfrm>
              <a:off x="3511" y="2614"/>
              <a:ext cx="3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300" name="Freeform 20"/>
            <p:cNvSpPr>
              <a:spLocks/>
            </p:cNvSpPr>
            <p:nvPr/>
          </p:nvSpPr>
          <p:spPr bwMode="auto">
            <a:xfrm>
              <a:off x="3501" y="2614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0 w 10"/>
                <a:gd name="T3" fmla="*/ 0 h 20"/>
                <a:gd name="T4" fmla="*/ 0 w 10"/>
                <a:gd name="T5" fmla="*/ 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10 h 20"/>
                <a:gd name="T12" fmla="*/ 0 w 10"/>
                <a:gd name="T13" fmla="*/ 20 h 20"/>
                <a:gd name="T14" fmla="*/ 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01" name="Freeform 21"/>
            <p:cNvSpPr>
              <a:spLocks/>
            </p:cNvSpPr>
            <p:nvPr/>
          </p:nvSpPr>
          <p:spPr bwMode="auto">
            <a:xfrm>
              <a:off x="2506" y="2614"/>
              <a:ext cx="246" cy="256"/>
            </a:xfrm>
            <a:custGeom>
              <a:avLst/>
              <a:gdLst>
                <a:gd name="T0" fmla="*/ 2 w 25"/>
                <a:gd name="T1" fmla="*/ 0 h 26"/>
                <a:gd name="T2" fmla="*/ 7 w 25"/>
                <a:gd name="T3" fmla="*/ 0 h 26"/>
                <a:gd name="T4" fmla="*/ 7 w 25"/>
                <a:gd name="T5" fmla="*/ 0 h 26"/>
                <a:gd name="T6" fmla="*/ 15 w 25"/>
                <a:gd name="T7" fmla="*/ 9 h 26"/>
                <a:gd name="T8" fmla="*/ 12 w 25"/>
                <a:gd name="T9" fmla="*/ 26 h 26"/>
                <a:gd name="T10" fmla="*/ 8 w 25"/>
                <a:gd name="T11" fmla="*/ 11 h 26"/>
                <a:gd name="T12" fmla="*/ 2 w 25"/>
                <a:gd name="T13" fmla="*/ 8 h 26"/>
                <a:gd name="T14" fmla="*/ 2 w 25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6"/>
                <a:gd name="T26" fmla="*/ 25 w 25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6">
                  <a:moveTo>
                    <a:pt x="2" y="0"/>
                  </a:moveTo>
                  <a:lnTo>
                    <a:pt x="7" y="0"/>
                  </a:lnTo>
                  <a:cubicBezTo>
                    <a:pt x="11" y="0"/>
                    <a:pt x="13" y="6"/>
                    <a:pt x="15" y="9"/>
                  </a:cubicBezTo>
                  <a:cubicBezTo>
                    <a:pt x="16" y="10"/>
                    <a:pt x="25" y="26"/>
                    <a:pt x="12" y="26"/>
                  </a:cubicBezTo>
                  <a:cubicBezTo>
                    <a:pt x="0" y="26"/>
                    <a:pt x="8" y="12"/>
                    <a:pt x="8" y="11"/>
                  </a:cubicBezTo>
                  <a:cubicBezTo>
                    <a:pt x="7" y="9"/>
                    <a:pt x="5" y="8"/>
                    <a:pt x="2" y="8"/>
                  </a:cubicBezTo>
                  <a:lnTo>
                    <a:pt x="2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02" name="Freeform 22"/>
            <p:cNvSpPr>
              <a:spLocks/>
            </p:cNvSpPr>
            <p:nvPr/>
          </p:nvSpPr>
          <p:spPr bwMode="auto">
            <a:xfrm>
              <a:off x="2506" y="2614"/>
              <a:ext cx="246" cy="256"/>
            </a:xfrm>
            <a:custGeom>
              <a:avLst/>
              <a:gdLst>
                <a:gd name="T0" fmla="*/ 7 w 25"/>
                <a:gd name="T1" fmla="*/ 0 h 26"/>
                <a:gd name="T2" fmla="*/ 15 w 25"/>
                <a:gd name="T3" fmla="*/ 9 h 26"/>
                <a:gd name="T4" fmla="*/ 12 w 25"/>
                <a:gd name="T5" fmla="*/ 26 h 26"/>
                <a:gd name="T6" fmla="*/ 8 w 25"/>
                <a:gd name="T7" fmla="*/ 11 h 26"/>
                <a:gd name="T8" fmla="*/ 2 w 25"/>
                <a:gd name="T9" fmla="*/ 8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6"/>
                <a:gd name="T17" fmla="*/ 25 w 25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6">
                  <a:moveTo>
                    <a:pt x="7" y="0"/>
                  </a:moveTo>
                  <a:cubicBezTo>
                    <a:pt x="11" y="0"/>
                    <a:pt x="13" y="6"/>
                    <a:pt x="15" y="9"/>
                  </a:cubicBezTo>
                  <a:cubicBezTo>
                    <a:pt x="16" y="10"/>
                    <a:pt x="25" y="26"/>
                    <a:pt x="12" y="26"/>
                  </a:cubicBezTo>
                  <a:cubicBezTo>
                    <a:pt x="0" y="26"/>
                    <a:pt x="8" y="12"/>
                    <a:pt x="8" y="11"/>
                  </a:cubicBezTo>
                  <a:cubicBezTo>
                    <a:pt x="7" y="9"/>
                    <a:pt x="5" y="8"/>
                    <a:pt x="2" y="8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03" name="Freeform 23"/>
            <p:cNvSpPr>
              <a:spLocks/>
            </p:cNvSpPr>
            <p:nvPr/>
          </p:nvSpPr>
          <p:spPr bwMode="auto">
            <a:xfrm>
              <a:off x="2526" y="2624"/>
              <a:ext cx="236" cy="148"/>
            </a:xfrm>
            <a:custGeom>
              <a:avLst/>
              <a:gdLst>
                <a:gd name="T0" fmla="*/ 0 w 24"/>
                <a:gd name="T1" fmla="*/ 8 h 15"/>
                <a:gd name="T2" fmla="*/ 6 w 24"/>
                <a:gd name="T3" fmla="*/ 11 h 15"/>
                <a:gd name="T4" fmla="*/ 6 w 24"/>
                <a:gd name="T5" fmla="*/ 12 h 15"/>
                <a:gd name="T6" fmla="*/ 12 w 24"/>
                <a:gd name="T7" fmla="*/ 14 h 15"/>
                <a:gd name="T8" fmla="*/ 15 w 24"/>
                <a:gd name="T9" fmla="*/ 8 h 15"/>
                <a:gd name="T10" fmla="*/ 5 w 24"/>
                <a:gd name="T11" fmla="*/ 0 h 15"/>
                <a:gd name="T12" fmla="*/ 5 w 24"/>
                <a:gd name="T13" fmla="*/ 0 h 15"/>
                <a:gd name="T14" fmla="*/ 0 w 24"/>
                <a:gd name="T15" fmla="*/ 0 h 15"/>
                <a:gd name="T16" fmla="*/ 0 w 24"/>
                <a:gd name="T17" fmla="*/ 8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5"/>
                <a:gd name="T29" fmla="*/ 24 w 2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5">
                  <a:moveTo>
                    <a:pt x="0" y="8"/>
                  </a:moveTo>
                  <a:cubicBezTo>
                    <a:pt x="3" y="8"/>
                    <a:pt x="5" y="9"/>
                    <a:pt x="6" y="11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6" y="15"/>
                    <a:pt x="6" y="14"/>
                    <a:pt x="12" y="14"/>
                  </a:cubicBezTo>
                  <a:cubicBezTo>
                    <a:pt x="24" y="14"/>
                    <a:pt x="16" y="10"/>
                    <a:pt x="15" y="8"/>
                  </a:cubicBezTo>
                  <a:cubicBezTo>
                    <a:pt x="13" y="5"/>
                    <a:pt x="9" y="0"/>
                    <a:pt x="5" y="0"/>
                  </a:cubicBezTo>
                  <a:lnTo>
                    <a:pt x="0" y="0"/>
                  </a:lnTo>
                  <a:lnTo>
                    <a:pt x="0" y="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04" name="Freeform 24"/>
            <p:cNvSpPr>
              <a:spLocks/>
            </p:cNvSpPr>
            <p:nvPr/>
          </p:nvSpPr>
          <p:spPr bwMode="auto">
            <a:xfrm>
              <a:off x="2516" y="2693"/>
              <a:ext cx="10" cy="19"/>
            </a:xfrm>
            <a:custGeom>
              <a:avLst/>
              <a:gdLst>
                <a:gd name="T0" fmla="*/ 10 w 10"/>
                <a:gd name="T1" fmla="*/ 0 h 19"/>
                <a:gd name="T2" fmla="*/ 10 w 10"/>
                <a:gd name="T3" fmla="*/ 0 h 19"/>
                <a:gd name="T4" fmla="*/ 10 w 10"/>
                <a:gd name="T5" fmla="*/ 10 h 19"/>
                <a:gd name="T6" fmla="*/ 0 w 10"/>
                <a:gd name="T7" fmla="*/ 10 h 19"/>
                <a:gd name="T8" fmla="*/ 0 w 10"/>
                <a:gd name="T9" fmla="*/ 10 h 19"/>
                <a:gd name="T10" fmla="*/ 0 w 10"/>
                <a:gd name="T11" fmla="*/ 19 h 19"/>
                <a:gd name="T12" fmla="*/ 10 w 10"/>
                <a:gd name="T13" fmla="*/ 19 h 19"/>
                <a:gd name="T14" fmla="*/ 10 w 10"/>
                <a:gd name="T15" fmla="*/ 19 h 19"/>
                <a:gd name="T16" fmla="*/ 10 w 10"/>
                <a:gd name="T17" fmla="*/ 19 h 19"/>
                <a:gd name="T18" fmla="*/ 10 w 10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9"/>
                <a:gd name="T32" fmla="*/ 10 w 10"/>
                <a:gd name="T33" fmla="*/ 19 h 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9">
                  <a:moveTo>
                    <a:pt x="10" y="0"/>
                  </a:move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05" name="Freeform 25"/>
            <p:cNvSpPr>
              <a:spLocks/>
            </p:cNvSpPr>
            <p:nvPr/>
          </p:nvSpPr>
          <p:spPr bwMode="auto">
            <a:xfrm>
              <a:off x="2526" y="2693"/>
              <a:ext cx="69" cy="39"/>
            </a:xfrm>
            <a:custGeom>
              <a:avLst/>
              <a:gdLst>
                <a:gd name="T0" fmla="*/ 69 w 69"/>
                <a:gd name="T1" fmla="*/ 29 h 39"/>
                <a:gd name="T2" fmla="*/ 69 w 69"/>
                <a:gd name="T3" fmla="*/ 29 h 39"/>
                <a:gd name="T4" fmla="*/ 59 w 69"/>
                <a:gd name="T5" fmla="*/ 19 h 39"/>
                <a:gd name="T6" fmla="*/ 59 w 69"/>
                <a:gd name="T7" fmla="*/ 19 h 39"/>
                <a:gd name="T8" fmla="*/ 49 w 69"/>
                <a:gd name="T9" fmla="*/ 10 h 39"/>
                <a:gd name="T10" fmla="*/ 39 w 69"/>
                <a:gd name="T11" fmla="*/ 10 h 39"/>
                <a:gd name="T12" fmla="*/ 29 w 69"/>
                <a:gd name="T13" fmla="*/ 10 h 39"/>
                <a:gd name="T14" fmla="*/ 20 w 69"/>
                <a:gd name="T15" fmla="*/ 0 h 39"/>
                <a:gd name="T16" fmla="*/ 10 w 69"/>
                <a:gd name="T17" fmla="*/ 0 h 39"/>
                <a:gd name="T18" fmla="*/ 0 w 69"/>
                <a:gd name="T19" fmla="*/ 0 h 39"/>
                <a:gd name="T20" fmla="*/ 0 w 69"/>
                <a:gd name="T21" fmla="*/ 19 h 39"/>
                <a:gd name="T22" fmla="*/ 10 w 69"/>
                <a:gd name="T23" fmla="*/ 19 h 39"/>
                <a:gd name="T24" fmla="*/ 20 w 69"/>
                <a:gd name="T25" fmla="*/ 19 h 39"/>
                <a:gd name="T26" fmla="*/ 29 w 69"/>
                <a:gd name="T27" fmla="*/ 29 h 39"/>
                <a:gd name="T28" fmla="*/ 29 w 69"/>
                <a:gd name="T29" fmla="*/ 29 h 39"/>
                <a:gd name="T30" fmla="*/ 39 w 69"/>
                <a:gd name="T31" fmla="*/ 29 h 39"/>
                <a:gd name="T32" fmla="*/ 39 w 69"/>
                <a:gd name="T33" fmla="*/ 29 h 39"/>
                <a:gd name="T34" fmla="*/ 49 w 69"/>
                <a:gd name="T35" fmla="*/ 39 h 39"/>
                <a:gd name="T36" fmla="*/ 49 w 69"/>
                <a:gd name="T37" fmla="*/ 39 h 39"/>
                <a:gd name="T38" fmla="*/ 49 w 69"/>
                <a:gd name="T39" fmla="*/ 39 h 39"/>
                <a:gd name="T40" fmla="*/ 49 w 69"/>
                <a:gd name="T41" fmla="*/ 39 h 39"/>
                <a:gd name="T42" fmla="*/ 49 w 69"/>
                <a:gd name="T43" fmla="*/ 39 h 39"/>
                <a:gd name="T44" fmla="*/ 49 w 69"/>
                <a:gd name="T45" fmla="*/ 39 h 39"/>
                <a:gd name="T46" fmla="*/ 59 w 69"/>
                <a:gd name="T47" fmla="*/ 39 h 39"/>
                <a:gd name="T48" fmla="*/ 59 w 69"/>
                <a:gd name="T49" fmla="*/ 39 h 39"/>
                <a:gd name="T50" fmla="*/ 59 w 69"/>
                <a:gd name="T51" fmla="*/ 39 h 39"/>
                <a:gd name="T52" fmla="*/ 69 w 69"/>
                <a:gd name="T53" fmla="*/ 39 h 39"/>
                <a:gd name="T54" fmla="*/ 69 w 69"/>
                <a:gd name="T55" fmla="*/ 39 h 39"/>
                <a:gd name="T56" fmla="*/ 69 w 69"/>
                <a:gd name="T57" fmla="*/ 29 h 3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9"/>
                <a:gd name="T88" fmla="*/ 0 h 39"/>
                <a:gd name="T89" fmla="*/ 69 w 69"/>
                <a:gd name="T90" fmla="*/ 39 h 3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9" h="39">
                  <a:moveTo>
                    <a:pt x="69" y="29"/>
                  </a:moveTo>
                  <a:lnTo>
                    <a:pt x="69" y="29"/>
                  </a:lnTo>
                  <a:lnTo>
                    <a:pt x="59" y="19"/>
                  </a:lnTo>
                  <a:lnTo>
                    <a:pt x="49" y="10"/>
                  </a:lnTo>
                  <a:lnTo>
                    <a:pt x="39" y="10"/>
                  </a:lnTo>
                  <a:lnTo>
                    <a:pt x="29" y="1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20" y="19"/>
                  </a:lnTo>
                  <a:lnTo>
                    <a:pt x="29" y="29"/>
                  </a:lnTo>
                  <a:lnTo>
                    <a:pt x="39" y="29"/>
                  </a:lnTo>
                  <a:lnTo>
                    <a:pt x="49" y="39"/>
                  </a:lnTo>
                  <a:lnTo>
                    <a:pt x="59" y="39"/>
                  </a:lnTo>
                  <a:lnTo>
                    <a:pt x="69" y="39"/>
                  </a:lnTo>
                  <a:lnTo>
                    <a:pt x="6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06" name="Freeform 26"/>
            <p:cNvSpPr>
              <a:spLocks/>
            </p:cNvSpPr>
            <p:nvPr/>
          </p:nvSpPr>
          <p:spPr bwMode="auto">
            <a:xfrm>
              <a:off x="2575" y="2722"/>
              <a:ext cx="20" cy="30"/>
            </a:xfrm>
            <a:custGeom>
              <a:avLst/>
              <a:gdLst>
                <a:gd name="T0" fmla="*/ 20 w 20"/>
                <a:gd name="T1" fmla="*/ 20 h 30"/>
                <a:gd name="T2" fmla="*/ 20 w 20"/>
                <a:gd name="T3" fmla="*/ 20 h 30"/>
                <a:gd name="T4" fmla="*/ 20 w 20"/>
                <a:gd name="T5" fmla="*/ 20 h 30"/>
                <a:gd name="T6" fmla="*/ 20 w 20"/>
                <a:gd name="T7" fmla="*/ 20 h 30"/>
                <a:gd name="T8" fmla="*/ 20 w 20"/>
                <a:gd name="T9" fmla="*/ 20 h 30"/>
                <a:gd name="T10" fmla="*/ 20 w 20"/>
                <a:gd name="T11" fmla="*/ 10 h 30"/>
                <a:gd name="T12" fmla="*/ 20 w 20"/>
                <a:gd name="T13" fmla="*/ 10 h 30"/>
                <a:gd name="T14" fmla="*/ 20 w 20"/>
                <a:gd name="T15" fmla="*/ 10 h 30"/>
                <a:gd name="T16" fmla="*/ 20 w 20"/>
                <a:gd name="T17" fmla="*/ 0 h 30"/>
                <a:gd name="T18" fmla="*/ 20 w 20"/>
                <a:gd name="T19" fmla="*/ 0 h 30"/>
                <a:gd name="T20" fmla="*/ 0 w 20"/>
                <a:gd name="T21" fmla="*/ 10 h 30"/>
                <a:gd name="T22" fmla="*/ 0 w 20"/>
                <a:gd name="T23" fmla="*/ 10 h 30"/>
                <a:gd name="T24" fmla="*/ 0 w 20"/>
                <a:gd name="T25" fmla="*/ 10 h 30"/>
                <a:gd name="T26" fmla="*/ 0 w 20"/>
                <a:gd name="T27" fmla="*/ 10 h 30"/>
                <a:gd name="T28" fmla="*/ 0 w 20"/>
                <a:gd name="T29" fmla="*/ 10 h 30"/>
                <a:gd name="T30" fmla="*/ 0 w 20"/>
                <a:gd name="T31" fmla="*/ 10 h 30"/>
                <a:gd name="T32" fmla="*/ 0 w 20"/>
                <a:gd name="T33" fmla="*/ 20 h 30"/>
                <a:gd name="T34" fmla="*/ 0 w 20"/>
                <a:gd name="T35" fmla="*/ 20 h 30"/>
                <a:gd name="T36" fmla="*/ 0 w 20"/>
                <a:gd name="T37" fmla="*/ 20 h 30"/>
                <a:gd name="T38" fmla="*/ 0 w 20"/>
                <a:gd name="T39" fmla="*/ 20 h 30"/>
                <a:gd name="T40" fmla="*/ 0 w 20"/>
                <a:gd name="T41" fmla="*/ 20 h 30"/>
                <a:gd name="T42" fmla="*/ 0 w 20"/>
                <a:gd name="T43" fmla="*/ 30 h 30"/>
                <a:gd name="T44" fmla="*/ 0 w 20"/>
                <a:gd name="T45" fmla="*/ 30 h 30"/>
                <a:gd name="T46" fmla="*/ 0 w 20"/>
                <a:gd name="T47" fmla="*/ 30 h 30"/>
                <a:gd name="T48" fmla="*/ 10 w 20"/>
                <a:gd name="T49" fmla="*/ 30 h 30"/>
                <a:gd name="T50" fmla="*/ 10 w 20"/>
                <a:gd name="T51" fmla="*/ 30 h 30"/>
                <a:gd name="T52" fmla="*/ 10 w 20"/>
                <a:gd name="T53" fmla="*/ 30 h 30"/>
                <a:gd name="T54" fmla="*/ 20 w 20"/>
                <a:gd name="T55" fmla="*/ 30 h 30"/>
                <a:gd name="T56" fmla="*/ 20 w 20"/>
                <a:gd name="T57" fmla="*/ 20 h 3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"/>
                <a:gd name="T88" fmla="*/ 0 h 30"/>
                <a:gd name="T89" fmla="*/ 20 w 20"/>
                <a:gd name="T90" fmla="*/ 30 h 3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" h="30">
                  <a:moveTo>
                    <a:pt x="20" y="20"/>
                  </a:moveTo>
                  <a:lnTo>
                    <a:pt x="20" y="20"/>
                  </a:lnTo>
                  <a:lnTo>
                    <a:pt x="20" y="10"/>
                  </a:lnTo>
                  <a:lnTo>
                    <a:pt x="2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10" y="30"/>
                  </a:lnTo>
                  <a:lnTo>
                    <a:pt x="20" y="30"/>
                  </a:lnTo>
                  <a:lnTo>
                    <a:pt x="2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07" name="Freeform 27"/>
            <p:cNvSpPr>
              <a:spLocks/>
            </p:cNvSpPr>
            <p:nvPr/>
          </p:nvSpPr>
          <p:spPr bwMode="auto">
            <a:xfrm>
              <a:off x="2575" y="2742"/>
              <a:ext cx="79" cy="30"/>
            </a:xfrm>
            <a:custGeom>
              <a:avLst/>
              <a:gdLst>
                <a:gd name="T0" fmla="*/ 69 w 79"/>
                <a:gd name="T1" fmla="*/ 20 h 30"/>
                <a:gd name="T2" fmla="*/ 69 w 79"/>
                <a:gd name="T3" fmla="*/ 20 h 30"/>
                <a:gd name="T4" fmla="*/ 49 w 79"/>
                <a:gd name="T5" fmla="*/ 20 h 30"/>
                <a:gd name="T6" fmla="*/ 30 w 79"/>
                <a:gd name="T7" fmla="*/ 20 h 30"/>
                <a:gd name="T8" fmla="*/ 20 w 79"/>
                <a:gd name="T9" fmla="*/ 20 h 30"/>
                <a:gd name="T10" fmla="*/ 20 w 79"/>
                <a:gd name="T11" fmla="*/ 10 h 30"/>
                <a:gd name="T12" fmla="*/ 20 w 79"/>
                <a:gd name="T13" fmla="*/ 10 h 30"/>
                <a:gd name="T14" fmla="*/ 20 w 79"/>
                <a:gd name="T15" fmla="*/ 10 h 30"/>
                <a:gd name="T16" fmla="*/ 20 w 79"/>
                <a:gd name="T17" fmla="*/ 10 h 30"/>
                <a:gd name="T18" fmla="*/ 20 w 79"/>
                <a:gd name="T19" fmla="*/ 0 h 30"/>
                <a:gd name="T20" fmla="*/ 0 w 79"/>
                <a:gd name="T21" fmla="*/ 0 h 30"/>
                <a:gd name="T22" fmla="*/ 0 w 79"/>
                <a:gd name="T23" fmla="*/ 10 h 30"/>
                <a:gd name="T24" fmla="*/ 0 w 79"/>
                <a:gd name="T25" fmla="*/ 20 h 30"/>
                <a:gd name="T26" fmla="*/ 0 w 79"/>
                <a:gd name="T27" fmla="*/ 30 h 30"/>
                <a:gd name="T28" fmla="*/ 10 w 79"/>
                <a:gd name="T29" fmla="*/ 30 h 30"/>
                <a:gd name="T30" fmla="*/ 20 w 79"/>
                <a:gd name="T31" fmla="*/ 30 h 30"/>
                <a:gd name="T32" fmla="*/ 30 w 79"/>
                <a:gd name="T33" fmla="*/ 30 h 30"/>
                <a:gd name="T34" fmla="*/ 49 w 79"/>
                <a:gd name="T35" fmla="*/ 30 h 30"/>
                <a:gd name="T36" fmla="*/ 69 w 79"/>
                <a:gd name="T37" fmla="*/ 30 h 30"/>
                <a:gd name="T38" fmla="*/ 69 w 79"/>
                <a:gd name="T39" fmla="*/ 30 h 30"/>
                <a:gd name="T40" fmla="*/ 69 w 79"/>
                <a:gd name="T41" fmla="*/ 30 h 30"/>
                <a:gd name="T42" fmla="*/ 79 w 79"/>
                <a:gd name="T43" fmla="*/ 30 h 30"/>
                <a:gd name="T44" fmla="*/ 79 w 79"/>
                <a:gd name="T45" fmla="*/ 30 h 30"/>
                <a:gd name="T46" fmla="*/ 79 w 79"/>
                <a:gd name="T47" fmla="*/ 30 h 30"/>
                <a:gd name="T48" fmla="*/ 79 w 79"/>
                <a:gd name="T49" fmla="*/ 20 h 30"/>
                <a:gd name="T50" fmla="*/ 79 w 79"/>
                <a:gd name="T51" fmla="*/ 20 h 30"/>
                <a:gd name="T52" fmla="*/ 79 w 79"/>
                <a:gd name="T53" fmla="*/ 20 h 30"/>
                <a:gd name="T54" fmla="*/ 79 w 79"/>
                <a:gd name="T55" fmla="*/ 20 h 30"/>
                <a:gd name="T56" fmla="*/ 69 w 79"/>
                <a:gd name="T57" fmla="*/ 20 h 3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9"/>
                <a:gd name="T88" fmla="*/ 0 h 30"/>
                <a:gd name="T89" fmla="*/ 79 w 79"/>
                <a:gd name="T90" fmla="*/ 30 h 3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9" h="30">
                  <a:moveTo>
                    <a:pt x="69" y="20"/>
                  </a:moveTo>
                  <a:lnTo>
                    <a:pt x="69" y="20"/>
                  </a:lnTo>
                  <a:lnTo>
                    <a:pt x="49" y="20"/>
                  </a:lnTo>
                  <a:lnTo>
                    <a:pt x="30" y="20"/>
                  </a:lnTo>
                  <a:lnTo>
                    <a:pt x="20" y="20"/>
                  </a:lnTo>
                  <a:lnTo>
                    <a:pt x="20" y="1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10" y="30"/>
                  </a:lnTo>
                  <a:lnTo>
                    <a:pt x="20" y="30"/>
                  </a:lnTo>
                  <a:lnTo>
                    <a:pt x="30" y="30"/>
                  </a:lnTo>
                  <a:lnTo>
                    <a:pt x="49" y="30"/>
                  </a:lnTo>
                  <a:lnTo>
                    <a:pt x="69" y="30"/>
                  </a:lnTo>
                  <a:lnTo>
                    <a:pt x="79" y="30"/>
                  </a:lnTo>
                  <a:lnTo>
                    <a:pt x="79" y="20"/>
                  </a:lnTo>
                  <a:lnTo>
                    <a:pt x="69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08" name="Freeform 28"/>
            <p:cNvSpPr>
              <a:spLocks/>
            </p:cNvSpPr>
            <p:nvPr/>
          </p:nvSpPr>
          <p:spPr bwMode="auto">
            <a:xfrm>
              <a:off x="2644" y="2693"/>
              <a:ext cx="79" cy="79"/>
            </a:xfrm>
            <a:custGeom>
              <a:avLst/>
              <a:gdLst>
                <a:gd name="T0" fmla="*/ 20 w 79"/>
                <a:gd name="T1" fmla="*/ 19 h 79"/>
                <a:gd name="T2" fmla="*/ 20 w 79"/>
                <a:gd name="T3" fmla="*/ 19 h 79"/>
                <a:gd name="T4" fmla="*/ 30 w 79"/>
                <a:gd name="T5" fmla="*/ 29 h 79"/>
                <a:gd name="T6" fmla="*/ 39 w 79"/>
                <a:gd name="T7" fmla="*/ 39 h 79"/>
                <a:gd name="T8" fmla="*/ 49 w 79"/>
                <a:gd name="T9" fmla="*/ 49 h 79"/>
                <a:gd name="T10" fmla="*/ 59 w 79"/>
                <a:gd name="T11" fmla="*/ 49 h 79"/>
                <a:gd name="T12" fmla="*/ 59 w 79"/>
                <a:gd name="T13" fmla="*/ 59 h 79"/>
                <a:gd name="T14" fmla="*/ 49 w 79"/>
                <a:gd name="T15" fmla="*/ 59 h 79"/>
                <a:gd name="T16" fmla="*/ 39 w 79"/>
                <a:gd name="T17" fmla="*/ 59 h 79"/>
                <a:gd name="T18" fmla="*/ 0 w 79"/>
                <a:gd name="T19" fmla="*/ 69 h 79"/>
                <a:gd name="T20" fmla="*/ 0 w 79"/>
                <a:gd name="T21" fmla="*/ 79 h 79"/>
                <a:gd name="T22" fmla="*/ 39 w 79"/>
                <a:gd name="T23" fmla="*/ 79 h 79"/>
                <a:gd name="T24" fmla="*/ 59 w 79"/>
                <a:gd name="T25" fmla="*/ 79 h 79"/>
                <a:gd name="T26" fmla="*/ 79 w 79"/>
                <a:gd name="T27" fmla="*/ 59 h 79"/>
                <a:gd name="T28" fmla="*/ 69 w 79"/>
                <a:gd name="T29" fmla="*/ 49 h 79"/>
                <a:gd name="T30" fmla="*/ 59 w 79"/>
                <a:gd name="T31" fmla="*/ 29 h 79"/>
                <a:gd name="T32" fmla="*/ 49 w 79"/>
                <a:gd name="T33" fmla="*/ 19 h 79"/>
                <a:gd name="T34" fmla="*/ 39 w 79"/>
                <a:gd name="T35" fmla="*/ 10 h 79"/>
                <a:gd name="T36" fmla="*/ 39 w 79"/>
                <a:gd name="T37" fmla="*/ 10 h 79"/>
                <a:gd name="T38" fmla="*/ 39 w 79"/>
                <a:gd name="T39" fmla="*/ 10 h 79"/>
                <a:gd name="T40" fmla="*/ 39 w 79"/>
                <a:gd name="T41" fmla="*/ 10 h 79"/>
                <a:gd name="T42" fmla="*/ 30 w 79"/>
                <a:gd name="T43" fmla="*/ 10 h 79"/>
                <a:gd name="T44" fmla="*/ 30 w 79"/>
                <a:gd name="T45" fmla="*/ 0 h 79"/>
                <a:gd name="T46" fmla="*/ 30 w 79"/>
                <a:gd name="T47" fmla="*/ 0 h 79"/>
                <a:gd name="T48" fmla="*/ 20 w 79"/>
                <a:gd name="T49" fmla="*/ 10 h 79"/>
                <a:gd name="T50" fmla="*/ 20 w 79"/>
                <a:gd name="T51" fmla="*/ 10 h 79"/>
                <a:gd name="T52" fmla="*/ 20 w 79"/>
                <a:gd name="T53" fmla="*/ 10 h 79"/>
                <a:gd name="T54" fmla="*/ 20 w 79"/>
                <a:gd name="T55" fmla="*/ 19 h 79"/>
                <a:gd name="T56" fmla="*/ 20 w 79"/>
                <a:gd name="T57" fmla="*/ 19 h 7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9"/>
                <a:gd name="T88" fmla="*/ 0 h 79"/>
                <a:gd name="T89" fmla="*/ 79 w 79"/>
                <a:gd name="T90" fmla="*/ 79 h 7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9" h="79">
                  <a:moveTo>
                    <a:pt x="20" y="19"/>
                  </a:moveTo>
                  <a:lnTo>
                    <a:pt x="20" y="19"/>
                  </a:lnTo>
                  <a:lnTo>
                    <a:pt x="30" y="29"/>
                  </a:lnTo>
                  <a:lnTo>
                    <a:pt x="39" y="39"/>
                  </a:lnTo>
                  <a:lnTo>
                    <a:pt x="49" y="49"/>
                  </a:lnTo>
                  <a:lnTo>
                    <a:pt x="59" y="49"/>
                  </a:lnTo>
                  <a:lnTo>
                    <a:pt x="59" y="59"/>
                  </a:lnTo>
                  <a:lnTo>
                    <a:pt x="49" y="59"/>
                  </a:lnTo>
                  <a:lnTo>
                    <a:pt x="39" y="5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39" y="79"/>
                  </a:lnTo>
                  <a:lnTo>
                    <a:pt x="59" y="79"/>
                  </a:lnTo>
                  <a:lnTo>
                    <a:pt x="79" y="59"/>
                  </a:lnTo>
                  <a:lnTo>
                    <a:pt x="69" y="49"/>
                  </a:lnTo>
                  <a:lnTo>
                    <a:pt x="59" y="29"/>
                  </a:lnTo>
                  <a:lnTo>
                    <a:pt x="49" y="19"/>
                  </a:lnTo>
                  <a:lnTo>
                    <a:pt x="39" y="10"/>
                  </a:lnTo>
                  <a:lnTo>
                    <a:pt x="30" y="10"/>
                  </a:lnTo>
                  <a:lnTo>
                    <a:pt x="30" y="0"/>
                  </a:lnTo>
                  <a:lnTo>
                    <a:pt x="20" y="10"/>
                  </a:lnTo>
                  <a:lnTo>
                    <a:pt x="2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09" name="Freeform 29"/>
            <p:cNvSpPr>
              <a:spLocks/>
            </p:cNvSpPr>
            <p:nvPr/>
          </p:nvSpPr>
          <p:spPr bwMode="auto">
            <a:xfrm>
              <a:off x="2575" y="2614"/>
              <a:ext cx="108" cy="98"/>
            </a:xfrm>
            <a:custGeom>
              <a:avLst/>
              <a:gdLst>
                <a:gd name="T0" fmla="*/ 0 w 108"/>
                <a:gd name="T1" fmla="*/ 20 h 98"/>
                <a:gd name="T2" fmla="*/ 10 w 108"/>
                <a:gd name="T3" fmla="*/ 20 h 98"/>
                <a:gd name="T4" fmla="*/ 20 w 108"/>
                <a:gd name="T5" fmla="*/ 30 h 98"/>
                <a:gd name="T6" fmla="*/ 39 w 108"/>
                <a:gd name="T7" fmla="*/ 39 h 98"/>
                <a:gd name="T8" fmla="*/ 49 w 108"/>
                <a:gd name="T9" fmla="*/ 49 h 98"/>
                <a:gd name="T10" fmla="*/ 59 w 108"/>
                <a:gd name="T11" fmla="*/ 59 h 98"/>
                <a:gd name="T12" fmla="*/ 69 w 108"/>
                <a:gd name="T13" fmla="*/ 69 h 98"/>
                <a:gd name="T14" fmla="*/ 79 w 108"/>
                <a:gd name="T15" fmla="*/ 89 h 98"/>
                <a:gd name="T16" fmla="*/ 89 w 108"/>
                <a:gd name="T17" fmla="*/ 98 h 98"/>
                <a:gd name="T18" fmla="*/ 108 w 108"/>
                <a:gd name="T19" fmla="*/ 89 h 98"/>
                <a:gd name="T20" fmla="*/ 99 w 108"/>
                <a:gd name="T21" fmla="*/ 79 h 98"/>
                <a:gd name="T22" fmla="*/ 89 w 108"/>
                <a:gd name="T23" fmla="*/ 59 h 98"/>
                <a:gd name="T24" fmla="*/ 79 w 108"/>
                <a:gd name="T25" fmla="*/ 49 h 98"/>
                <a:gd name="T26" fmla="*/ 59 w 108"/>
                <a:gd name="T27" fmla="*/ 30 h 98"/>
                <a:gd name="T28" fmla="*/ 49 w 108"/>
                <a:gd name="T29" fmla="*/ 20 h 98"/>
                <a:gd name="T30" fmla="*/ 30 w 108"/>
                <a:gd name="T31" fmla="*/ 10 h 98"/>
                <a:gd name="T32" fmla="*/ 20 w 108"/>
                <a:gd name="T33" fmla="*/ 0 h 98"/>
                <a:gd name="T34" fmla="*/ 0 w 108"/>
                <a:gd name="T35" fmla="*/ 0 h 98"/>
                <a:gd name="T36" fmla="*/ 0 w 108"/>
                <a:gd name="T37" fmla="*/ 20 h 9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8"/>
                <a:gd name="T58" fmla="*/ 0 h 98"/>
                <a:gd name="T59" fmla="*/ 108 w 108"/>
                <a:gd name="T60" fmla="*/ 98 h 9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8" h="98">
                  <a:moveTo>
                    <a:pt x="0" y="20"/>
                  </a:moveTo>
                  <a:lnTo>
                    <a:pt x="10" y="20"/>
                  </a:lnTo>
                  <a:lnTo>
                    <a:pt x="20" y="30"/>
                  </a:lnTo>
                  <a:lnTo>
                    <a:pt x="39" y="39"/>
                  </a:lnTo>
                  <a:lnTo>
                    <a:pt x="49" y="49"/>
                  </a:lnTo>
                  <a:lnTo>
                    <a:pt x="59" y="59"/>
                  </a:lnTo>
                  <a:lnTo>
                    <a:pt x="69" y="69"/>
                  </a:lnTo>
                  <a:lnTo>
                    <a:pt x="79" y="89"/>
                  </a:lnTo>
                  <a:lnTo>
                    <a:pt x="89" y="98"/>
                  </a:lnTo>
                  <a:lnTo>
                    <a:pt x="108" y="89"/>
                  </a:lnTo>
                  <a:lnTo>
                    <a:pt x="99" y="79"/>
                  </a:lnTo>
                  <a:lnTo>
                    <a:pt x="89" y="59"/>
                  </a:lnTo>
                  <a:lnTo>
                    <a:pt x="79" y="49"/>
                  </a:lnTo>
                  <a:lnTo>
                    <a:pt x="59" y="30"/>
                  </a:lnTo>
                  <a:lnTo>
                    <a:pt x="49" y="20"/>
                  </a:lnTo>
                  <a:lnTo>
                    <a:pt x="30" y="1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10" name="Freeform 30"/>
            <p:cNvSpPr>
              <a:spLocks/>
            </p:cNvSpPr>
            <p:nvPr/>
          </p:nvSpPr>
          <p:spPr bwMode="auto">
            <a:xfrm>
              <a:off x="2565" y="2614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0 h 20"/>
                <a:gd name="T4" fmla="*/ 0 w 10"/>
                <a:gd name="T5" fmla="*/ 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10 h 20"/>
                <a:gd name="T12" fmla="*/ 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11" name="Freeform 31"/>
            <p:cNvSpPr>
              <a:spLocks/>
            </p:cNvSpPr>
            <p:nvPr/>
          </p:nvSpPr>
          <p:spPr bwMode="auto">
            <a:xfrm>
              <a:off x="4466" y="2614"/>
              <a:ext cx="246" cy="256"/>
            </a:xfrm>
            <a:custGeom>
              <a:avLst/>
              <a:gdLst>
                <a:gd name="T0" fmla="*/ 2 w 25"/>
                <a:gd name="T1" fmla="*/ 0 h 26"/>
                <a:gd name="T2" fmla="*/ 7 w 25"/>
                <a:gd name="T3" fmla="*/ 0 h 26"/>
                <a:gd name="T4" fmla="*/ 7 w 25"/>
                <a:gd name="T5" fmla="*/ 0 h 26"/>
                <a:gd name="T6" fmla="*/ 15 w 25"/>
                <a:gd name="T7" fmla="*/ 9 h 26"/>
                <a:gd name="T8" fmla="*/ 12 w 25"/>
                <a:gd name="T9" fmla="*/ 26 h 26"/>
                <a:gd name="T10" fmla="*/ 8 w 25"/>
                <a:gd name="T11" fmla="*/ 11 h 26"/>
                <a:gd name="T12" fmla="*/ 2 w 25"/>
                <a:gd name="T13" fmla="*/ 8 h 26"/>
                <a:gd name="T14" fmla="*/ 2 w 25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6"/>
                <a:gd name="T26" fmla="*/ 25 w 25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6">
                  <a:moveTo>
                    <a:pt x="2" y="0"/>
                  </a:moveTo>
                  <a:lnTo>
                    <a:pt x="7" y="0"/>
                  </a:lnTo>
                  <a:cubicBezTo>
                    <a:pt x="11" y="0"/>
                    <a:pt x="14" y="6"/>
                    <a:pt x="15" y="9"/>
                  </a:cubicBezTo>
                  <a:cubicBezTo>
                    <a:pt x="16" y="10"/>
                    <a:pt x="25" y="26"/>
                    <a:pt x="12" y="26"/>
                  </a:cubicBezTo>
                  <a:cubicBezTo>
                    <a:pt x="0" y="26"/>
                    <a:pt x="9" y="12"/>
                    <a:pt x="8" y="11"/>
                  </a:cubicBezTo>
                  <a:cubicBezTo>
                    <a:pt x="7" y="9"/>
                    <a:pt x="5" y="8"/>
                    <a:pt x="2" y="8"/>
                  </a:cubicBezTo>
                  <a:lnTo>
                    <a:pt x="2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12" name="Freeform 32"/>
            <p:cNvSpPr>
              <a:spLocks/>
            </p:cNvSpPr>
            <p:nvPr/>
          </p:nvSpPr>
          <p:spPr bwMode="auto">
            <a:xfrm>
              <a:off x="4466" y="2614"/>
              <a:ext cx="246" cy="256"/>
            </a:xfrm>
            <a:custGeom>
              <a:avLst/>
              <a:gdLst>
                <a:gd name="T0" fmla="*/ 7 w 25"/>
                <a:gd name="T1" fmla="*/ 0 h 26"/>
                <a:gd name="T2" fmla="*/ 15 w 25"/>
                <a:gd name="T3" fmla="*/ 9 h 26"/>
                <a:gd name="T4" fmla="*/ 12 w 25"/>
                <a:gd name="T5" fmla="*/ 26 h 26"/>
                <a:gd name="T6" fmla="*/ 8 w 25"/>
                <a:gd name="T7" fmla="*/ 11 h 26"/>
                <a:gd name="T8" fmla="*/ 2 w 25"/>
                <a:gd name="T9" fmla="*/ 8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6"/>
                <a:gd name="T17" fmla="*/ 25 w 25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6">
                  <a:moveTo>
                    <a:pt x="7" y="0"/>
                  </a:moveTo>
                  <a:cubicBezTo>
                    <a:pt x="11" y="0"/>
                    <a:pt x="14" y="6"/>
                    <a:pt x="15" y="9"/>
                  </a:cubicBezTo>
                  <a:cubicBezTo>
                    <a:pt x="16" y="10"/>
                    <a:pt x="25" y="26"/>
                    <a:pt x="12" y="26"/>
                  </a:cubicBezTo>
                  <a:cubicBezTo>
                    <a:pt x="0" y="26"/>
                    <a:pt x="9" y="12"/>
                    <a:pt x="8" y="11"/>
                  </a:cubicBezTo>
                  <a:cubicBezTo>
                    <a:pt x="7" y="9"/>
                    <a:pt x="5" y="8"/>
                    <a:pt x="2" y="8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13" name="Freeform 33"/>
            <p:cNvSpPr>
              <a:spLocks/>
            </p:cNvSpPr>
            <p:nvPr/>
          </p:nvSpPr>
          <p:spPr bwMode="auto">
            <a:xfrm>
              <a:off x="4486" y="2624"/>
              <a:ext cx="236" cy="148"/>
            </a:xfrm>
            <a:custGeom>
              <a:avLst/>
              <a:gdLst>
                <a:gd name="T0" fmla="*/ 0 w 24"/>
                <a:gd name="T1" fmla="*/ 8 h 15"/>
                <a:gd name="T2" fmla="*/ 6 w 24"/>
                <a:gd name="T3" fmla="*/ 11 h 15"/>
                <a:gd name="T4" fmla="*/ 6 w 24"/>
                <a:gd name="T5" fmla="*/ 12 h 15"/>
                <a:gd name="T6" fmla="*/ 12 w 24"/>
                <a:gd name="T7" fmla="*/ 14 h 15"/>
                <a:gd name="T8" fmla="*/ 15 w 24"/>
                <a:gd name="T9" fmla="*/ 8 h 15"/>
                <a:gd name="T10" fmla="*/ 5 w 24"/>
                <a:gd name="T11" fmla="*/ 0 h 15"/>
                <a:gd name="T12" fmla="*/ 5 w 24"/>
                <a:gd name="T13" fmla="*/ 0 h 15"/>
                <a:gd name="T14" fmla="*/ 0 w 24"/>
                <a:gd name="T15" fmla="*/ 0 h 15"/>
                <a:gd name="T16" fmla="*/ 0 w 24"/>
                <a:gd name="T17" fmla="*/ 8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5"/>
                <a:gd name="T29" fmla="*/ 24 w 2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5">
                  <a:moveTo>
                    <a:pt x="0" y="8"/>
                  </a:moveTo>
                  <a:cubicBezTo>
                    <a:pt x="3" y="8"/>
                    <a:pt x="5" y="9"/>
                    <a:pt x="6" y="11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6" y="15"/>
                    <a:pt x="6" y="14"/>
                    <a:pt x="12" y="14"/>
                  </a:cubicBezTo>
                  <a:cubicBezTo>
                    <a:pt x="24" y="14"/>
                    <a:pt x="16" y="10"/>
                    <a:pt x="15" y="8"/>
                  </a:cubicBezTo>
                  <a:cubicBezTo>
                    <a:pt x="13" y="5"/>
                    <a:pt x="9" y="0"/>
                    <a:pt x="5" y="0"/>
                  </a:cubicBezTo>
                  <a:lnTo>
                    <a:pt x="0" y="0"/>
                  </a:lnTo>
                  <a:lnTo>
                    <a:pt x="0" y="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14" name="Freeform 34"/>
            <p:cNvSpPr>
              <a:spLocks/>
            </p:cNvSpPr>
            <p:nvPr/>
          </p:nvSpPr>
          <p:spPr bwMode="auto">
            <a:xfrm>
              <a:off x="4476" y="2693"/>
              <a:ext cx="10" cy="19"/>
            </a:xfrm>
            <a:custGeom>
              <a:avLst/>
              <a:gdLst>
                <a:gd name="T0" fmla="*/ 10 w 10"/>
                <a:gd name="T1" fmla="*/ 0 h 19"/>
                <a:gd name="T2" fmla="*/ 10 w 10"/>
                <a:gd name="T3" fmla="*/ 0 h 19"/>
                <a:gd name="T4" fmla="*/ 10 w 10"/>
                <a:gd name="T5" fmla="*/ 10 h 19"/>
                <a:gd name="T6" fmla="*/ 0 w 10"/>
                <a:gd name="T7" fmla="*/ 10 h 19"/>
                <a:gd name="T8" fmla="*/ 0 w 10"/>
                <a:gd name="T9" fmla="*/ 10 h 19"/>
                <a:gd name="T10" fmla="*/ 0 w 10"/>
                <a:gd name="T11" fmla="*/ 19 h 19"/>
                <a:gd name="T12" fmla="*/ 10 w 10"/>
                <a:gd name="T13" fmla="*/ 19 h 19"/>
                <a:gd name="T14" fmla="*/ 10 w 10"/>
                <a:gd name="T15" fmla="*/ 19 h 19"/>
                <a:gd name="T16" fmla="*/ 10 w 10"/>
                <a:gd name="T17" fmla="*/ 19 h 19"/>
                <a:gd name="T18" fmla="*/ 10 w 10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9"/>
                <a:gd name="T32" fmla="*/ 10 w 10"/>
                <a:gd name="T33" fmla="*/ 19 h 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9">
                  <a:moveTo>
                    <a:pt x="10" y="0"/>
                  </a:move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15" name="Freeform 35"/>
            <p:cNvSpPr>
              <a:spLocks/>
            </p:cNvSpPr>
            <p:nvPr/>
          </p:nvSpPr>
          <p:spPr bwMode="auto">
            <a:xfrm>
              <a:off x="4486" y="2693"/>
              <a:ext cx="69" cy="39"/>
            </a:xfrm>
            <a:custGeom>
              <a:avLst/>
              <a:gdLst>
                <a:gd name="T0" fmla="*/ 69 w 69"/>
                <a:gd name="T1" fmla="*/ 29 h 39"/>
                <a:gd name="T2" fmla="*/ 69 w 69"/>
                <a:gd name="T3" fmla="*/ 29 h 39"/>
                <a:gd name="T4" fmla="*/ 59 w 69"/>
                <a:gd name="T5" fmla="*/ 19 h 39"/>
                <a:gd name="T6" fmla="*/ 59 w 69"/>
                <a:gd name="T7" fmla="*/ 19 h 39"/>
                <a:gd name="T8" fmla="*/ 49 w 69"/>
                <a:gd name="T9" fmla="*/ 10 h 39"/>
                <a:gd name="T10" fmla="*/ 39 w 69"/>
                <a:gd name="T11" fmla="*/ 10 h 39"/>
                <a:gd name="T12" fmla="*/ 29 w 69"/>
                <a:gd name="T13" fmla="*/ 10 h 39"/>
                <a:gd name="T14" fmla="*/ 20 w 69"/>
                <a:gd name="T15" fmla="*/ 0 h 39"/>
                <a:gd name="T16" fmla="*/ 10 w 69"/>
                <a:gd name="T17" fmla="*/ 0 h 39"/>
                <a:gd name="T18" fmla="*/ 0 w 69"/>
                <a:gd name="T19" fmla="*/ 0 h 39"/>
                <a:gd name="T20" fmla="*/ 0 w 69"/>
                <a:gd name="T21" fmla="*/ 19 h 39"/>
                <a:gd name="T22" fmla="*/ 10 w 69"/>
                <a:gd name="T23" fmla="*/ 19 h 39"/>
                <a:gd name="T24" fmla="*/ 20 w 69"/>
                <a:gd name="T25" fmla="*/ 19 h 39"/>
                <a:gd name="T26" fmla="*/ 29 w 69"/>
                <a:gd name="T27" fmla="*/ 29 h 39"/>
                <a:gd name="T28" fmla="*/ 29 w 69"/>
                <a:gd name="T29" fmla="*/ 29 h 39"/>
                <a:gd name="T30" fmla="*/ 39 w 69"/>
                <a:gd name="T31" fmla="*/ 29 h 39"/>
                <a:gd name="T32" fmla="*/ 39 w 69"/>
                <a:gd name="T33" fmla="*/ 29 h 39"/>
                <a:gd name="T34" fmla="*/ 49 w 69"/>
                <a:gd name="T35" fmla="*/ 39 h 39"/>
                <a:gd name="T36" fmla="*/ 49 w 69"/>
                <a:gd name="T37" fmla="*/ 39 h 39"/>
                <a:gd name="T38" fmla="*/ 49 w 69"/>
                <a:gd name="T39" fmla="*/ 39 h 39"/>
                <a:gd name="T40" fmla="*/ 49 w 69"/>
                <a:gd name="T41" fmla="*/ 39 h 39"/>
                <a:gd name="T42" fmla="*/ 49 w 69"/>
                <a:gd name="T43" fmla="*/ 39 h 39"/>
                <a:gd name="T44" fmla="*/ 49 w 69"/>
                <a:gd name="T45" fmla="*/ 39 h 39"/>
                <a:gd name="T46" fmla="*/ 59 w 69"/>
                <a:gd name="T47" fmla="*/ 39 h 39"/>
                <a:gd name="T48" fmla="*/ 59 w 69"/>
                <a:gd name="T49" fmla="*/ 39 h 39"/>
                <a:gd name="T50" fmla="*/ 59 w 69"/>
                <a:gd name="T51" fmla="*/ 39 h 39"/>
                <a:gd name="T52" fmla="*/ 69 w 69"/>
                <a:gd name="T53" fmla="*/ 39 h 39"/>
                <a:gd name="T54" fmla="*/ 69 w 69"/>
                <a:gd name="T55" fmla="*/ 39 h 39"/>
                <a:gd name="T56" fmla="*/ 69 w 69"/>
                <a:gd name="T57" fmla="*/ 29 h 3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9"/>
                <a:gd name="T88" fmla="*/ 0 h 39"/>
                <a:gd name="T89" fmla="*/ 69 w 69"/>
                <a:gd name="T90" fmla="*/ 39 h 3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9" h="39">
                  <a:moveTo>
                    <a:pt x="69" y="29"/>
                  </a:moveTo>
                  <a:lnTo>
                    <a:pt x="69" y="29"/>
                  </a:lnTo>
                  <a:lnTo>
                    <a:pt x="59" y="19"/>
                  </a:lnTo>
                  <a:lnTo>
                    <a:pt x="49" y="10"/>
                  </a:lnTo>
                  <a:lnTo>
                    <a:pt x="39" y="10"/>
                  </a:lnTo>
                  <a:lnTo>
                    <a:pt x="29" y="1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20" y="19"/>
                  </a:lnTo>
                  <a:lnTo>
                    <a:pt x="29" y="29"/>
                  </a:lnTo>
                  <a:lnTo>
                    <a:pt x="39" y="29"/>
                  </a:lnTo>
                  <a:lnTo>
                    <a:pt x="49" y="39"/>
                  </a:lnTo>
                  <a:lnTo>
                    <a:pt x="59" y="39"/>
                  </a:lnTo>
                  <a:lnTo>
                    <a:pt x="69" y="39"/>
                  </a:lnTo>
                  <a:lnTo>
                    <a:pt x="6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16" name="Freeform 36"/>
            <p:cNvSpPr>
              <a:spLocks/>
            </p:cNvSpPr>
            <p:nvPr/>
          </p:nvSpPr>
          <p:spPr bwMode="auto">
            <a:xfrm>
              <a:off x="4535" y="2722"/>
              <a:ext cx="20" cy="30"/>
            </a:xfrm>
            <a:custGeom>
              <a:avLst/>
              <a:gdLst>
                <a:gd name="T0" fmla="*/ 20 w 20"/>
                <a:gd name="T1" fmla="*/ 20 h 30"/>
                <a:gd name="T2" fmla="*/ 20 w 20"/>
                <a:gd name="T3" fmla="*/ 20 h 30"/>
                <a:gd name="T4" fmla="*/ 20 w 20"/>
                <a:gd name="T5" fmla="*/ 20 h 30"/>
                <a:gd name="T6" fmla="*/ 20 w 20"/>
                <a:gd name="T7" fmla="*/ 20 h 30"/>
                <a:gd name="T8" fmla="*/ 20 w 20"/>
                <a:gd name="T9" fmla="*/ 20 h 30"/>
                <a:gd name="T10" fmla="*/ 20 w 20"/>
                <a:gd name="T11" fmla="*/ 10 h 30"/>
                <a:gd name="T12" fmla="*/ 20 w 20"/>
                <a:gd name="T13" fmla="*/ 10 h 30"/>
                <a:gd name="T14" fmla="*/ 20 w 20"/>
                <a:gd name="T15" fmla="*/ 10 h 30"/>
                <a:gd name="T16" fmla="*/ 20 w 20"/>
                <a:gd name="T17" fmla="*/ 0 h 30"/>
                <a:gd name="T18" fmla="*/ 20 w 20"/>
                <a:gd name="T19" fmla="*/ 0 h 30"/>
                <a:gd name="T20" fmla="*/ 0 w 20"/>
                <a:gd name="T21" fmla="*/ 10 h 30"/>
                <a:gd name="T22" fmla="*/ 0 w 20"/>
                <a:gd name="T23" fmla="*/ 10 h 30"/>
                <a:gd name="T24" fmla="*/ 0 w 20"/>
                <a:gd name="T25" fmla="*/ 10 h 30"/>
                <a:gd name="T26" fmla="*/ 0 w 20"/>
                <a:gd name="T27" fmla="*/ 10 h 30"/>
                <a:gd name="T28" fmla="*/ 0 w 20"/>
                <a:gd name="T29" fmla="*/ 10 h 30"/>
                <a:gd name="T30" fmla="*/ 0 w 20"/>
                <a:gd name="T31" fmla="*/ 10 h 30"/>
                <a:gd name="T32" fmla="*/ 0 w 20"/>
                <a:gd name="T33" fmla="*/ 20 h 30"/>
                <a:gd name="T34" fmla="*/ 0 w 20"/>
                <a:gd name="T35" fmla="*/ 20 h 30"/>
                <a:gd name="T36" fmla="*/ 0 w 20"/>
                <a:gd name="T37" fmla="*/ 20 h 30"/>
                <a:gd name="T38" fmla="*/ 0 w 20"/>
                <a:gd name="T39" fmla="*/ 20 h 30"/>
                <a:gd name="T40" fmla="*/ 0 w 20"/>
                <a:gd name="T41" fmla="*/ 20 h 30"/>
                <a:gd name="T42" fmla="*/ 0 w 20"/>
                <a:gd name="T43" fmla="*/ 30 h 30"/>
                <a:gd name="T44" fmla="*/ 0 w 20"/>
                <a:gd name="T45" fmla="*/ 30 h 30"/>
                <a:gd name="T46" fmla="*/ 0 w 20"/>
                <a:gd name="T47" fmla="*/ 30 h 30"/>
                <a:gd name="T48" fmla="*/ 10 w 20"/>
                <a:gd name="T49" fmla="*/ 30 h 30"/>
                <a:gd name="T50" fmla="*/ 10 w 20"/>
                <a:gd name="T51" fmla="*/ 30 h 30"/>
                <a:gd name="T52" fmla="*/ 10 w 20"/>
                <a:gd name="T53" fmla="*/ 30 h 30"/>
                <a:gd name="T54" fmla="*/ 20 w 20"/>
                <a:gd name="T55" fmla="*/ 30 h 30"/>
                <a:gd name="T56" fmla="*/ 20 w 20"/>
                <a:gd name="T57" fmla="*/ 20 h 3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"/>
                <a:gd name="T88" fmla="*/ 0 h 30"/>
                <a:gd name="T89" fmla="*/ 20 w 20"/>
                <a:gd name="T90" fmla="*/ 30 h 3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" h="30">
                  <a:moveTo>
                    <a:pt x="20" y="20"/>
                  </a:moveTo>
                  <a:lnTo>
                    <a:pt x="20" y="20"/>
                  </a:lnTo>
                  <a:lnTo>
                    <a:pt x="20" y="10"/>
                  </a:lnTo>
                  <a:lnTo>
                    <a:pt x="2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10" y="30"/>
                  </a:lnTo>
                  <a:lnTo>
                    <a:pt x="20" y="30"/>
                  </a:lnTo>
                  <a:lnTo>
                    <a:pt x="2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17" name="Freeform 37"/>
            <p:cNvSpPr>
              <a:spLocks/>
            </p:cNvSpPr>
            <p:nvPr/>
          </p:nvSpPr>
          <p:spPr bwMode="auto">
            <a:xfrm>
              <a:off x="4535" y="2742"/>
              <a:ext cx="79" cy="30"/>
            </a:xfrm>
            <a:custGeom>
              <a:avLst/>
              <a:gdLst>
                <a:gd name="T0" fmla="*/ 69 w 79"/>
                <a:gd name="T1" fmla="*/ 20 h 30"/>
                <a:gd name="T2" fmla="*/ 69 w 79"/>
                <a:gd name="T3" fmla="*/ 20 h 30"/>
                <a:gd name="T4" fmla="*/ 49 w 79"/>
                <a:gd name="T5" fmla="*/ 20 h 30"/>
                <a:gd name="T6" fmla="*/ 39 w 79"/>
                <a:gd name="T7" fmla="*/ 20 h 30"/>
                <a:gd name="T8" fmla="*/ 20 w 79"/>
                <a:gd name="T9" fmla="*/ 20 h 30"/>
                <a:gd name="T10" fmla="*/ 20 w 79"/>
                <a:gd name="T11" fmla="*/ 10 h 30"/>
                <a:gd name="T12" fmla="*/ 20 w 79"/>
                <a:gd name="T13" fmla="*/ 10 h 30"/>
                <a:gd name="T14" fmla="*/ 20 w 79"/>
                <a:gd name="T15" fmla="*/ 10 h 30"/>
                <a:gd name="T16" fmla="*/ 20 w 79"/>
                <a:gd name="T17" fmla="*/ 10 h 30"/>
                <a:gd name="T18" fmla="*/ 20 w 79"/>
                <a:gd name="T19" fmla="*/ 0 h 30"/>
                <a:gd name="T20" fmla="*/ 0 w 79"/>
                <a:gd name="T21" fmla="*/ 0 h 30"/>
                <a:gd name="T22" fmla="*/ 0 w 79"/>
                <a:gd name="T23" fmla="*/ 10 h 30"/>
                <a:gd name="T24" fmla="*/ 0 w 79"/>
                <a:gd name="T25" fmla="*/ 20 h 30"/>
                <a:gd name="T26" fmla="*/ 0 w 79"/>
                <a:gd name="T27" fmla="*/ 30 h 30"/>
                <a:gd name="T28" fmla="*/ 10 w 79"/>
                <a:gd name="T29" fmla="*/ 30 h 30"/>
                <a:gd name="T30" fmla="*/ 20 w 79"/>
                <a:gd name="T31" fmla="*/ 30 h 30"/>
                <a:gd name="T32" fmla="*/ 39 w 79"/>
                <a:gd name="T33" fmla="*/ 30 h 30"/>
                <a:gd name="T34" fmla="*/ 49 w 79"/>
                <a:gd name="T35" fmla="*/ 30 h 30"/>
                <a:gd name="T36" fmla="*/ 69 w 79"/>
                <a:gd name="T37" fmla="*/ 30 h 30"/>
                <a:gd name="T38" fmla="*/ 69 w 79"/>
                <a:gd name="T39" fmla="*/ 30 h 30"/>
                <a:gd name="T40" fmla="*/ 69 w 79"/>
                <a:gd name="T41" fmla="*/ 30 h 30"/>
                <a:gd name="T42" fmla="*/ 79 w 79"/>
                <a:gd name="T43" fmla="*/ 30 h 30"/>
                <a:gd name="T44" fmla="*/ 79 w 79"/>
                <a:gd name="T45" fmla="*/ 30 h 30"/>
                <a:gd name="T46" fmla="*/ 79 w 79"/>
                <a:gd name="T47" fmla="*/ 30 h 30"/>
                <a:gd name="T48" fmla="*/ 79 w 79"/>
                <a:gd name="T49" fmla="*/ 20 h 30"/>
                <a:gd name="T50" fmla="*/ 79 w 79"/>
                <a:gd name="T51" fmla="*/ 20 h 30"/>
                <a:gd name="T52" fmla="*/ 79 w 79"/>
                <a:gd name="T53" fmla="*/ 20 h 30"/>
                <a:gd name="T54" fmla="*/ 79 w 79"/>
                <a:gd name="T55" fmla="*/ 20 h 30"/>
                <a:gd name="T56" fmla="*/ 69 w 79"/>
                <a:gd name="T57" fmla="*/ 20 h 3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9"/>
                <a:gd name="T88" fmla="*/ 0 h 30"/>
                <a:gd name="T89" fmla="*/ 79 w 79"/>
                <a:gd name="T90" fmla="*/ 30 h 3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9" h="30">
                  <a:moveTo>
                    <a:pt x="69" y="20"/>
                  </a:moveTo>
                  <a:lnTo>
                    <a:pt x="69" y="20"/>
                  </a:lnTo>
                  <a:lnTo>
                    <a:pt x="49" y="20"/>
                  </a:lnTo>
                  <a:lnTo>
                    <a:pt x="39" y="20"/>
                  </a:lnTo>
                  <a:lnTo>
                    <a:pt x="20" y="20"/>
                  </a:lnTo>
                  <a:lnTo>
                    <a:pt x="20" y="1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10" y="30"/>
                  </a:lnTo>
                  <a:lnTo>
                    <a:pt x="20" y="30"/>
                  </a:lnTo>
                  <a:lnTo>
                    <a:pt x="39" y="30"/>
                  </a:lnTo>
                  <a:lnTo>
                    <a:pt x="49" y="30"/>
                  </a:lnTo>
                  <a:lnTo>
                    <a:pt x="69" y="30"/>
                  </a:lnTo>
                  <a:lnTo>
                    <a:pt x="79" y="30"/>
                  </a:lnTo>
                  <a:lnTo>
                    <a:pt x="79" y="20"/>
                  </a:lnTo>
                  <a:lnTo>
                    <a:pt x="69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18" name="Freeform 38"/>
            <p:cNvSpPr>
              <a:spLocks/>
            </p:cNvSpPr>
            <p:nvPr/>
          </p:nvSpPr>
          <p:spPr bwMode="auto">
            <a:xfrm>
              <a:off x="4604" y="2693"/>
              <a:ext cx="79" cy="79"/>
            </a:xfrm>
            <a:custGeom>
              <a:avLst/>
              <a:gdLst>
                <a:gd name="T0" fmla="*/ 20 w 79"/>
                <a:gd name="T1" fmla="*/ 19 h 79"/>
                <a:gd name="T2" fmla="*/ 20 w 79"/>
                <a:gd name="T3" fmla="*/ 19 h 79"/>
                <a:gd name="T4" fmla="*/ 30 w 79"/>
                <a:gd name="T5" fmla="*/ 29 h 79"/>
                <a:gd name="T6" fmla="*/ 39 w 79"/>
                <a:gd name="T7" fmla="*/ 39 h 79"/>
                <a:gd name="T8" fmla="*/ 49 w 79"/>
                <a:gd name="T9" fmla="*/ 49 h 79"/>
                <a:gd name="T10" fmla="*/ 59 w 79"/>
                <a:gd name="T11" fmla="*/ 49 h 79"/>
                <a:gd name="T12" fmla="*/ 59 w 79"/>
                <a:gd name="T13" fmla="*/ 59 h 79"/>
                <a:gd name="T14" fmla="*/ 59 w 79"/>
                <a:gd name="T15" fmla="*/ 59 h 79"/>
                <a:gd name="T16" fmla="*/ 39 w 79"/>
                <a:gd name="T17" fmla="*/ 59 h 79"/>
                <a:gd name="T18" fmla="*/ 0 w 79"/>
                <a:gd name="T19" fmla="*/ 69 h 79"/>
                <a:gd name="T20" fmla="*/ 0 w 79"/>
                <a:gd name="T21" fmla="*/ 79 h 79"/>
                <a:gd name="T22" fmla="*/ 39 w 79"/>
                <a:gd name="T23" fmla="*/ 79 h 79"/>
                <a:gd name="T24" fmla="*/ 59 w 79"/>
                <a:gd name="T25" fmla="*/ 79 h 79"/>
                <a:gd name="T26" fmla="*/ 79 w 79"/>
                <a:gd name="T27" fmla="*/ 59 h 79"/>
                <a:gd name="T28" fmla="*/ 69 w 79"/>
                <a:gd name="T29" fmla="*/ 49 h 79"/>
                <a:gd name="T30" fmla="*/ 59 w 79"/>
                <a:gd name="T31" fmla="*/ 29 h 79"/>
                <a:gd name="T32" fmla="*/ 49 w 79"/>
                <a:gd name="T33" fmla="*/ 19 h 79"/>
                <a:gd name="T34" fmla="*/ 39 w 79"/>
                <a:gd name="T35" fmla="*/ 10 h 79"/>
                <a:gd name="T36" fmla="*/ 39 w 79"/>
                <a:gd name="T37" fmla="*/ 10 h 79"/>
                <a:gd name="T38" fmla="*/ 39 w 79"/>
                <a:gd name="T39" fmla="*/ 10 h 79"/>
                <a:gd name="T40" fmla="*/ 39 w 79"/>
                <a:gd name="T41" fmla="*/ 10 h 79"/>
                <a:gd name="T42" fmla="*/ 30 w 79"/>
                <a:gd name="T43" fmla="*/ 10 h 79"/>
                <a:gd name="T44" fmla="*/ 30 w 79"/>
                <a:gd name="T45" fmla="*/ 0 h 79"/>
                <a:gd name="T46" fmla="*/ 30 w 79"/>
                <a:gd name="T47" fmla="*/ 0 h 79"/>
                <a:gd name="T48" fmla="*/ 20 w 79"/>
                <a:gd name="T49" fmla="*/ 10 h 79"/>
                <a:gd name="T50" fmla="*/ 20 w 79"/>
                <a:gd name="T51" fmla="*/ 10 h 79"/>
                <a:gd name="T52" fmla="*/ 20 w 79"/>
                <a:gd name="T53" fmla="*/ 10 h 79"/>
                <a:gd name="T54" fmla="*/ 20 w 79"/>
                <a:gd name="T55" fmla="*/ 19 h 79"/>
                <a:gd name="T56" fmla="*/ 20 w 79"/>
                <a:gd name="T57" fmla="*/ 19 h 7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9"/>
                <a:gd name="T88" fmla="*/ 0 h 79"/>
                <a:gd name="T89" fmla="*/ 79 w 79"/>
                <a:gd name="T90" fmla="*/ 79 h 7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9" h="79">
                  <a:moveTo>
                    <a:pt x="20" y="19"/>
                  </a:moveTo>
                  <a:lnTo>
                    <a:pt x="20" y="19"/>
                  </a:lnTo>
                  <a:lnTo>
                    <a:pt x="30" y="29"/>
                  </a:lnTo>
                  <a:lnTo>
                    <a:pt x="39" y="39"/>
                  </a:lnTo>
                  <a:lnTo>
                    <a:pt x="49" y="49"/>
                  </a:lnTo>
                  <a:lnTo>
                    <a:pt x="59" y="49"/>
                  </a:lnTo>
                  <a:lnTo>
                    <a:pt x="59" y="59"/>
                  </a:lnTo>
                  <a:lnTo>
                    <a:pt x="39" y="5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39" y="79"/>
                  </a:lnTo>
                  <a:lnTo>
                    <a:pt x="59" y="79"/>
                  </a:lnTo>
                  <a:lnTo>
                    <a:pt x="79" y="59"/>
                  </a:lnTo>
                  <a:lnTo>
                    <a:pt x="69" y="49"/>
                  </a:lnTo>
                  <a:lnTo>
                    <a:pt x="59" y="29"/>
                  </a:lnTo>
                  <a:lnTo>
                    <a:pt x="49" y="19"/>
                  </a:lnTo>
                  <a:lnTo>
                    <a:pt x="39" y="10"/>
                  </a:lnTo>
                  <a:lnTo>
                    <a:pt x="30" y="10"/>
                  </a:lnTo>
                  <a:lnTo>
                    <a:pt x="30" y="0"/>
                  </a:lnTo>
                  <a:lnTo>
                    <a:pt x="20" y="10"/>
                  </a:lnTo>
                  <a:lnTo>
                    <a:pt x="2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19" name="Freeform 39"/>
            <p:cNvSpPr>
              <a:spLocks/>
            </p:cNvSpPr>
            <p:nvPr/>
          </p:nvSpPr>
          <p:spPr bwMode="auto">
            <a:xfrm>
              <a:off x="4535" y="2614"/>
              <a:ext cx="108" cy="98"/>
            </a:xfrm>
            <a:custGeom>
              <a:avLst/>
              <a:gdLst>
                <a:gd name="T0" fmla="*/ 0 w 108"/>
                <a:gd name="T1" fmla="*/ 20 h 98"/>
                <a:gd name="T2" fmla="*/ 10 w 108"/>
                <a:gd name="T3" fmla="*/ 20 h 98"/>
                <a:gd name="T4" fmla="*/ 30 w 108"/>
                <a:gd name="T5" fmla="*/ 30 h 98"/>
                <a:gd name="T6" fmla="*/ 39 w 108"/>
                <a:gd name="T7" fmla="*/ 39 h 98"/>
                <a:gd name="T8" fmla="*/ 49 w 108"/>
                <a:gd name="T9" fmla="*/ 49 h 98"/>
                <a:gd name="T10" fmla="*/ 59 w 108"/>
                <a:gd name="T11" fmla="*/ 59 h 98"/>
                <a:gd name="T12" fmla="*/ 69 w 108"/>
                <a:gd name="T13" fmla="*/ 69 h 98"/>
                <a:gd name="T14" fmla="*/ 79 w 108"/>
                <a:gd name="T15" fmla="*/ 89 h 98"/>
                <a:gd name="T16" fmla="*/ 89 w 108"/>
                <a:gd name="T17" fmla="*/ 98 h 98"/>
                <a:gd name="T18" fmla="*/ 108 w 108"/>
                <a:gd name="T19" fmla="*/ 89 h 98"/>
                <a:gd name="T20" fmla="*/ 99 w 108"/>
                <a:gd name="T21" fmla="*/ 79 h 98"/>
                <a:gd name="T22" fmla="*/ 89 w 108"/>
                <a:gd name="T23" fmla="*/ 59 h 98"/>
                <a:gd name="T24" fmla="*/ 79 w 108"/>
                <a:gd name="T25" fmla="*/ 49 h 98"/>
                <a:gd name="T26" fmla="*/ 59 w 108"/>
                <a:gd name="T27" fmla="*/ 30 h 98"/>
                <a:gd name="T28" fmla="*/ 49 w 108"/>
                <a:gd name="T29" fmla="*/ 20 h 98"/>
                <a:gd name="T30" fmla="*/ 30 w 108"/>
                <a:gd name="T31" fmla="*/ 10 h 98"/>
                <a:gd name="T32" fmla="*/ 20 w 108"/>
                <a:gd name="T33" fmla="*/ 0 h 98"/>
                <a:gd name="T34" fmla="*/ 0 w 108"/>
                <a:gd name="T35" fmla="*/ 0 h 98"/>
                <a:gd name="T36" fmla="*/ 0 w 108"/>
                <a:gd name="T37" fmla="*/ 20 h 9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8"/>
                <a:gd name="T58" fmla="*/ 0 h 98"/>
                <a:gd name="T59" fmla="*/ 108 w 108"/>
                <a:gd name="T60" fmla="*/ 98 h 9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8" h="98">
                  <a:moveTo>
                    <a:pt x="0" y="20"/>
                  </a:moveTo>
                  <a:lnTo>
                    <a:pt x="10" y="20"/>
                  </a:lnTo>
                  <a:lnTo>
                    <a:pt x="30" y="30"/>
                  </a:lnTo>
                  <a:lnTo>
                    <a:pt x="39" y="39"/>
                  </a:lnTo>
                  <a:lnTo>
                    <a:pt x="49" y="49"/>
                  </a:lnTo>
                  <a:lnTo>
                    <a:pt x="59" y="59"/>
                  </a:lnTo>
                  <a:lnTo>
                    <a:pt x="69" y="69"/>
                  </a:lnTo>
                  <a:lnTo>
                    <a:pt x="79" y="89"/>
                  </a:lnTo>
                  <a:lnTo>
                    <a:pt x="89" y="98"/>
                  </a:lnTo>
                  <a:lnTo>
                    <a:pt x="108" y="89"/>
                  </a:lnTo>
                  <a:lnTo>
                    <a:pt x="99" y="79"/>
                  </a:lnTo>
                  <a:lnTo>
                    <a:pt x="89" y="59"/>
                  </a:lnTo>
                  <a:lnTo>
                    <a:pt x="79" y="49"/>
                  </a:lnTo>
                  <a:lnTo>
                    <a:pt x="59" y="30"/>
                  </a:lnTo>
                  <a:lnTo>
                    <a:pt x="49" y="20"/>
                  </a:lnTo>
                  <a:lnTo>
                    <a:pt x="30" y="1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20" name="Freeform 40"/>
            <p:cNvSpPr>
              <a:spLocks/>
            </p:cNvSpPr>
            <p:nvPr/>
          </p:nvSpPr>
          <p:spPr bwMode="auto">
            <a:xfrm>
              <a:off x="4525" y="2614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0 h 20"/>
                <a:gd name="T4" fmla="*/ 0 w 10"/>
                <a:gd name="T5" fmla="*/ 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10 h 20"/>
                <a:gd name="T12" fmla="*/ 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21" name="Freeform 41"/>
            <p:cNvSpPr>
              <a:spLocks/>
            </p:cNvSpPr>
            <p:nvPr/>
          </p:nvSpPr>
          <p:spPr bwMode="auto">
            <a:xfrm>
              <a:off x="3176" y="2309"/>
              <a:ext cx="246" cy="295"/>
            </a:xfrm>
            <a:custGeom>
              <a:avLst/>
              <a:gdLst>
                <a:gd name="T0" fmla="*/ 2 w 25"/>
                <a:gd name="T1" fmla="*/ 30 h 30"/>
                <a:gd name="T2" fmla="*/ 7 w 25"/>
                <a:gd name="T3" fmla="*/ 30 h 30"/>
                <a:gd name="T4" fmla="*/ 7 w 25"/>
                <a:gd name="T5" fmla="*/ 30 h 30"/>
                <a:gd name="T6" fmla="*/ 15 w 25"/>
                <a:gd name="T7" fmla="*/ 20 h 30"/>
                <a:gd name="T8" fmla="*/ 12 w 25"/>
                <a:gd name="T9" fmla="*/ 0 h 30"/>
                <a:gd name="T10" fmla="*/ 7 w 25"/>
                <a:gd name="T11" fmla="*/ 18 h 30"/>
                <a:gd name="T12" fmla="*/ 2 w 25"/>
                <a:gd name="T13" fmla="*/ 20 h 30"/>
                <a:gd name="T14" fmla="*/ 2 w 25"/>
                <a:gd name="T15" fmla="*/ 3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30"/>
                <a:gd name="T26" fmla="*/ 25 w 25"/>
                <a:gd name="T27" fmla="*/ 30 h 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30">
                  <a:moveTo>
                    <a:pt x="2" y="30"/>
                  </a:moveTo>
                  <a:lnTo>
                    <a:pt x="7" y="30"/>
                  </a:lnTo>
                  <a:cubicBezTo>
                    <a:pt x="11" y="30"/>
                    <a:pt x="13" y="23"/>
                    <a:pt x="15" y="20"/>
                  </a:cubicBezTo>
                  <a:cubicBezTo>
                    <a:pt x="16" y="18"/>
                    <a:pt x="25" y="0"/>
                    <a:pt x="12" y="0"/>
                  </a:cubicBezTo>
                  <a:cubicBezTo>
                    <a:pt x="0" y="0"/>
                    <a:pt x="8" y="16"/>
                    <a:pt x="7" y="18"/>
                  </a:cubicBezTo>
                  <a:cubicBezTo>
                    <a:pt x="7" y="19"/>
                    <a:pt x="5" y="20"/>
                    <a:pt x="2" y="20"/>
                  </a:cubicBezTo>
                  <a:lnTo>
                    <a:pt x="2" y="3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22" name="Freeform 42"/>
            <p:cNvSpPr>
              <a:spLocks/>
            </p:cNvSpPr>
            <p:nvPr/>
          </p:nvSpPr>
          <p:spPr bwMode="auto">
            <a:xfrm>
              <a:off x="3186" y="2594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0 h 20"/>
                <a:gd name="T4" fmla="*/ 0 w 10"/>
                <a:gd name="T5" fmla="*/ 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10 h 20"/>
                <a:gd name="T12" fmla="*/ 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23" name="Rectangle 43"/>
            <p:cNvSpPr>
              <a:spLocks noChangeArrowheads="1"/>
            </p:cNvSpPr>
            <p:nvPr/>
          </p:nvSpPr>
          <p:spPr bwMode="auto">
            <a:xfrm>
              <a:off x="3196" y="2594"/>
              <a:ext cx="4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324" name="Freeform 44"/>
            <p:cNvSpPr>
              <a:spLocks/>
            </p:cNvSpPr>
            <p:nvPr/>
          </p:nvSpPr>
          <p:spPr bwMode="auto">
            <a:xfrm>
              <a:off x="3245" y="2594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0 w 10"/>
                <a:gd name="T3" fmla="*/ 20 h 20"/>
                <a:gd name="T4" fmla="*/ 0 w 10"/>
                <a:gd name="T5" fmla="*/ 20 h 20"/>
                <a:gd name="T6" fmla="*/ 10 w 10"/>
                <a:gd name="T7" fmla="*/ 10 h 20"/>
                <a:gd name="T8" fmla="*/ 10 w 10"/>
                <a:gd name="T9" fmla="*/ 10 h 20"/>
                <a:gd name="T10" fmla="*/ 10 w 10"/>
                <a:gd name="T11" fmla="*/ 10 h 20"/>
                <a:gd name="T12" fmla="*/ 0 w 10"/>
                <a:gd name="T13" fmla="*/ 0 h 20"/>
                <a:gd name="T14" fmla="*/ 0 w 10"/>
                <a:gd name="T15" fmla="*/ 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0" y="20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25" name="Freeform 45"/>
            <p:cNvSpPr>
              <a:spLocks/>
            </p:cNvSpPr>
            <p:nvPr/>
          </p:nvSpPr>
          <p:spPr bwMode="auto">
            <a:xfrm>
              <a:off x="3176" y="2309"/>
              <a:ext cx="246" cy="295"/>
            </a:xfrm>
            <a:custGeom>
              <a:avLst/>
              <a:gdLst>
                <a:gd name="T0" fmla="*/ 7 w 25"/>
                <a:gd name="T1" fmla="*/ 30 h 30"/>
                <a:gd name="T2" fmla="*/ 15 w 25"/>
                <a:gd name="T3" fmla="*/ 20 h 30"/>
                <a:gd name="T4" fmla="*/ 12 w 25"/>
                <a:gd name="T5" fmla="*/ 0 h 30"/>
                <a:gd name="T6" fmla="*/ 7 w 25"/>
                <a:gd name="T7" fmla="*/ 18 h 30"/>
                <a:gd name="T8" fmla="*/ 2 w 25"/>
                <a:gd name="T9" fmla="*/ 2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30"/>
                <a:gd name="T17" fmla="*/ 25 w 25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30">
                  <a:moveTo>
                    <a:pt x="7" y="30"/>
                  </a:moveTo>
                  <a:cubicBezTo>
                    <a:pt x="11" y="30"/>
                    <a:pt x="13" y="23"/>
                    <a:pt x="15" y="20"/>
                  </a:cubicBezTo>
                  <a:cubicBezTo>
                    <a:pt x="16" y="18"/>
                    <a:pt x="25" y="0"/>
                    <a:pt x="12" y="0"/>
                  </a:cubicBezTo>
                  <a:cubicBezTo>
                    <a:pt x="0" y="0"/>
                    <a:pt x="8" y="16"/>
                    <a:pt x="7" y="18"/>
                  </a:cubicBezTo>
                  <a:cubicBezTo>
                    <a:pt x="7" y="19"/>
                    <a:pt x="5" y="20"/>
                    <a:pt x="2" y="2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26" name="Freeform 46"/>
            <p:cNvSpPr>
              <a:spLocks/>
            </p:cNvSpPr>
            <p:nvPr/>
          </p:nvSpPr>
          <p:spPr bwMode="auto">
            <a:xfrm>
              <a:off x="3196" y="2427"/>
              <a:ext cx="236" cy="177"/>
            </a:xfrm>
            <a:custGeom>
              <a:avLst/>
              <a:gdLst>
                <a:gd name="T0" fmla="*/ 0 w 24"/>
                <a:gd name="T1" fmla="*/ 8 h 18"/>
                <a:gd name="T2" fmla="*/ 5 w 24"/>
                <a:gd name="T3" fmla="*/ 6 h 18"/>
                <a:gd name="T4" fmla="*/ 5 w 24"/>
                <a:gd name="T5" fmla="*/ 4 h 18"/>
                <a:gd name="T6" fmla="*/ 12 w 24"/>
                <a:gd name="T7" fmla="*/ 0 h 18"/>
                <a:gd name="T8" fmla="*/ 15 w 24"/>
                <a:gd name="T9" fmla="*/ 8 h 18"/>
                <a:gd name="T10" fmla="*/ 5 w 24"/>
                <a:gd name="T11" fmla="*/ 18 h 18"/>
                <a:gd name="T12" fmla="*/ 5 w 24"/>
                <a:gd name="T13" fmla="*/ 18 h 18"/>
                <a:gd name="T14" fmla="*/ 0 w 24"/>
                <a:gd name="T15" fmla="*/ 18 h 18"/>
                <a:gd name="T16" fmla="*/ 0 w 24"/>
                <a:gd name="T17" fmla="*/ 8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8"/>
                <a:gd name="T29" fmla="*/ 24 w 24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8">
                  <a:moveTo>
                    <a:pt x="0" y="8"/>
                  </a:moveTo>
                  <a:cubicBezTo>
                    <a:pt x="3" y="8"/>
                    <a:pt x="5" y="7"/>
                    <a:pt x="5" y="6"/>
                  </a:cubicBezTo>
                  <a:cubicBezTo>
                    <a:pt x="6" y="6"/>
                    <a:pt x="6" y="5"/>
                    <a:pt x="5" y="4"/>
                  </a:cubicBezTo>
                  <a:cubicBezTo>
                    <a:pt x="5" y="2"/>
                    <a:pt x="6" y="0"/>
                    <a:pt x="12" y="0"/>
                  </a:cubicBezTo>
                  <a:cubicBezTo>
                    <a:pt x="24" y="0"/>
                    <a:pt x="16" y="7"/>
                    <a:pt x="15" y="8"/>
                  </a:cubicBezTo>
                  <a:cubicBezTo>
                    <a:pt x="12" y="11"/>
                    <a:pt x="9" y="18"/>
                    <a:pt x="5" y="18"/>
                  </a:cubicBezTo>
                  <a:lnTo>
                    <a:pt x="0" y="18"/>
                  </a:lnTo>
                  <a:lnTo>
                    <a:pt x="0" y="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27" name="Freeform 47"/>
            <p:cNvSpPr>
              <a:spLocks/>
            </p:cNvSpPr>
            <p:nvPr/>
          </p:nvSpPr>
          <p:spPr bwMode="auto">
            <a:xfrm>
              <a:off x="3186" y="2496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0 h 20"/>
                <a:gd name="T4" fmla="*/ 0 w 10"/>
                <a:gd name="T5" fmla="*/ 1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20 h 20"/>
                <a:gd name="T12" fmla="*/ 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28" name="Freeform 48"/>
            <p:cNvSpPr>
              <a:spLocks/>
            </p:cNvSpPr>
            <p:nvPr/>
          </p:nvSpPr>
          <p:spPr bwMode="auto">
            <a:xfrm>
              <a:off x="3196" y="2476"/>
              <a:ext cx="59" cy="40"/>
            </a:xfrm>
            <a:custGeom>
              <a:avLst/>
              <a:gdLst>
                <a:gd name="T0" fmla="*/ 49 w 59"/>
                <a:gd name="T1" fmla="*/ 10 h 40"/>
                <a:gd name="T2" fmla="*/ 49 w 59"/>
                <a:gd name="T3" fmla="*/ 10 h 40"/>
                <a:gd name="T4" fmla="*/ 39 w 59"/>
                <a:gd name="T5" fmla="*/ 10 h 40"/>
                <a:gd name="T6" fmla="*/ 39 w 59"/>
                <a:gd name="T7" fmla="*/ 10 h 40"/>
                <a:gd name="T8" fmla="*/ 39 w 59"/>
                <a:gd name="T9" fmla="*/ 10 h 40"/>
                <a:gd name="T10" fmla="*/ 29 w 59"/>
                <a:gd name="T11" fmla="*/ 20 h 40"/>
                <a:gd name="T12" fmla="*/ 19 w 59"/>
                <a:gd name="T13" fmla="*/ 20 h 40"/>
                <a:gd name="T14" fmla="*/ 19 w 59"/>
                <a:gd name="T15" fmla="*/ 20 h 40"/>
                <a:gd name="T16" fmla="*/ 9 w 59"/>
                <a:gd name="T17" fmla="*/ 20 h 40"/>
                <a:gd name="T18" fmla="*/ 0 w 59"/>
                <a:gd name="T19" fmla="*/ 20 h 40"/>
                <a:gd name="T20" fmla="*/ 0 w 59"/>
                <a:gd name="T21" fmla="*/ 40 h 40"/>
                <a:gd name="T22" fmla="*/ 9 w 59"/>
                <a:gd name="T23" fmla="*/ 40 h 40"/>
                <a:gd name="T24" fmla="*/ 19 w 59"/>
                <a:gd name="T25" fmla="*/ 40 h 40"/>
                <a:gd name="T26" fmla="*/ 29 w 59"/>
                <a:gd name="T27" fmla="*/ 40 h 40"/>
                <a:gd name="T28" fmla="*/ 39 w 59"/>
                <a:gd name="T29" fmla="*/ 30 h 40"/>
                <a:gd name="T30" fmla="*/ 49 w 59"/>
                <a:gd name="T31" fmla="*/ 30 h 40"/>
                <a:gd name="T32" fmla="*/ 49 w 59"/>
                <a:gd name="T33" fmla="*/ 30 h 40"/>
                <a:gd name="T34" fmla="*/ 59 w 59"/>
                <a:gd name="T35" fmla="*/ 20 h 40"/>
                <a:gd name="T36" fmla="*/ 59 w 59"/>
                <a:gd name="T37" fmla="*/ 10 h 40"/>
                <a:gd name="T38" fmla="*/ 59 w 59"/>
                <a:gd name="T39" fmla="*/ 10 h 40"/>
                <a:gd name="T40" fmla="*/ 59 w 59"/>
                <a:gd name="T41" fmla="*/ 10 h 40"/>
                <a:gd name="T42" fmla="*/ 59 w 59"/>
                <a:gd name="T43" fmla="*/ 10 h 40"/>
                <a:gd name="T44" fmla="*/ 59 w 59"/>
                <a:gd name="T45" fmla="*/ 10 h 40"/>
                <a:gd name="T46" fmla="*/ 59 w 59"/>
                <a:gd name="T47" fmla="*/ 0 h 40"/>
                <a:gd name="T48" fmla="*/ 59 w 59"/>
                <a:gd name="T49" fmla="*/ 0 h 40"/>
                <a:gd name="T50" fmla="*/ 59 w 59"/>
                <a:gd name="T51" fmla="*/ 0 h 40"/>
                <a:gd name="T52" fmla="*/ 49 w 59"/>
                <a:gd name="T53" fmla="*/ 0 h 40"/>
                <a:gd name="T54" fmla="*/ 49 w 59"/>
                <a:gd name="T55" fmla="*/ 0 h 40"/>
                <a:gd name="T56" fmla="*/ 49 w 59"/>
                <a:gd name="T57" fmla="*/ 10 h 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9"/>
                <a:gd name="T88" fmla="*/ 0 h 40"/>
                <a:gd name="T89" fmla="*/ 59 w 59"/>
                <a:gd name="T90" fmla="*/ 40 h 4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9" h="40">
                  <a:moveTo>
                    <a:pt x="49" y="10"/>
                  </a:moveTo>
                  <a:lnTo>
                    <a:pt x="49" y="10"/>
                  </a:lnTo>
                  <a:lnTo>
                    <a:pt x="39" y="10"/>
                  </a:lnTo>
                  <a:lnTo>
                    <a:pt x="29" y="20"/>
                  </a:lnTo>
                  <a:lnTo>
                    <a:pt x="19" y="20"/>
                  </a:lnTo>
                  <a:lnTo>
                    <a:pt x="9" y="20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9" y="40"/>
                  </a:lnTo>
                  <a:lnTo>
                    <a:pt x="19" y="40"/>
                  </a:lnTo>
                  <a:lnTo>
                    <a:pt x="29" y="40"/>
                  </a:lnTo>
                  <a:lnTo>
                    <a:pt x="39" y="30"/>
                  </a:lnTo>
                  <a:lnTo>
                    <a:pt x="49" y="30"/>
                  </a:lnTo>
                  <a:lnTo>
                    <a:pt x="59" y="20"/>
                  </a:lnTo>
                  <a:lnTo>
                    <a:pt x="59" y="10"/>
                  </a:lnTo>
                  <a:lnTo>
                    <a:pt x="59" y="0"/>
                  </a:lnTo>
                  <a:lnTo>
                    <a:pt x="49" y="0"/>
                  </a:lnTo>
                  <a:lnTo>
                    <a:pt x="49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29" name="Freeform 49"/>
            <p:cNvSpPr>
              <a:spLocks/>
            </p:cNvSpPr>
            <p:nvPr/>
          </p:nvSpPr>
          <p:spPr bwMode="auto">
            <a:xfrm>
              <a:off x="3245" y="2457"/>
              <a:ext cx="10" cy="29"/>
            </a:xfrm>
            <a:custGeom>
              <a:avLst/>
              <a:gdLst>
                <a:gd name="T0" fmla="*/ 0 w 10"/>
                <a:gd name="T1" fmla="*/ 9 h 29"/>
                <a:gd name="T2" fmla="*/ 0 w 10"/>
                <a:gd name="T3" fmla="*/ 9 h 29"/>
                <a:gd name="T4" fmla="*/ 0 w 10"/>
                <a:gd name="T5" fmla="*/ 19 h 29"/>
                <a:gd name="T6" fmla="*/ 0 w 10"/>
                <a:gd name="T7" fmla="*/ 19 h 29"/>
                <a:gd name="T8" fmla="*/ 0 w 10"/>
                <a:gd name="T9" fmla="*/ 19 h 29"/>
                <a:gd name="T10" fmla="*/ 0 w 10"/>
                <a:gd name="T11" fmla="*/ 19 h 29"/>
                <a:gd name="T12" fmla="*/ 0 w 10"/>
                <a:gd name="T13" fmla="*/ 19 h 29"/>
                <a:gd name="T14" fmla="*/ 0 w 10"/>
                <a:gd name="T15" fmla="*/ 19 h 29"/>
                <a:gd name="T16" fmla="*/ 0 w 10"/>
                <a:gd name="T17" fmla="*/ 29 h 29"/>
                <a:gd name="T18" fmla="*/ 0 w 10"/>
                <a:gd name="T19" fmla="*/ 29 h 29"/>
                <a:gd name="T20" fmla="*/ 10 w 10"/>
                <a:gd name="T21" fmla="*/ 29 h 29"/>
                <a:gd name="T22" fmla="*/ 10 w 10"/>
                <a:gd name="T23" fmla="*/ 29 h 29"/>
                <a:gd name="T24" fmla="*/ 10 w 10"/>
                <a:gd name="T25" fmla="*/ 29 h 29"/>
                <a:gd name="T26" fmla="*/ 10 w 10"/>
                <a:gd name="T27" fmla="*/ 29 h 29"/>
                <a:gd name="T28" fmla="*/ 10 w 10"/>
                <a:gd name="T29" fmla="*/ 19 h 29"/>
                <a:gd name="T30" fmla="*/ 10 w 10"/>
                <a:gd name="T31" fmla="*/ 19 h 29"/>
                <a:gd name="T32" fmla="*/ 10 w 10"/>
                <a:gd name="T33" fmla="*/ 19 h 29"/>
                <a:gd name="T34" fmla="*/ 10 w 10"/>
                <a:gd name="T35" fmla="*/ 9 h 29"/>
                <a:gd name="T36" fmla="*/ 10 w 10"/>
                <a:gd name="T37" fmla="*/ 9 h 29"/>
                <a:gd name="T38" fmla="*/ 10 w 10"/>
                <a:gd name="T39" fmla="*/ 9 h 29"/>
                <a:gd name="T40" fmla="*/ 10 w 10"/>
                <a:gd name="T41" fmla="*/ 9 h 29"/>
                <a:gd name="T42" fmla="*/ 10 w 10"/>
                <a:gd name="T43" fmla="*/ 9 h 29"/>
                <a:gd name="T44" fmla="*/ 10 w 10"/>
                <a:gd name="T45" fmla="*/ 9 h 29"/>
                <a:gd name="T46" fmla="*/ 10 w 10"/>
                <a:gd name="T47" fmla="*/ 0 h 29"/>
                <a:gd name="T48" fmla="*/ 0 w 10"/>
                <a:gd name="T49" fmla="*/ 0 h 29"/>
                <a:gd name="T50" fmla="*/ 0 w 10"/>
                <a:gd name="T51" fmla="*/ 0 h 29"/>
                <a:gd name="T52" fmla="*/ 0 w 10"/>
                <a:gd name="T53" fmla="*/ 9 h 29"/>
                <a:gd name="T54" fmla="*/ 0 w 10"/>
                <a:gd name="T55" fmla="*/ 9 h 29"/>
                <a:gd name="T56" fmla="*/ 0 w 10"/>
                <a:gd name="T57" fmla="*/ 9 h 2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0"/>
                <a:gd name="T88" fmla="*/ 0 h 29"/>
                <a:gd name="T89" fmla="*/ 10 w 10"/>
                <a:gd name="T90" fmla="*/ 29 h 2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0" h="29">
                  <a:moveTo>
                    <a:pt x="0" y="9"/>
                  </a:move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10" y="29"/>
                  </a:lnTo>
                  <a:lnTo>
                    <a:pt x="10" y="1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30" name="Freeform 50"/>
            <p:cNvSpPr>
              <a:spLocks/>
            </p:cNvSpPr>
            <p:nvPr/>
          </p:nvSpPr>
          <p:spPr bwMode="auto">
            <a:xfrm>
              <a:off x="3245" y="2417"/>
              <a:ext cx="79" cy="49"/>
            </a:xfrm>
            <a:custGeom>
              <a:avLst/>
              <a:gdLst>
                <a:gd name="T0" fmla="*/ 69 w 79"/>
                <a:gd name="T1" fmla="*/ 0 h 49"/>
                <a:gd name="T2" fmla="*/ 69 w 79"/>
                <a:gd name="T3" fmla="*/ 0 h 49"/>
                <a:gd name="T4" fmla="*/ 49 w 79"/>
                <a:gd name="T5" fmla="*/ 0 h 49"/>
                <a:gd name="T6" fmla="*/ 29 w 79"/>
                <a:gd name="T7" fmla="*/ 0 h 49"/>
                <a:gd name="T8" fmla="*/ 20 w 79"/>
                <a:gd name="T9" fmla="*/ 10 h 49"/>
                <a:gd name="T10" fmla="*/ 10 w 79"/>
                <a:gd name="T11" fmla="*/ 10 h 49"/>
                <a:gd name="T12" fmla="*/ 0 w 79"/>
                <a:gd name="T13" fmla="*/ 20 h 49"/>
                <a:gd name="T14" fmla="*/ 0 w 79"/>
                <a:gd name="T15" fmla="*/ 30 h 49"/>
                <a:gd name="T16" fmla="*/ 0 w 79"/>
                <a:gd name="T17" fmla="*/ 40 h 49"/>
                <a:gd name="T18" fmla="*/ 0 w 79"/>
                <a:gd name="T19" fmla="*/ 49 h 49"/>
                <a:gd name="T20" fmla="*/ 10 w 79"/>
                <a:gd name="T21" fmla="*/ 49 h 49"/>
                <a:gd name="T22" fmla="*/ 10 w 79"/>
                <a:gd name="T23" fmla="*/ 40 h 49"/>
                <a:gd name="T24" fmla="*/ 10 w 79"/>
                <a:gd name="T25" fmla="*/ 40 h 49"/>
                <a:gd name="T26" fmla="*/ 20 w 79"/>
                <a:gd name="T27" fmla="*/ 30 h 49"/>
                <a:gd name="T28" fmla="*/ 20 w 79"/>
                <a:gd name="T29" fmla="*/ 30 h 49"/>
                <a:gd name="T30" fmla="*/ 20 w 79"/>
                <a:gd name="T31" fmla="*/ 20 h 49"/>
                <a:gd name="T32" fmla="*/ 29 w 79"/>
                <a:gd name="T33" fmla="*/ 20 h 49"/>
                <a:gd name="T34" fmla="*/ 49 w 79"/>
                <a:gd name="T35" fmla="*/ 20 h 49"/>
                <a:gd name="T36" fmla="*/ 69 w 79"/>
                <a:gd name="T37" fmla="*/ 20 h 49"/>
                <a:gd name="T38" fmla="*/ 69 w 79"/>
                <a:gd name="T39" fmla="*/ 20 h 49"/>
                <a:gd name="T40" fmla="*/ 69 w 79"/>
                <a:gd name="T41" fmla="*/ 20 h 49"/>
                <a:gd name="T42" fmla="*/ 69 w 79"/>
                <a:gd name="T43" fmla="*/ 20 h 49"/>
                <a:gd name="T44" fmla="*/ 79 w 79"/>
                <a:gd name="T45" fmla="*/ 20 h 49"/>
                <a:gd name="T46" fmla="*/ 79 w 79"/>
                <a:gd name="T47" fmla="*/ 10 h 49"/>
                <a:gd name="T48" fmla="*/ 79 w 79"/>
                <a:gd name="T49" fmla="*/ 10 h 49"/>
                <a:gd name="T50" fmla="*/ 79 w 79"/>
                <a:gd name="T51" fmla="*/ 10 h 49"/>
                <a:gd name="T52" fmla="*/ 79 w 79"/>
                <a:gd name="T53" fmla="*/ 0 h 49"/>
                <a:gd name="T54" fmla="*/ 69 w 79"/>
                <a:gd name="T55" fmla="*/ 0 h 49"/>
                <a:gd name="T56" fmla="*/ 69 w 79"/>
                <a:gd name="T57" fmla="*/ 0 h 4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9"/>
                <a:gd name="T88" fmla="*/ 0 h 49"/>
                <a:gd name="T89" fmla="*/ 79 w 79"/>
                <a:gd name="T90" fmla="*/ 49 h 4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9" h="49">
                  <a:moveTo>
                    <a:pt x="69" y="0"/>
                  </a:moveTo>
                  <a:lnTo>
                    <a:pt x="69" y="0"/>
                  </a:lnTo>
                  <a:lnTo>
                    <a:pt x="49" y="0"/>
                  </a:lnTo>
                  <a:lnTo>
                    <a:pt x="29" y="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0" y="40"/>
                  </a:lnTo>
                  <a:lnTo>
                    <a:pt x="0" y="49"/>
                  </a:lnTo>
                  <a:lnTo>
                    <a:pt x="10" y="49"/>
                  </a:lnTo>
                  <a:lnTo>
                    <a:pt x="10" y="40"/>
                  </a:lnTo>
                  <a:lnTo>
                    <a:pt x="20" y="30"/>
                  </a:lnTo>
                  <a:lnTo>
                    <a:pt x="20" y="20"/>
                  </a:lnTo>
                  <a:lnTo>
                    <a:pt x="29" y="20"/>
                  </a:lnTo>
                  <a:lnTo>
                    <a:pt x="49" y="20"/>
                  </a:lnTo>
                  <a:lnTo>
                    <a:pt x="69" y="20"/>
                  </a:lnTo>
                  <a:lnTo>
                    <a:pt x="79" y="20"/>
                  </a:lnTo>
                  <a:lnTo>
                    <a:pt x="79" y="10"/>
                  </a:lnTo>
                  <a:lnTo>
                    <a:pt x="7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31" name="Freeform 51"/>
            <p:cNvSpPr>
              <a:spLocks/>
            </p:cNvSpPr>
            <p:nvPr/>
          </p:nvSpPr>
          <p:spPr bwMode="auto">
            <a:xfrm>
              <a:off x="3314" y="2417"/>
              <a:ext cx="69" cy="99"/>
            </a:xfrm>
            <a:custGeom>
              <a:avLst/>
              <a:gdLst>
                <a:gd name="T0" fmla="*/ 29 w 69"/>
                <a:gd name="T1" fmla="*/ 99 h 99"/>
                <a:gd name="T2" fmla="*/ 29 w 69"/>
                <a:gd name="T3" fmla="*/ 99 h 99"/>
                <a:gd name="T4" fmla="*/ 39 w 69"/>
                <a:gd name="T5" fmla="*/ 89 h 99"/>
                <a:gd name="T6" fmla="*/ 49 w 69"/>
                <a:gd name="T7" fmla="*/ 79 h 99"/>
                <a:gd name="T8" fmla="*/ 59 w 69"/>
                <a:gd name="T9" fmla="*/ 59 h 99"/>
                <a:gd name="T10" fmla="*/ 69 w 69"/>
                <a:gd name="T11" fmla="*/ 49 h 99"/>
                <a:gd name="T12" fmla="*/ 69 w 69"/>
                <a:gd name="T13" fmla="*/ 30 h 99"/>
                <a:gd name="T14" fmla="*/ 59 w 69"/>
                <a:gd name="T15" fmla="*/ 10 h 99"/>
                <a:gd name="T16" fmla="*/ 39 w 69"/>
                <a:gd name="T17" fmla="*/ 0 h 99"/>
                <a:gd name="T18" fmla="*/ 0 w 69"/>
                <a:gd name="T19" fmla="*/ 0 h 99"/>
                <a:gd name="T20" fmla="*/ 0 w 69"/>
                <a:gd name="T21" fmla="*/ 20 h 99"/>
                <a:gd name="T22" fmla="*/ 29 w 69"/>
                <a:gd name="T23" fmla="*/ 20 h 99"/>
                <a:gd name="T24" fmla="*/ 49 w 69"/>
                <a:gd name="T25" fmla="*/ 30 h 99"/>
                <a:gd name="T26" fmla="*/ 49 w 69"/>
                <a:gd name="T27" fmla="*/ 30 h 99"/>
                <a:gd name="T28" fmla="*/ 49 w 69"/>
                <a:gd name="T29" fmla="*/ 40 h 99"/>
                <a:gd name="T30" fmla="*/ 49 w 69"/>
                <a:gd name="T31" fmla="*/ 49 h 99"/>
                <a:gd name="T32" fmla="*/ 39 w 69"/>
                <a:gd name="T33" fmla="*/ 69 h 99"/>
                <a:gd name="T34" fmla="*/ 29 w 69"/>
                <a:gd name="T35" fmla="*/ 79 h 99"/>
                <a:gd name="T36" fmla="*/ 19 w 69"/>
                <a:gd name="T37" fmla="*/ 89 h 99"/>
                <a:gd name="T38" fmla="*/ 19 w 69"/>
                <a:gd name="T39" fmla="*/ 89 h 99"/>
                <a:gd name="T40" fmla="*/ 19 w 69"/>
                <a:gd name="T41" fmla="*/ 89 h 99"/>
                <a:gd name="T42" fmla="*/ 19 w 69"/>
                <a:gd name="T43" fmla="*/ 89 h 99"/>
                <a:gd name="T44" fmla="*/ 19 w 69"/>
                <a:gd name="T45" fmla="*/ 89 h 99"/>
                <a:gd name="T46" fmla="*/ 19 w 69"/>
                <a:gd name="T47" fmla="*/ 99 h 99"/>
                <a:gd name="T48" fmla="*/ 19 w 69"/>
                <a:gd name="T49" fmla="*/ 99 h 99"/>
                <a:gd name="T50" fmla="*/ 19 w 69"/>
                <a:gd name="T51" fmla="*/ 99 h 99"/>
                <a:gd name="T52" fmla="*/ 29 w 69"/>
                <a:gd name="T53" fmla="*/ 99 h 99"/>
                <a:gd name="T54" fmla="*/ 29 w 69"/>
                <a:gd name="T55" fmla="*/ 99 h 99"/>
                <a:gd name="T56" fmla="*/ 29 w 69"/>
                <a:gd name="T57" fmla="*/ 99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9"/>
                <a:gd name="T88" fmla="*/ 0 h 99"/>
                <a:gd name="T89" fmla="*/ 69 w 69"/>
                <a:gd name="T90" fmla="*/ 99 h 9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9" h="99">
                  <a:moveTo>
                    <a:pt x="29" y="99"/>
                  </a:moveTo>
                  <a:lnTo>
                    <a:pt x="29" y="99"/>
                  </a:lnTo>
                  <a:lnTo>
                    <a:pt x="39" y="89"/>
                  </a:lnTo>
                  <a:lnTo>
                    <a:pt x="49" y="79"/>
                  </a:lnTo>
                  <a:lnTo>
                    <a:pt x="59" y="59"/>
                  </a:lnTo>
                  <a:lnTo>
                    <a:pt x="69" y="49"/>
                  </a:lnTo>
                  <a:lnTo>
                    <a:pt x="69" y="30"/>
                  </a:lnTo>
                  <a:lnTo>
                    <a:pt x="59" y="10"/>
                  </a:lnTo>
                  <a:lnTo>
                    <a:pt x="39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29" y="20"/>
                  </a:lnTo>
                  <a:lnTo>
                    <a:pt x="49" y="30"/>
                  </a:lnTo>
                  <a:lnTo>
                    <a:pt x="49" y="40"/>
                  </a:lnTo>
                  <a:lnTo>
                    <a:pt x="49" y="49"/>
                  </a:lnTo>
                  <a:lnTo>
                    <a:pt x="39" y="69"/>
                  </a:lnTo>
                  <a:lnTo>
                    <a:pt x="29" y="79"/>
                  </a:lnTo>
                  <a:lnTo>
                    <a:pt x="19" y="89"/>
                  </a:lnTo>
                  <a:lnTo>
                    <a:pt x="19" y="99"/>
                  </a:lnTo>
                  <a:lnTo>
                    <a:pt x="29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32" name="Freeform 52"/>
            <p:cNvSpPr>
              <a:spLocks/>
            </p:cNvSpPr>
            <p:nvPr/>
          </p:nvSpPr>
          <p:spPr bwMode="auto">
            <a:xfrm>
              <a:off x="3245" y="2506"/>
              <a:ext cx="98" cy="108"/>
            </a:xfrm>
            <a:custGeom>
              <a:avLst/>
              <a:gdLst>
                <a:gd name="T0" fmla="*/ 0 w 98"/>
                <a:gd name="T1" fmla="*/ 108 h 108"/>
                <a:gd name="T2" fmla="*/ 20 w 98"/>
                <a:gd name="T3" fmla="*/ 98 h 108"/>
                <a:gd name="T4" fmla="*/ 29 w 98"/>
                <a:gd name="T5" fmla="*/ 98 h 108"/>
                <a:gd name="T6" fmla="*/ 49 w 98"/>
                <a:gd name="T7" fmla="*/ 79 h 108"/>
                <a:gd name="T8" fmla="*/ 59 w 98"/>
                <a:gd name="T9" fmla="*/ 69 h 108"/>
                <a:gd name="T10" fmla="*/ 69 w 98"/>
                <a:gd name="T11" fmla="*/ 49 h 108"/>
                <a:gd name="T12" fmla="*/ 88 w 98"/>
                <a:gd name="T13" fmla="*/ 29 h 108"/>
                <a:gd name="T14" fmla="*/ 98 w 98"/>
                <a:gd name="T15" fmla="*/ 19 h 108"/>
                <a:gd name="T16" fmla="*/ 98 w 98"/>
                <a:gd name="T17" fmla="*/ 10 h 108"/>
                <a:gd name="T18" fmla="*/ 88 w 98"/>
                <a:gd name="T19" fmla="*/ 0 h 108"/>
                <a:gd name="T20" fmla="*/ 79 w 98"/>
                <a:gd name="T21" fmla="*/ 10 h 108"/>
                <a:gd name="T22" fmla="*/ 69 w 98"/>
                <a:gd name="T23" fmla="*/ 19 h 108"/>
                <a:gd name="T24" fmla="*/ 59 w 98"/>
                <a:gd name="T25" fmla="*/ 39 h 108"/>
                <a:gd name="T26" fmla="*/ 49 w 98"/>
                <a:gd name="T27" fmla="*/ 59 h 108"/>
                <a:gd name="T28" fmla="*/ 29 w 98"/>
                <a:gd name="T29" fmla="*/ 69 h 108"/>
                <a:gd name="T30" fmla="*/ 20 w 98"/>
                <a:gd name="T31" fmla="*/ 79 h 108"/>
                <a:gd name="T32" fmla="*/ 10 w 98"/>
                <a:gd name="T33" fmla="*/ 88 h 108"/>
                <a:gd name="T34" fmla="*/ 0 w 98"/>
                <a:gd name="T35" fmla="*/ 88 h 108"/>
                <a:gd name="T36" fmla="*/ 0 w 98"/>
                <a:gd name="T37" fmla="*/ 108 h 10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8"/>
                <a:gd name="T58" fmla="*/ 0 h 108"/>
                <a:gd name="T59" fmla="*/ 98 w 98"/>
                <a:gd name="T60" fmla="*/ 108 h 10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8" h="108">
                  <a:moveTo>
                    <a:pt x="0" y="108"/>
                  </a:moveTo>
                  <a:lnTo>
                    <a:pt x="20" y="98"/>
                  </a:lnTo>
                  <a:lnTo>
                    <a:pt x="29" y="98"/>
                  </a:lnTo>
                  <a:lnTo>
                    <a:pt x="49" y="79"/>
                  </a:lnTo>
                  <a:lnTo>
                    <a:pt x="59" y="69"/>
                  </a:lnTo>
                  <a:lnTo>
                    <a:pt x="69" y="49"/>
                  </a:lnTo>
                  <a:lnTo>
                    <a:pt x="88" y="29"/>
                  </a:lnTo>
                  <a:lnTo>
                    <a:pt x="98" y="19"/>
                  </a:lnTo>
                  <a:lnTo>
                    <a:pt x="98" y="10"/>
                  </a:lnTo>
                  <a:lnTo>
                    <a:pt x="88" y="0"/>
                  </a:lnTo>
                  <a:lnTo>
                    <a:pt x="79" y="10"/>
                  </a:lnTo>
                  <a:lnTo>
                    <a:pt x="69" y="19"/>
                  </a:lnTo>
                  <a:lnTo>
                    <a:pt x="59" y="39"/>
                  </a:lnTo>
                  <a:lnTo>
                    <a:pt x="49" y="59"/>
                  </a:lnTo>
                  <a:lnTo>
                    <a:pt x="29" y="69"/>
                  </a:lnTo>
                  <a:lnTo>
                    <a:pt x="20" y="79"/>
                  </a:lnTo>
                  <a:lnTo>
                    <a:pt x="10" y="88"/>
                  </a:lnTo>
                  <a:lnTo>
                    <a:pt x="0" y="8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33" name="Freeform 53"/>
            <p:cNvSpPr>
              <a:spLocks/>
            </p:cNvSpPr>
            <p:nvPr/>
          </p:nvSpPr>
          <p:spPr bwMode="auto">
            <a:xfrm>
              <a:off x="3235" y="2594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0 w 10"/>
                <a:gd name="T3" fmla="*/ 0 h 20"/>
                <a:gd name="T4" fmla="*/ 0 w 10"/>
                <a:gd name="T5" fmla="*/ 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10 h 20"/>
                <a:gd name="T12" fmla="*/ 0 w 10"/>
                <a:gd name="T13" fmla="*/ 20 h 20"/>
                <a:gd name="T14" fmla="*/ 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34" name="Freeform 54"/>
            <p:cNvSpPr>
              <a:spLocks/>
            </p:cNvSpPr>
            <p:nvPr/>
          </p:nvSpPr>
          <p:spPr bwMode="auto">
            <a:xfrm>
              <a:off x="3245" y="2594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0 w 10"/>
                <a:gd name="T3" fmla="*/ 20 h 20"/>
                <a:gd name="T4" fmla="*/ 0 w 10"/>
                <a:gd name="T5" fmla="*/ 20 h 20"/>
                <a:gd name="T6" fmla="*/ 10 w 10"/>
                <a:gd name="T7" fmla="*/ 10 h 20"/>
                <a:gd name="T8" fmla="*/ 10 w 10"/>
                <a:gd name="T9" fmla="*/ 10 h 20"/>
                <a:gd name="T10" fmla="*/ 10 w 10"/>
                <a:gd name="T11" fmla="*/ 10 h 20"/>
                <a:gd name="T12" fmla="*/ 0 w 10"/>
                <a:gd name="T13" fmla="*/ 0 h 20"/>
                <a:gd name="T14" fmla="*/ 0 w 10"/>
                <a:gd name="T15" fmla="*/ 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0" y="20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35" name="Rectangle 55"/>
            <p:cNvSpPr>
              <a:spLocks noChangeArrowheads="1"/>
            </p:cNvSpPr>
            <p:nvPr/>
          </p:nvSpPr>
          <p:spPr bwMode="auto">
            <a:xfrm>
              <a:off x="3196" y="2594"/>
              <a:ext cx="4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336" name="Freeform 56"/>
            <p:cNvSpPr>
              <a:spLocks/>
            </p:cNvSpPr>
            <p:nvPr/>
          </p:nvSpPr>
          <p:spPr bwMode="auto">
            <a:xfrm>
              <a:off x="3186" y="2594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0 h 20"/>
                <a:gd name="T4" fmla="*/ 0 w 10"/>
                <a:gd name="T5" fmla="*/ 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10 h 20"/>
                <a:gd name="T12" fmla="*/ 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37" name="Freeform 57"/>
            <p:cNvSpPr>
              <a:spLocks/>
            </p:cNvSpPr>
            <p:nvPr/>
          </p:nvSpPr>
          <p:spPr bwMode="auto">
            <a:xfrm>
              <a:off x="2191" y="2309"/>
              <a:ext cx="246" cy="295"/>
            </a:xfrm>
            <a:custGeom>
              <a:avLst/>
              <a:gdLst>
                <a:gd name="T0" fmla="*/ 2 w 25"/>
                <a:gd name="T1" fmla="*/ 30 h 30"/>
                <a:gd name="T2" fmla="*/ 7 w 25"/>
                <a:gd name="T3" fmla="*/ 30 h 30"/>
                <a:gd name="T4" fmla="*/ 7 w 25"/>
                <a:gd name="T5" fmla="*/ 30 h 30"/>
                <a:gd name="T6" fmla="*/ 16 w 25"/>
                <a:gd name="T7" fmla="*/ 20 h 30"/>
                <a:gd name="T8" fmla="*/ 12 w 25"/>
                <a:gd name="T9" fmla="*/ 0 h 30"/>
                <a:gd name="T10" fmla="*/ 8 w 25"/>
                <a:gd name="T11" fmla="*/ 18 h 30"/>
                <a:gd name="T12" fmla="*/ 2 w 25"/>
                <a:gd name="T13" fmla="*/ 20 h 30"/>
                <a:gd name="T14" fmla="*/ 2 w 25"/>
                <a:gd name="T15" fmla="*/ 3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30"/>
                <a:gd name="T26" fmla="*/ 25 w 25"/>
                <a:gd name="T27" fmla="*/ 30 h 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30">
                  <a:moveTo>
                    <a:pt x="2" y="30"/>
                  </a:moveTo>
                  <a:lnTo>
                    <a:pt x="7" y="30"/>
                  </a:lnTo>
                  <a:cubicBezTo>
                    <a:pt x="11" y="30"/>
                    <a:pt x="14" y="23"/>
                    <a:pt x="16" y="20"/>
                  </a:cubicBezTo>
                  <a:cubicBezTo>
                    <a:pt x="16" y="18"/>
                    <a:pt x="25" y="0"/>
                    <a:pt x="12" y="0"/>
                  </a:cubicBezTo>
                  <a:cubicBezTo>
                    <a:pt x="0" y="0"/>
                    <a:pt x="9" y="16"/>
                    <a:pt x="8" y="18"/>
                  </a:cubicBezTo>
                  <a:cubicBezTo>
                    <a:pt x="7" y="19"/>
                    <a:pt x="5" y="20"/>
                    <a:pt x="2" y="20"/>
                  </a:cubicBezTo>
                  <a:lnTo>
                    <a:pt x="2" y="3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38" name="Freeform 58"/>
            <p:cNvSpPr>
              <a:spLocks/>
            </p:cNvSpPr>
            <p:nvPr/>
          </p:nvSpPr>
          <p:spPr bwMode="auto">
            <a:xfrm>
              <a:off x="2201" y="2594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0 h 20"/>
                <a:gd name="T4" fmla="*/ 10 w 10"/>
                <a:gd name="T5" fmla="*/ 0 h 20"/>
                <a:gd name="T6" fmla="*/ 10 w 10"/>
                <a:gd name="T7" fmla="*/ 10 h 20"/>
                <a:gd name="T8" fmla="*/ 0 w 10"/>
                <a:gd name="T9" fmla="*/ 10 h 20"/>
                <a:gd name="T10" fmla="*/ 10 w 10"/>
                <a:gd name="T11" fmla="*/ 10 h 20"/>
                <a:gd name="T12" fmla="*/ 1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39" name="Rectangle 59"/>
            <p:cNvSpPr>
              <a:spLocks noChangeArrowheads="1"/>
            </p:cNvSpPr>
            <p:nvPr/>
          </p:nvSpPr>
          <p:spPr bwMode="auto">
            <a:xfrm>
              <a:off x="2211" y="2594"/>
              <a:ext cx="4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340" name="Freeform 60"/>
            <p:cNvSpPr>
              <a:spLocks/>
            </p:cNvSpPr>
            <p:nvPr/>
          </p:nvSpPr>
          <p:spPr bwMode="auto">
            <a:xfrm>
              <a:off x="2260" y="2594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10 w 10"/>
                <a:gd name="T3" fmla="*/ 20 h 20"/>
                <a:gd name="T4" fmla="*/ 10 w 10"/>
                <a:gd name="T5" fmla="*/ 20 h 20"/>
                <a:gd name="T6" fmla="*/ 10 w 10"/>
                <a:gd name="T7" fmla="*/ 10 h 20"/>
                <a:gd name="T8" fmla="*/ 10 w 10"/>
                <a:gd name="T9" fmla="*/ 10 h 20"/>
                <a:gd name="T10" fmla="*/ 10 w 10"/>
                <a:gd name="T11" fmla="*/ 10 h 20"/>
                <a:gd name="T12" fmla="*/ 10 w 10"/>
                <a:gd name="T13" fmla="*/ 0 h 20"/>
                <a:gd name="T14" fmla="*/ 10 w 10"/>
                <a:gd name="T15" fmla="*/ 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10" y="2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41" name="Freeform 61"/>
            <p:cNvSpPr>
              <a:spLocks/>
            </p:cNvSpPr>
            <p:nvPr/>
          </p:nvSpPr>
          <p:spPr bwMode="auto">
            <a:xfrm>
              <a:off x="2191" y="2309"/>
              <a:ext cx="246" cy="295"/>
            </a:xfrm>
            <a:custGeom>
              <a:avLst/>
              <a:gdLst>
                <a:gd name="T0" fmla="*/ 7 w 25"/>
                <a:gd name="T1" fmla="*/ 30 h 30"/>
                <a:gd name="T2" fmla="*/ 16 w 25"/>
                <a:gd name="T3" fmla="*/ 20 h 30"/>
                <a:gd name="T4" fmla="*/ 12 w 25"/>
                <a:gd name="T5" fmla="*/ 0 h 30"/>
                <a:gd name="T6" fmla="*/ 8 w 25"/>
                <a:gd name="T7" fmla="*/ 18 h 30"/>
                <a:gd name="T8" fmla="*/ 2 w 25"/>
                <a:gd name="T9" fmla="*/ 2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30"/>
                <a:gd name="T17" fmla="*/ 25 w 25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30">
                  <a:moveTo>
                    <a:pt x="7" y="30"/>
                  </a:moveTo>
                  <a:cubicBezTo>
                    <a:pt x="11" y="30"/>
                    <a:pt x="14" y="23"/>
                    <a:pt x="16" y="20"/>
                  </a:cubicBezTo>
                  <a:cubicBezTo>
                    <a:pt x="16" y="18"/>
                    <a:pt x="25" y="0"/>
                    <a:pt x="12" y="0"/>
                  </a:cubicBezTo>
                  <a:cubicBezTo>
                    <a:pt x="0" y="0"/>
                    <a:pt x="9" y="16"/>
                    <a:pt x="8" y="18"/>
                  </a:cubicBezTo>
                  <a:cubicBezTo>
                    <a:pt x="7" y="19"/>
                    <a:pt x="5" y="20"/>
                    <a:pt x="2" y="2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42" name="Freeform 62"/>
            <p:cNvSpPr>
              <a:spLocks/>
            </p:cNvSpPr>
            <p:nvPr/>
          </p:nvSpPr>
          <p:spPr bwMode="auto">
            <a:xfrm>
              <a:off x="2211" y="2427"/>
              <a:ext cx="246" cy="177"/>
            </a:xfrm>
            <a:custGeom>
              <a:avLst/>
              <a:gdLst>
                <a:gd name="T0" fmla="*/ 0 w 25"/>
                <a:gd name="T1" fmla="*/ 8 h 18"/>
                <a:gd name="T2" fmla="*/ 6 w 25"/>
                <a:gd name="T3" fmla="*/ 6 h 18"/>
                <a:gd name="T4" fmla="*/ 6 w 25"/>
                <a:gd name="T5" fmla="*/ 4 h 18"/>
                <a:gd name="T6" fmla="*/ 12 w 25"/>
                <a:gd name="T7" fmla="*/ 0 h 18"/>
                <a:gd name="T8" fmla="*/ 15 w 25"/>
                <a:gd name="T9" fmla="*/ 8 h 18"/>
                <a:gd name="T10" fmla="*/ 5 w 25"/>
                <a:gd name="T11" fmla="*/ 18 h 18"/>
                <a:gd name="T12" fmla="*/ 5 w 25"/>
                <a:gd name="T13" fmla="*/ 18 h 18"/>
                <a:gd name="T14" fmla="*/ 0 w 25"/>
                <a:gd name="T15" fmla="*/ 18 h 18"/>
                <a:gd name="T16" fmla="*/ 0 w 25"/>
                <a:gd name="T17" fmla="*/ 8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18"/>
                <a:gd name="T29" fmla="*/ 25 w 25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18">
                  <a:moveTo>
                    <a:pt x="0" y="8"/>
                  </a:moveTo>
                  <a:cubicBezTo>
                    <a:pt x="3" y="8"/>
                    <a:pt x="5" y="7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2"/>
                    <a:pt x="6" y="0"/>
                    <a:pt x="12" y="0"/>
                  </a:cubicBezTo>
                  <a:cubicBezTo>
                    <a:pt x="25" y="0"/>
                    <a:pt x="16" y="7"/>
                    <a:pt x="15" y="8"/>
                  </a:cubicBezTo>
                  <a:cubicBezTo>
                    <a:pt x="13" y="11"/>
                    <a:pt x="9" y="18"/>
                    <a:pt x="5" y="18"/>
                  </a:cubicBezTo>
                  <a:lnTo>
                    <a:pt x="0" y="18"/>
                  </a:lnTo>
                  <a:lnTo>
                    <a:pt x="0" y="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43" name="Freeform 63"/>
            <p:cNvSpPr>
              <a:spLocks/>
            </p:cNvSpPr>
            <p:nvPr/>
          </p:nvSpPr>
          <p:spPr bwMode="auto">
            <a:xfrm>
              <a:off x="2201" y="2496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0 h 20"/>
                <a:gd name="T4" fmla="*/ 10 w 10"/>
                <a:gd name="T5" fmla="*/ 10 h 20"/>
                <a:gd name="T6" fmla="*/ 10 w 10"/>
                <a:gd name="T7" fmla="*/ 10 h 20"/>
                <a:gd name="T8" fmla="*/ 0 w 10"/>
                <a:gd name="T9" fmla="*/ 10 h 20"/>
                <a:gd name="T10" fmla="*/ 10 w 10"/>
                <a:gd name="T11" fmla="*/ 20 h 20"/>
                <a:gd name="T12" fmla="*/ 1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44" name="Freeform 64"/>
            <p:cNvSpPr>
              <a:spLocks/>
            </p:cNvSpPr>
            <p:nvPr/>
          </p:nvSpPr>
          <p:spPr bwMode="auto">
            <a:xfrm>
              <a:off x="2211" y="2476"/>
              <a:ext cx="69" cy="40"/>
            </a:xfrm>
            <a:custGeom>
              <a:avLst/>
              <a:gdLst>
                <a:gd name="T0" fmla="*/ 49 w 69"/>
                <a:gd name="T1" fmla="*/ 10 h 40"/>
                <a:gd name="T2" fmla="*/ 49 w 69"/>
                <a:gd name="T3" fmla="*/ 10 h 40"/>
                <a:gd name="T4" fmla="*/ 49 w 69"/>
                <a:gd name="T5" fmla="*/ 10 h 40"/>
                <a:gd name="T6" fmla="*/ 49 w 69"/>
                <a:gd name="T7" fmla="*/ 10 h 40"/>
                <a:gd name="T8" fmla="*/ 39 w 69"/>
                <a:gd name="T9" fmla="*/ 10 h 40"/>
                <a:gd name="T10" fmla="*/ 29 w 69"/>
                <a:gd name="T11" fmla="*/ 20 h 40"/>
                <a:gd name="T12" fmla="*/ 29 w 69"/>
                <a:gd name="T13" fmla="*/ 20 h 40"/>
                <a:gd name="T14" fmla="*/ 19 w 69"/>
                <a:gd name="T15" fmla="*/ 20 h 40"/>
                <a:gd name="T16" fmla="*/ 9 w 69"/>
                <a:gd name="T17" fmla="*/ 20 h 40"/>
                <a:gd name="T18" fmla="*/ 0 w 69"/>
                <a:gd name="T19" fmla="*/ 20 h 40"/>
                <a:gd name="T20" fmla="*/ 0 w 69"/>
                <a:gd name="T21" fmla="*/ 40 h 40"/>
                <a:gd name="T22" fmla="*/ 9 w 69"/>
                <a:gd name="T23" fmla="*/ 40 h 40"/>
                <a:gd name="T24" fmla="*/ 19 w 69"/>
                <a:gd name="T25" fmla="*/ 40 h 40"/>
                <a:gd name="T26" fmla="*/ 29 w 69"/>
                <a:gd name="T27" fmla="*/ 40 h 40"/>
                <a:gd name="T28" fmla="*/ 39 w 69"/>
                <a:gd name="T29" fmla="*/ 30 h 40"/>
                <a:gd name="T30" fmla="*/ 49 w 69"/>
                <a:gd name="T31" fmla="*/ 30 h 40"/>
                <a:gd name="T32" fmla="*/ 59 w 69"/>
                <a:gd name="T33" fmla="*/ 30 h 40"/>
                <a:gd name="T34" fmla="*/ 59 w 69"/>
                <a:gd name="T35" fmla="*/ 20 h 40"/>
                <a:gd name="T36" fmla="*/ 69 w 69"/>
                <a:gd name="T37" fmla="*/ 10 h 40"/>
                <a:gd name="T38" fmla="*/ 69 w 69"/>
                <a:gd name="T39" fmla="*/ 10 h 40"/>
                <a:gd name="T40" fmla="*/ 69 w 69"/>
                <a:gd name="T41" fmla="*/ 10 h 40"/>
                <a:gd name="T42" fmla="*/ 69 w 69"/>
                <a:gd name="T43" fmla="*/ 10 h 40"/>
                <a:gd name="T44" fmla="*/ 69 w 69"/>
                <a:gd name="T45" fmla="*/ 10 h 40"/>
                <a:gd name="T46" fmla="*/ 69 w 69"/>
                <a:gd name="T47" fmla="*/ 0 h 40"/>
                <a:gd name="T48" fmla="*/ 59 w 69"/>
                <a:gd name="T49" fmla="*/ 0 h 40"/>
                <a:gd name="T50" fmla="*/ 59 w 69"/>
                <a:gd name="T51" fmla="*/ 0 h 40"/>
                <a:gd name="T52" fmla="*/ 59 w 69"/>
                <a:gd name="T53" fmla="*/ 0 h 40"/>
                <a:gd name="T54" fmla="*/ 49 w 69"/>
                <a:gd name="T55" fmla="*/ 0 h 40"/>
                <a:gd name="T56" fmla="*/ 49 w 69"/>
                <a:gd name="T57" fmla="*/ 10 h 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9"/>
                <a:gd name="T88" fmla="*/ 0 h 40"/>
                <a:gd name="T89" fmla="*/ 69 w 69"/>
                <a:gd name="T90" fmla="*/ 40 h 4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9" h="40">
                  <a:moveTo>
                    <a:pt x="49" y="10"/>
                  </a:moveTo>
                  <a:lnTo>
                    <a:pt x="49" y="10"/>
                  </a:lnTo>
                  <a:lnTo>
                    <a:pt x="39" y="10"/>
                  </a:lnTo>
                  <a:lnTo>
                    <a:pt x="29" y="20"/>
                  </a:lnTo>
                  <a:lnTo>
                    <a:pt x="19" y="20"/>
                  </a:lnTo>
                  <a:lnTo>
                    <a:pt x="9" y="20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9" y="40"/>
                  </a:lnTo>
                  <a:lnTo>
                    <a:pt x="19" y="40"/>
                  </a:lnTo>
                  <a:lnTo>
                    <a:pt x="29" y="40"/>
                  </a:lnTo>
                  <a:lnTo>
                    <a:pt x="39" y="30"/>
                  </a:lnTo>
                  <a:lnTo>
                    <a:pt x="49" y="30"/>
                  </a:lnTo>
                  <a:lnTo>
                    <a:pt x="59" y="30"/>
                  </a:lnTo>
                  <a:lnTo>
                    <a:pt x="59" y="20"/>
                  </a:lnTo>
                  <a:lnTo>
                    <a:pt x="69" y="10"/>
                  </a:lnTo>
                  <a:lnTo>
                    <a:pt x="69" y="0"/>
                  </a:lnTo>
                  <a:lnTo>
                    <a:pt x="59" y="0"/>
                  </a:lnTo>
                  <a:lnTo>
                    <a:pt x="49" y="0"/>
                  </a:lnTo>
                  <a:lnTo>
                    <a:pt x="49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45" name="Freeform 65"/>
            <p:cNvSpPr>
              <a:spLocks/>
            </p:cNvSpPr>
            <p:nvPr/>
          </p:nvSpPr>
          <p:spPr bwMode="auto">
            <a:xfrm>
              <a:off x="2260" y="2457"/>
              <a:ext cx="20" cy="29"/>
            </a:xfrm>
            <a:custGeom>
              <a:avLst/>
              <a:gdLst>
                <a:gd name="T0" fmla="*/ 0 w 20"/>
                <a:gd name="T1" fmla="*/ 9 h 29"/>
                <a:gd name="T2" fmla="*/ 0 w 20"/>
                <a:gd name="T3" fmla="*/ 9 h 29"/>
                <a:gd name="T4" fmla="*/ 0 w 20"/>
                <a:gd name="T5" fmla="*/ 19 h 29"/>
                <a:gd name="T6" fmla="*/ 0 w 20"/>
                <a:gd name="T7" fmla="*/ 19 h 29"/>
                <a:gd name="T8" fmla="*/ 0 w 20"/>
                <a:gd name="T9" fmla="*/ 19 h 29"/>
                <a:gd name="T10" fmla="*/ 0 w 20"/>
                <a:gd name="T11" fmla="*/ 19 h 29"/>
                <a:gd name="T12" fmla="*/ 0 w 20"/>
                <a:gd name="T13" fmla="*/ 19 h 29"/>
                <a:gd name="T14" fmla="*/ 0 w 20"/>
                <a:gd name="T15" fmla="*/ 19 h 29"/>
                <a:gd name="T16" fmla="*/ 0 w 20"/>
                <a:gd name="T17" fmla="*/ 29 h 29"/>
                <a:gd name="T18" fmla="*/ 0 w 20"/>
                <a:gd name="T19" fmla="*/ 29 h 29"/>
                <a:gd name="T20" fmla="*/ 20 w 20"/>
                <a:gd name="T21" fmla="*/ 29 h 29"/>
                <a:gd name="T22" fmla="*/ 20 w 20"/>
                <a:gd name="T23" fmla="*/ 29 h 29"/>
                <a:gd name="T24" fmla="*/ 20 w 20"/>
                <a:gd name="T25" fmla="*/ 29 h 29"/>
                <a:gd name="T26" fmla="*/ 20 w 20"/>
                <a:gd name="T27" fmla="*/ 29 h 29"/>
                <a:gd name="T28" fmla="*/ 20 w 20"/>
                <a:gd name="T29" fmla="*/ 19 h 29"/>
                <a:gd name="T30" fmla="*/ 20 w 20"/>
                <a:gd name="T31" fmla="*/ 19 h 29"/>
                <a:gd name="T32" fmla="*/ 20 w 20"/>
                <a:gd name="T33" fmla="*/ 19 h 29"/>
                <a:gd name="T34" fmla="*/ 20 w 20"/>
                <a:gd name="T35" fmla="*/ 9 h 29"/>
                <a:gd name="T36" fmla="*/ 20 w 20"/>
                <a:gd name="T37" fmla="*/ 9 h 29"/>
                <a:gd name="T38" fmla="*/ 20 w 20"/>
                <a:gd name="T39" fmla="*/ 9 h 29"/>
                <a:gd name="T40" fmla="*/ 20 w 20"/>
                <a:gd name="T41" fmla="*/ 9 h 29"/>
                <a:gd name="T42" fmla="*/ 20 w 20"/>
                <a:gd name="T43" fmla="*/ 9 h 29"/>
                <a:gd name="T44" fmla="*/ 20 w 20"/>
                <a:gd name="T45" fmla="*/ 9 h 29"/>
                <a:gd name="T46" fmla="*/ 10 w 20"/>
                <a:gd name="T47" fmla="*/ 0 h 29"/>
                <a:gd name="T48" fmla="*/ 10 w 20"/>
                <a:gd name="T49" fmla="*/ 0 h 29"/>
                <a:gd name="T50" fmla="*/ 10 w 20"/>
                <a:gd name="T51" fmla="*/ 0 h 29"/>
                <a:gd name="T52" fmla="*/ 0 w 20"/>
                <a:gd name="T53" fmla="*/ 9 h 29"/>
                <a:gd name="T54" fmla="*/ 0 w 20"/>
                <a:gd name="T55" fmla="*/ 9 h 29"/>
                <a:gd name="T56" fmla="*/ 0 w 20"/>
                <a:gd name="T57" fmla="*/ 9 h 2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"/>
                <a:gd name="T88" fmla="*/ 0 h 29"/>
                <a:gd name="T89" fmla="*/ 20 w 20"/>
                <a:gd name="T90" fmla="*/ 29 h 2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" h="29">
                  <a:moveTo>
                    <a:pt x="0" y="9"/>
                  </a:move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20" y="29"/>
                  </a:lnTo>
                  <a:lnTo>
                    <a:pt x="20" y="19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46" name="Freeform 66"/>
            <p:cNvSpPr>
              <a:spLocks/>
            </p:cNvSpPr>
            <p:nvPr/>
          </p:nvSpPr>
          <p:spPr bwMode="auto">
            <a:xfrm>
              <a:off x="2260" y="2417"/>
              <a:ext cx="79" cy="49"/>
            </a:xfrm>
            <a:custGeom>
              <a:avLst/>
              <a:gdLst>
                <a:gd name="T0" fmla="*/ 69 w 79"/>
                <a:gd name="T1" fmla="*/ 0 h 49"/>
                <a:gd name="T2" fmla="*/ 69 w 79"/>
                <a:gd name="T3" fmla="*/ 0 h 49"/>
                <a:gd name="T4" fmla="*/ 49 w 79"/>
                <a:gd name="T5" fmla="*/ 0 h 49"/>
                <a:gd name="T6" fmla="*/ 29 w 79"/>
                <a:gd name="T7" fmla="*/ 0 h 49"/>
                <a:gd name="T8" fmla="*/ 20 w 79"/>
                <a:gd name="T9" fmla="*/ 10 h 49"/>
                <a:gd name="T10" fmla="*/ 10 w 79"/>
                <a:gd name="T11" fmla="*/ 10 h 49"/>
                <a:gd name="T12" fmla="*/ 0 w 79"/>
                <a:gd name="T13" fmla="*/ 20 h 49"/>
                <a:gd name="T14" fmla="*/ 0 w 79"/>
                <a:gd name="T15" fmla="*/ 30 h 49"/>
                <a:gd name="T16" fmla="*/ 0 w 79"/>
                <a:gd name="T17" fmla="*/ 40 h 49"/>
                <a:gd name="T18" fmla="*/ 0 w 79"/>
                <a:gd name="T19" fmla="*/ 49 h 49"/>
                <a:gd name="T20" fmla="*/ 20 w 79"/>
                <a:gd name="T21" fmla="*/ 49 h 49"/>
                <a:gd name="T22" fmla="*/ 20 w 79"/>
                <a:gd name="T23" fmla="*/ 40 h 49"/>
                <a:gd name="T24" fmla="*/ 20 w 79"/>
                <a:gd name="T25" fmla="*/ 40 h 49"/>
                <a:gd name="T26" fmla="*/ 20 w 79"/>
                <a:gd name="T27" fmla="*/ 30 h 49"/>
                <a:gd name="T28" fmla="*/ 20 w 79"/>
                <a:gd name="T29" fmla="*/ 30 h 49"/>
                <a:gd name="T30" fmla="*/ 29 w 79"/>
                <a:gd name="T31" fmla="*/ 20 h 49"/>
                <a:gd name="T32" fmla="*/ 39 w 79"/>
                <a:gd name="T33" fmla="*/ 20 h 49"/>
                <a:gd name="T34" fmla="*/ 49 w 79"/>
                <a:gd name="T35" fmla="*/ 20 h 49"/>
                <a:gd name="T36" fmla="*/ 69 w 79"/>
                <a:gd name="T37" fmla="*/ 20 h 49"/>
                <a:gd name="T38" fmla="*/ 69 w 79"/>
                <a:gd name="T39" fmla="*/ 20 h 49"/>
                <a:gd name="T40" fmla="*/ 69 w 79"/>
                <a:gd name="T41" fmla="*/ 20 h 49"/>
                <a:gd name="T42" fmla="*/ 79 w 79"/>
                <a:gd name="T43" fmla="*/ 20 h 49"/>
                <a:gd name="T44" fmla="*/ 79 w 79"/>
                <a:gd name="T45" fmla="*/ 20 h 49"/>
                <a:gd name="T46" fmla="*/ 79 w 79"/>
                <a:gd name="T47" fmla="*/ 10 h 49"/>
                <a:gd name="T48" fmla="*/ 79 w 79"/>
                <a:gd name="T49" fmla="*/ 10 h 49"/>
                <a:gd name="T50" fmla="*/ 79 w 79"/>
                <a:gd name="T51" fmla="*/ 10 h 49"/>
                <a:gd name="T52" fmla="*/ 79 w 79"/>
                <a:gd name="T53" fmla="*/ 0 h 49"/>
                <a:gd name="T54" fmla="*/ 79 w 79"/>
                <a:gd name="T55" fmla="*/ 0 h 49"/>
                <a:gd name="T56" fmla="*/ 69 w 79"/>
                <a:gd name="T57" fmla="*/ 0 h 4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9"/>
                <a:gd name="T88" fmla="*/ 0 h 49"/>
                <a:gd name="T89" fmla="*/ 79 w 79"/>
                <a:gd name="T90" fmla="*/ 49 h 4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9" h="49">
                  <a:moveTo>
                    <a:pt x="69" y="0"/>
                  </a:moveTo>
                  <a:lnTo>
                    <a:pt x="69" y="0"/>
                  </a:lnTo>
                  <a:lnTo>
                    <a:pt x="49" y="0"/>
                  </a:lnTo>
                  <a:lnTo>
                    <a:pt x="29" y="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0" y="40"/>
                  </a:lnTo>
                  <a:lnTo>
                    <a:pt x="0" y="49"/>
                  </a:lnTo>
                  <a:lnTo>
                    <a:pt x="20" y="49"/>
                  </a:lnTo>
                  <a:lnTo>
                    <a:pt x="20" y="40"/>
                  </a:lnTo>
                  <a:lnTo>
                    <a:pt x="20" y="30"/>
                  </a:lnTo>
                  <a:lnTo>
                    <a:pt x="29" y="20"/>
                  </a:lnTo>
                  <a:lnTo>
                    <a:pt x="39" y="20"/>
                  </a:lnTo>
                  <a:lnTo>
                    <a:pt x="49" y="20"/>
                  </a:lnTo>
                  <a:lnTo>
                    <a:pt x="69" y="20"/>
                  </a:lnTo>
                  <a:lnTo>
                    <a:pt x="79" y="20"/>
                  </a:lnTo>
                  <a:lnTo>
                    <a:pt x="79" y="10"/>
                  </a:lnTo>
                  <a:lnTo>
                    <a:pt x="7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47" name="Freeform 67"/>
            <p:cNvSpPr>
              <a:spLocks/>
            </p:cNvSpPr>
            <p:nvPr/>
          </p:nvSpPr>
          <p:spPr bwMode="auto">
            <a:xfrm>
              <a:off x="2329" y="2417"/>
              <a:ext cx="79" cy="99"/>
            </a:xfrm>
            <a:custGeom>
              <a:avLst/>
              <a:gdLst>
                <a:gd name="T0" fmla="*/ 39 w 79"/>
                <a:gd name="T1" fmla="*/ 99 h 99"/>
                <a:gd name="T2" fmla="*/ 39 w 79"/>
                <a:gd name="T3" fmla="*/ 99 h 99"/>
                <a:gd name="T4" fmla="*/ 39 w 79"/>
                <a:gd name="T5" fmla="*/ 89 h 99"/>
                <a:gd name="T6" fmla="*/ 59 w 79"/>
                <a:gd name="T7" fmla="*/ 79 h 99"/>
                <a:gd name="T8" fmla="*/ 69 w 79"/>
                <a:gd name="T9" fmla="*/ 59 h 99"/>
                <a:gd name="T10" fmla="*/ 79 w 79"/>
                <a:gd name="T11" fmla="*/ 49 h 99"/>
                <a:gd name="T12" fmla="*/ 79 w 79"/>
                <a:gd name="T13" fmla="*/ 30 h 99"/>
                <a:gd name="T14" fmla="*/ 69 w 79"/>
                <a:gd name="T15" fmla="*/ 10 h 99"/>
                <a:gd name="T16" fmla="*/ 39 w 79"/>
                <a:gd name="T17" fmla="*/ 0 h 99"/>
                <a:gd name="T18" fmla="*/ 0 w 79"/>
                <a:gd name="T19" fmla="*/ 0 h 99"/>
                <a:gd name="T20" fmla="*/ 0 w 79"/>
                <a:gd name="T21" fmla="*/ 20 h 99"/>
                <a:gd name="T22" fmla="*/ 39 w 79"/>
                <a:gd name="T23" fmla="*/ 20 h 99"/>
                <a:gd name="T24" fmla="*/ 59 w 79"/>
                <a:gd name="T25" fmla="*/ 30 h 99"/>
                <a:gd name="T26" fmla="*/ 59 w 79"/>
                <a:gd name="T27" fmla="*/ 30 h 99"/>
                <a:gd name="T28" fmla="*/ 59 w 79"/>
                <a:gd name="T29" fmla="*/ 40 h 99"/>
                <a:gd name="T30" fmla="*/ 49 w 79"/>
                <a:gd name="T31" fmla="*/ 49 h 99"/>
                <a:gd name="T32" fmla="*/ 39 w 79"/>
                <a:gd name="T33" fmla="*/ 69 h 99"/>
                <a:gd name="T34" fmla="*/ 29 w 79"/>
                <a:gd name="T35" fmla="*/ 79 h 99"/>
                <a:gd name="T36" fmla="*/ 20 w 79"/>
                <a:gd name="T37" fmla="*/ 89 h 99"/>
                <a:gd name="T38" fmla="*/ 20 w 79"/>
                <a:gd name="T39" fmla="*/ 89 h 99"/>
                <a:gd name="T40" fmla="*/ 20 w 79"/>
                <a:gd name="T41" fmla="*/ 89 h 99"/>
                <a:gd name="T42" fmla="*/ 20 w 79"/>
                <a:gd name="T43" fmla="*/ 89 h 99"/>
                <a:gd name="T44" fmla="*/ 20 w 79"/>
                <a:gd name="T45" fmla="*/ 89 h 99"/>
                <a:gd name="T46" fmla="*/ 20 w 79"/>
                <a:gd name="T47" fmla="*/ 99 h 99"/>
                <a:gd name="T48" fmla="*/ 29 w 79"/>
                <a:gd name="T49" fmla="*/ 99 h 99"/>
                <a:gd name="T50" fmla="*/ 29 w 79"/>
                <a:gd name="T51" fmla="*/ 99 h 99"/>
                <a:gd name="T52" fmla="*/ 29 w 79"/>
                <a:gd name="T53" fmla="*/ 99 h 99"/>
                <a:gd name="T54" fmla="*/ 39 w 79"/>
                <a:gd name="T55" fmla="*/ 99 h 99"/>
                <a:gd name="T56" fmla="*/ 39 w 79"/>
                <a:gd name="T57" fmla="*/ 99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9"/>
                <a:gd name="T88" fmla="*/ 0 h 99"/>
                <a:gd name="T89" fmla="*/ 79 w 79"/>
                <a:gd name="T90" fmla="*/ 99 h 9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9" h="99">
                  <a:moveTo>
                    <a:pt x="39" y="99"/>
                  </a:moveTo>
                  <a:lnTo>
                    <a:pt x="39" y="99"/>
                  </a:lnTo>
                  <a:lnTo>
                    <a:pt x="39" y="89"/>
                  </a:lnTo>
                  <a:lnTo>
                    <a:pt x="59" y="79"/>
                  </a:lnTo>
                  <a:lnTo>
                    <a:pt x="69" y="59"/>
                  </a:lnTo>
                  <a:lnTo>
                    <a:pt x="79" y="49"/>
                  </a:lnTo>
                  <a:lnTo>
                    <a:pt x="79" y="30"/>
                  </a:lnTo>
                  <a:lnTo>
                    <a:pt x="69" y="10"/>
                  </a:lnTo>
                  <a:lnTo>
                    <a:pt x="39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39" y="20"/>
                  </a:lnTo>
                  <a:lnTo>
                    <a:pt x="59" y="30"/>
                  </a:lnTo>
                  <a:lnTo>
                    <a:pt x="59" y="40"/>
                  </a:lnTo>
                  <a:lnTo>
                    <a:pt x="49" y="49"/>
                  </a:lnTo>
                  <a:lnTo>
                    <a:pt x="39" y="69"/>
                  </a:lnTo>
                  <a:lnTo>
                    <a:pt x="29" y="79"/>
                  </a:lnTo>
                  <a:lnTo>
                    <a:pt x="20" y="89"/>
                  </a:lnTo>
                  <a:lnTo>
                    <a:pt x="20" y="99"/>
                  </a:lnTo>
                  <a:lnTo>
                    <a:pt x="29" y="99"/>
                  </a:lnTo>
                  <a:lnTo>
                    <a:pt x="39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48" name="Freeform 68"/>
            <p:cNvSpPr>
              <a:spLocks/>
            </p:cNvSpPr>
            <p:nvPr/>
          </p:nvSpPr>
          <p:spPr bwMode="auto">
            <a:xfrm>
              <a:off x="2260" y="2506"/>
              <a:ext cx="108" cy="108"/>
            </a:xfrm>
            <a:custGeom>
              <a:avLst/>
              <a:gdLst>
                <a:gd name="T0" fmla="*/ 0 w 108"/>
                <a:gd name="T1" fmla="*/ 108 h 108"/>
                <a:gd name="T2" fmla="*/ 20 w 108"/>
                <a:gd name="T3" fmla="*/ 98 h 108"/>
                <a:gd name="T4" fmla="*/ 39 w 108"/>
                <a:gd name="T5" fmla="*/ 98 h 108"/>
                <a:gd name="T6" fmla="*/ 49 w 108"/>
                <a:gd name="T7" fmla="*/ 79 h 108"/>
                <a:gd name="T8" fmla="*/ 69 w 108"/>
                <a:gd name="T9" fmla="*/ 69 h 108"/>
                <a:gd name="T10" fmla="*/ 79 w 108"/>
                <a:gd name="T11" fmla="*/ 49 h 108"/>
                <a:gd name="T12" fmla="*/ 89 w 108"/>
                <a:gd name="T13" fmla="*/ 29 h 108"/>
                <a:gd name="T14" fmla="*/ 98 w 108"/>
                <a:gd name="T15" fmla="*/ 19 h 108"/>
                <a:gd name="T16" fmla="*/ 108 w 108"/>
                <a:gd name="T17" fmla="*/ 10 h 108"/>
                <a:gd name="T18" fmla="*/ 89 w 108"/>
                <a:gd name="T19" fmla="*/ 0 h 108"/>
                <a:gd name="T20" fmla="*/ 79 w 108"/>
                <a:gd name="T21" fmla="*/ 10 h 108"/>
                <a:gd name="T22" fmla="*/ 69 w 108"/>
                <a:gd name="T23" fmla="*/ 19 h 108"/>
                <a:gd name="T24" fmla="*/ 59 w 108"/>
                <a:gd name="T25" fmla="*/ 39 h 108"/>
                <a:gd name="T26" fmla="*/ 49 w 108"/>
                <a:gd name="T27" fmla="*/ 59 h 108"/>
                <a:gd name="T28" fmla="*/ 39 w 108"/>
                <a:gd name="T29" fmla="*/ 69 h 108"/>
                <a:gd name="T30" fmla="*/ 29 w 108"/>
                <a:gd name="T31" fmla="*/ 79 h 108"/>
                <a:gd name="T32" fmla="*/ 10 w 108"/>
                <a:gd name="T33" fmla="*/ 88 h 108"/>
                <a:gd name="T34" fmla="*/ 0 w 108"/>
                <a:gd name="T35" fmla="*/ 88 h 108"/>
                <a:gd name="T36" fmla="*/ 0 w 108"/>
                <a:gd name="T37" fmla="*/ 108 h 10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8"/>
                <a:gd name="T58" fmla="*/ 0 h 108"/>
                <a:gd name="T59" fmla="*/ 108 w 108"/>
                <a:gd name="T60" fmla="*/ 108 h 10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8" h="108">
                  <a:moveTo>
                    <a:pt x="0" y="108"/>
                  </a:moveTo>
                  <a:lnTo>
                    <a:pt x="20" y="98"/>
                  </a:lnTo>
                  <a:lnTo>
                    <a:pt x="39" y="98"/>
                  </a:lnTo>
                  <a:lnTo>
                    <a:pt x="49" y="79"/>
                  </a:lnTo>
                  <a:lnTo>
                    <a:pt x="69" y="69"/>
                  </a:lnTo>
                  <a:lnTo>
                    <a:pt x="79" y="49"/>
                  </a:lnTo>
                  <a:lnTo>
                    <a:pt x="89" y="29"/>
                  </a:lnTo>
                  <a:lnTo>
                    <a:pt x="98" y="19"/>
                  </a:lnTo>
                  <a:lnTo>
                    <a:pt x="108" y="10"/>
                  </a:lnTo>
                  <a:lnTo>
                    <a:pt x="89" y="0"/>
                  </a:lnTo>
                  <a:lnTo>
                    <a:pt x="79" y="10"/>
                  </a:lnTo>
                  <a:lnTo>
                    <a:pt x="69" y="19"/>
                  </a:lnTo>
                  <a:lnTo>
                    <a:pt x="59" y="39"/>
                  </a:lnTo>
                  <a:lnTo>
                    <a:pt x="49" y="59"/>
                  </a:lnTo>
                  <a:lnTo>
                    <a:pt x="39" y="69"/>
                  </a:lnTo>
                  <a:lnTo>
                    <a:pt x="29" y="79"/>
                  </a:lnTo>
                  <a:lnTo>
                    <a:pt x="10" y="88"/>
                  </a:lnTo>
                  <a:lnTo>
                    <a:pt x="0" y="8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49" name="Freeform 69"/>
            <p:cNvSpPr>
              <a:spLocks/>
            </p:cNvSpPr>
            <p:nvPr/>
          </p:nvSpPr>
          <p:spPr bwMode="auto">
            <a:xfrm>
              <a:off x="2250" y="2594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0 h 20"/>
                <a:gd name="T4" fmla="*/ 0 w 10"/>
                <a:gd name="T5" fmla="*/ 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10 h 20"/>
                <a:gd name="T12" fmla="*/ 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50" name="Freeform 70"/>
            <p:cNvSpPr>
              <a:spLocks/>
            </p:cNvSpPr>
            <p:nvPr/>
          </p:nvSpPr>
          <p:spPr bwMode="auto">
            <a:xfrm>
              <a:off x="2260" y="2594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10 w 10"/>
                <a:gd name="T3" fmla="*/ 20 h 20"/>
                <a:gd name="T4" fmla="*/ 10 w 10"/>
                <a:gd name="T5" fmla="*/ 20 h 20"/>
                <a:gd name="T6" fmla="*/ 10 w 10"/>
                <a:gd name="T7" fmla="*/ 10 h 20"/>
                <a:gd name="T8" fmla="*/ 10 w 10"/>
                <a:gd name="T9" fmla="*/ 10 h 20"/>
                <a:gd name="T10" fmla="*/ 10 w 10"/>
                <a:gd name="T11" fmla="*/ 10 h 20"/>
                <a:gd name="T12" fmla="*/ 10 w 10"/>
                <a:gd name="T13" fmla="*/ 0 h 20"/>
                <a:gd name="T14" fmla="*/ 10 w 10"/>
                <a:gd name="T15" fmla="*/ 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10" y="2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51" name="Rectangle 71"/>
            <p:cNvSpPr>
              <a:spLocks noChangeArrowheads="1"/>
            </p:cNvSpPr>
            <p:nvPr/>
          </p:nvSpPr>
          <p:spPr bwMode="auto">
            <a:xfrm>
              <a:off x="2211" y="2594"/>
              <a:ext cx="4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352" name="Freeform 72"/>
            <p:cNvSpPr>
              <a:spLocks/>
            </p:cNvSpPr>
            <p:nvPr/>
          </p:nvSpPr>
          <p:spPr bwMode="auto">
            <a:xfrm>
              <a:off x="2201" y="2594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0 h 20"/>
                <a:gd name="T4" fmla="*/ 10 w 10"/>
                <a:gd name="T5" fmla="*/ 0 h 20"/>
                <a:gd name="T6" fmla="*/ 10 w 10"/>
                <a:gd name="T7" fmla="*/ 10 h 20"/>
                <a:gd name="T8" fmla="*/ 0 w 10"/>
                <a:gd name="T9" fmla="*/ 10 h 20"/>
                <a:gd name="T10" fmla="*/ 10 w 10"/>
                <a:gd name="T11" fmla="*/ 10 h 20"/>
                <a:gd name="T12" fmla="*/ 1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53" name="Freeform 73"/>
            <p:cNvSpPr>
              <a:spLocks/>
            </p:cNvSpPr>
            <p:nvPr/>
          </p:nvSpPr>
          <p:spPr bwMode="auto">
            <a:xfrm>
              <a:off x="4151" y="2309"/>
              <a:ext cx="246" cy="295"/>
            </a:xfrm>
            <a:custGeom>
              <a:avLst/>
              <a:gdLst>
                <a:gd name="T0" fmla="*/ 3 w 25"/>
                <a:gd name="T1" fmla="*/ 30 h 30"/>
                <a:gd name="T2" fmla="*/ 7 w 25"/>
                <a:gd name="T3" fmla="*/ 30 h 30"/>
                <a:gd name="T4" fmla="*/ 7 w 25"/>
                <a:gd name="T5" fmla="*/ 30 h 30"/>
                <a:gd name="T6" fmla="*/ 16 w 25"/>
                <a:gd name="T7" fmla="*/ 20 h 30"/>
                <a:gd name="T8" fmla="*/ 12 w 25"/>
                <a:gd name="T9" fmla="*/ 0 h 30"/>
                <a:gd name="T10" fmla="*/ 8 w 25"/>
                <a:gd name="T11" fmla="*/ 18 h 30"/>
                <a:gd name="T12" fmla="*/ 3 w 25"/>
                <a:gd name="T13" fmla="*/ 20 h 30"/>
                <a:gd name="T14" fmla="*/ 3 w 25"/>
                <a:gd name="T15" fmla="*/ 3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30"/>
                <a:gd name="T26" fmla="*/ 25 w 25"/>
                <a:gd name="T27" fmla="*/ 30 h 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30">
                  <a:moveTo>
                    <a:pt x="3" y="30"/>
                  </a:moveTo>
                  <a:lnTo>
                    <a:pt x="7" y="30"/>
                  </a:lnTo>
                  <a:cubicBezTo>
                    <a:pt x="11" y="30"/>
                    <a:pt x="14" y="23"/>
                    <a:pt x="16" y="20"/>
                  </a:cubicBezTo>
                  <a:cubicBezTo>
                    <a:pt x="17" y="18"/>
                    <a:pt x="25" y="0"/>
                    <a:pt x="12" y="0"/>
                  </a:cubicBezTo>
                  <a:cubicBezTo>
                    <a:pt x="0" y="0"/>
                    <a:pt x="9" y="16"/>
                    <a:pt x="8" y="18"/>
                  </a:cubicBezTo>
                  <a:cubicBezTo>
                    <a:pt x="7" y="19"/>
                    <a:pt x="5" y="20"/>
                    <a:pt x="3" y="20"/>
                  </a:cubicBezTo>
                  <a:lnTo>
                    <a:pt x="3" y="3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54" name="Freeform 74"/>
            <p:cNvSpPr>
              <a:spLocks/>
            </p:cNvSpPr>
            <p:nvPr/>
          </p:nvSpPr>
          <p:spPr bwMode="auto">
            <a:xfrm>
              <a:off x="4151" y="2309"/>
              <a:ext cx="246" cy="295"/>
            </a:xfrm>
            <a:custGeom>
              <a:avLst/>
              <a:gdLst>
                <a:gd name="T0" fmla="*/ 7 w 25"/>
                <a:gd name="T1" fmla="*/ 30 h 30"/>
                <a:gd name="T2" fmla="*/ 16 w 25"/>
                <a:gd name="T3" fmla="*/ 20 h 30"/>
                <a:gd name="T4" fmla="*/ 12 w 25"/>
                <a:gd name="T5" fmla="*/ 0 h 30"/>
                <a:gd name="T6" fmla="*/ 8 w 25"/>
                <a:gd name="T7" fmla="*/ 18 h 30"/>
                <a:gd name="T8" fmla="*/ 3 w 25"/>
                <a:gd name="T9" fmla="*/ 2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30"/>
                <a:gd name="T17" fmla="*/ 25 w 25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30">
                  <a:moveTo>
                    <a:pt x="7" y="30"/>
                  </a:moveTo>
                  <a:cubicBezTo>
                    <a:pt x="11" y="30"/>
                    <a:pt x="14" y="23"/>
                    <a:pt x="16" y="20"/>
                  </a:cubicBezTo>
                  <a:cubicBezTo>
                    <a:pt x="17" y="18"/>
                    <a:pt x="25" y="0"/>
                    <a:pt x="12" y="0"/>
                  </a:cubicBezTo>
                  <a:cubicBezTo>
                    <a:pt x="0" y="0"/>
                    <a:pt x="9" y="16"/>
                    <a:pt x="8" y="18"/>
                  </a:cubicBezTo>
                  <a:cubicBezTo>
                    <a:pt x="7" y="19"/>
                    <a:pt x="5" y="20"/>
                    <a:pt x="3" y="2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55" name="Freeform 75"/>
            <p:cNvSpPr>
              <a:spLocks/>
            </p:cNvSpPr>
            <p:nvPr/>
          </p:nvSpPr>
          <p:spPr bwMode="auto">
            <a:xfrm>
              <a:off x="4180" y="2427"/>
              <a:ext cx="237" cy="177"/>
            </a:xfrm>
            <a:custGeom>
              <a:avLst/>
              <a:gdLst>
                <a:gd name="T0" fmla="*/ 0 w 24"/>
                <a:gd name="T1" fmla="*/ 8 h 18"/>
                <a:gd name="T2" fmla="*/ 5 w 24"/>
                <a:gd name="T3" fmla="*/ 6 h 18"/>
                <a:gd name="T4" fmla="*/ 5 w 24"/>
                <a:gd name="T5" fmla="*/ 4 h 18"/>
                <a:gd name="T6" fmla="*/ 11 w 24"/>
                <a:gd name="T7" fmla="*/ 0 h 18"/>
                <a:gd name="T8" fmla="*/ 14 w 24"/>
                <a:gd name="T9" fmla="*/ 8 h 18"/>
                <a:gd name="T10" fmla="*/ 4 w 24"/>
                <a:gd name="T11" fmla="*/ 18 h 18"/>
                <a:gd name="T12" fmla="*/ 4 w 24"/>
                <a:gd name="T13" fmla="*/ 18 h 18"/>
                <a:gd name="T14" fmla="*/ 0 w 24"/>
                <a:gd name="T15" fmla="*/ 18 h 18"/>
                <a:gd name="T16" fmla="*/ 0 w 24"/>
                <a:gd name="T17" fmla="*/ 8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8"/>
                <a:gd name="T29" fmla="*/ 24 w 24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8">
                  <a:moveTo>
                    <a:pt x="0" y="8"/>
                  </a:moveTo>
                  <a:cubicBezTo>
                    <a:pt x="2" y="8"/>
                    <a:pt x="4" y="7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2"/>
                    <a:pt x="5" y="0"/>
                    <a:pt x="11" y="0"/>
                  </a:cubicBezTo>
                  <a:cubicBezTo>
                    <a:pt x="24" y="0"/>
                    <a:pt x="15" y="7"/>
                    <a:pt x="14" y="8"/>
                  </a:cubicBezTo>
                  <a:cubicBezTo>
                    <a:pt x="12" y="11"/>
                    <a:pt x="8" y="18"/>
                    <a:pt x="4" y="18"/>
                  </a:cubicBezTo>
                  <a:lnTo>
                    <a:pt x="0" y="18"/>
                  </a:lnTo>
                  <a:lnTo>
                    <a:pt x="0" y="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56" name="Freeform 76"/>
            <p:cNvSpPr>
              <a:spLocks/>
            </p:cNvSpPr>
            <p:nvPr/>
          </p:nvSpPr>
          <p:spPr bwMode="auto">
            <a:xfrm>
              <a:off x="4171" y="2496"/>
              <a:ext cx="9" cy="20"/>
            </a:xfrm>
            <a:custGeom>
              <a:avLst/>
              <a:gdLst>
                <a:gd name="T0" fmla="*/ 9 w 9"/>
                <a:gd name="T1" fmla="*/ 0 h 20"/>
                <a:gd name="T2" fmla="*/ 0 w 9"/>
                <a:gd name="T3" fmla="*/ 0 h 20"/>
                <a:gd name="T4" fmla="*/ 0 w 9"/>
                <a:gd name="T5" fmla="*/ 10 h 20"/>
                <a:gd name="T6" fmla="*/ 0 w 9"/>
                <a:gd name="T7" fmla="*/ 10 h 20"/>
                <a:gd name="T8" fmla="*/ 0 w 9"/>
                <a:gd name="T9" fmla="*/ 10 h 20"/>
                <a:gd name="T10" fmla="*/ 0 w 9"/>
                <a:gd name="T11" fmla="*/ 20 h 20"/>
                <a:gd name="T12" fmla="*/ 0 w 9"/>
                <a:gd name="T13" fmla="*/ 20 h 20"/>
                <a:gd name="T14" fmla="*/ 0 w 9"/>
                <a:gd name="T15" fmla="*/ 20 h 20"/>
                <a:gd name="T16" fmla="*/ 9 w 9"/>
                <a:gd name="T17" fmla="*/ 20 h 20"/>
                <a:gd name="T18" fmla="*/ 9 w 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20"/>
                <a:gd name="T32" fmla="*/ 9 w 9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20">
                  <a:moveTo>
                    <a:pt x="9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9" y="2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57" name="Freeform 77"/>
            <p:cNvSpPr>
              <a:spLocks/>
            </p:cNvSpPr>
            <p:nvPr/>
          </p:nvSpPr>
          <p:spPr bwMode="auto">
            <a:xfrm>
              <a:off x="4180" y="2476"/>
              <a:ext cx="60" cy="40"/>
            </a:xfrm>
            <a:custGeom>
              <a:avLst/>
              <a:gdLst>
                <a:gd name="T0" fmla="*/ 40 w 60"/>
                <a:gd name="T1" fmla="*/ 10 h 40"/>
                <a:gd name="T2" fmla="*/ 40 w 60"/>
                <a:gd name="T3" fmla="*/ 10 h 40"/>
                <a:gd name="T4" fmla="*/ 40 w 60"/>
                <a:gd name="T5" fmla="*/ 10 h 40"/>
                <a:gd name="T6" fmla="*/ 40 w 60"/>
                <a:gd name="T7" fmla="*/ 10 h 40"/>
                <a:gd name="T8" fmla="*/ 30 w 60"/>
                <a:gd name="T9" fmla="*/ 10 h 40"/>
                <a:gd name="T10" fmla="*/ 30 w 60"/>
                <a:gd name="T11" fmla="*/ 20 h 40"/>
                <a:gd name="T12" fmla="*/ 20 w 60"/>
                <a:gd name="T13" fmla="*/ 20 h 40"/>
                <a:gd name="T14" fmla="*/ 10 w 60"/>
                <a:gd name="T15" fmla="*/ 20 h 40"/>
                <a:gd name="T16" fmla="*/ 0 w 60"/>
                <a:gd name="T17" fmla="*/ 20 h 40"/>
                <a:gd name="T18" fmla="*/ 0 w 60"/>
                <a:gd name="T19" fmla="*/ 20 h 40"/>
                <a:gd name="T20" fmla="*/ 0 w 60"/>
                <a:gd name="T21" fmla="*/ 40 h 40"/>
                <a:gd name="T22" fmla="*/ 10 w 60"/>
                <a:gd name="T23" fmla="*/ 40 h 40"/>
                <a:gd name="T24" fmla="*/ 20 w 60"/>
                <a:gd name="T25" fmla="*/ 40 h 40"/>
                <a:gd name="T26" fmla="*/ 20 w 60"/>
                <a:gd name="T27" fmla="*/ 40 h 40"/>
                <a:gd name="T28" fmla="*/ 30 w 60"/>
                <a:gd name="T29" fmla="*/ 30 h 40"/>
                <a:gd name="T30" fmla="*/ 40 w 60"/>
                <a:gd name="T31" fmla="*/ 30 h 40"/>
                <a:gd name="T32" fmla="*/ 50 w 60"/>
                <a:gd name="T33" fmla="*/ 30 h 40"/>
                <a:gd name="T34" fmla="*/ 50 w 60"/>
                <a:gd name="T35" fmla="*/ 20 h 40"/>
                <a:gd name="T36" fmla="*/ 60 w 60"/>
                <a:gd name="T37" fmla="*/ 10 h 40"/>
                <a:gd name="T38" fmla="*/ 60 w 60"/>
                <a:gd name="T39" fmla="*/ 10 h 40"/>
                <a:gd name="T40" fmla="*/ 60 w 60"/>
                <a:gd name="T41" fmla="*/ 10 h 40"/>
                <a:gd name="T42" fmla="*/ 60 w 60"/>
                <a:gd name="T43" fmla="*/ 10 h 40"/>
                <a:gd name="T44" fmla="*/ 60 w 60"/>
                <a:gd name="T45" fmla="*/ 10 h 40"/>
                <a:gd name="T46" fmla="*/ 60 w 60"/>
                <a:gd name="T47" fmla="*/ 0 h 40"/>
                <a:gd name="T48" fmla="*/ 50 w 60"/>
                <a:gd name="T49" fmla="*/ 0 h 40"/>
                <a:gd name="T50" fmla="*/ 50 w 60"/>
                <a:gd name="T51" fmla="*/ 0 h 40"/>
                <a:gd name="T52" fmla="*/ 50 w 60"/>
                <a:gd name="T53" fmla="*/ 0 h 40"/>
                <a:gd name="T54" fmla="*/ 40 w 60"/>
                <a:gd name="T55" fmla="*/ 0 h 40"/>
                <a:gd name="T56" fmla="*/ 40 w 60"/>
                <a:gd name="T57" fmla="*/ 10 h 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0"/>
                <a:gd name="T88" fmla="*/ 0 h 40"/>
                <a:gd name="T89" fmla="*/ 60 w 60"/>
                <a:gd name="T90" fmla="*/ 40 h 4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0" h="40">
                  <a:moveTo>
                    <a:pt x="40" y="10"/>
                  </a:moveTo>
                  <a:lnTo>
                    <a:pt x="40" y="10"/>
                  </a:lnTo>
                  <a:lnTo>
                    <a:pt x="30" y="10"/>
                  </a:lnTo>
                  <a:lnTo>
                    <a:pt x="30" y="20"/>
                  </a:lnTo>
                  <a:lnTo>
                    <a:pt x="20" y="20"/>
                  </a:lnTo>
                  <a:lnTo>
                    <a:pt x="10" y="20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10" y="40"/>
                  </a:lnTo>
                  <a:lnTo>
                    <a:pt x="20" y="40"/>
                  </a:lnTo>
                  <a:lnTo>
                    <a:pt x="30" y="30"/>
                  </a:lnTo>
                  <a:lnTo>
                    <a:pt x="40" y="30"/>
                  </a:lnTo>
                  <a:lnTo>
                    <a:pt x="50" y="30"/>
                  </a:lnTo>
                  <a:lnTo>
                    <a:pt x="50" y="20"/>
                  </a:lnTo>
                  <a:lnTo>
                    <a:pt x="60" y="10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40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58" name="Freeform 78"/>
            <p:cNvSpPr>
              <a:spLocks/>
            </p:cNvSpPr>
            <p:nvPr/>
          </p:nvSpPr>
          <p:spPr bwMode="auto">
            <a:xfrm>
              <a:off x="4220" y="2457"/>
              <a:ext cx="20" cy="29"/>
            </a:xfrm>
            <a:custGeom>
              <a:avLst/>
              <a:gdLst>
                <a:gd name="T0" fmla="*/ 0 w 20"/>
                <a:gd name="T1" fmla="*/ 9 h 29"/>
                <a:gd name="T2" fmla="*/ 0 w 20"/>
                <a:gd name="T3" fmla="*/ 9 h 29"/>
                <a:gd name="T4" fmla="*/ 0 w 20"/>
                <a:gd name="T5" fmla="*/ 19 h 29"/>
                <a:gd name="T6" fmla="*/ 0 w 20"/>
                <a:gd name="T7" fmla="*/ 19 h 29"/>
                <a:gd name="T8" fmla="*/ 0 w 20"/>
                <a:gd name="T9" fmla="*/ 19 h 29"/>
                <a:gd name="T10" fmla="*/ 0 w 20"/>
                <a:gd name="T11" fmla="*/ 19 h 29"/>
                <a:gd name="T12" fmla="*/ 0 w 20"/>
                <a:gd name="T13" fmla="*/ 19 h 29"/>
                <a:gd name="T14" fmla="*/ 0 w 20"/>
                <a:gd name="T15" fmla="*/ 19 h 29"/>
                <a:gd name="T16" fmla="*/ 0 w 20"/>
                <a:gd name="T17" fmla="*/ 29 h 29"/>
                <a:gd name="T18" fmla="*/ 0 w 20"/>
                <a:gd name="T19" fmla="*/ 29 h 29"/>
                <a:gd name="T20" fmla="*/ 20 w 20"/>
                <a:gd name="T21" fmla="*/ 29 h 29"/>
                <a:gd name="T22" fmla="*/ 20 w 20"/>
                <a:gd name="T23" fmla="*/ 29 h 29"/>
                <a:gd name="T24" fmla="*/ 20 w 20"/>
                <a:gd name="T25" fmla="*/ 29 h 29"/>
                <a:gd name="T26" fmla="*/ 20 w 20"/>
                <a:gd name="T27" fmla="*/ 29 h 29"/>
                <a:gd name="T28" fmla="*/ 20 w 20"/>
                <a:gd name="T29" fmla="*/ 19 h 29"/>
                <a:gd name="T30" fmla="*/ 20 w 20"/>
                <a:gd name="T31" fmla="*/ 19 h 29"/>
                <a:gd name="T32" fmla="*/ 20 w 20"/>
                <a:gd name="T33" fmla="*/ 19 h 29"/>
                <a:gd name="T34" fmla="*/ 20 w 20"/>
                <a:gd name="T35" fmla="*/ 9 h 29"/>
                <a:gd name="T36" fmla="*/ 20 w 20"/>
                <a:gd name="T37" fmla="*/ 9 h 29"/>
                <a:gd name="T38" fmla="*/ 20 w 20"/>
                <a:gd name="T39" fmla="*/ 9 h 29"/>
                <a:gd name="T40" fmla="*/ 20 w 20"/>
                <a:gd name="T41" fmla="*/ 9 h 29"/>
                <a:gd name="T42" fmla="*/ 20 w 20"/>
                <a:gd name="T43" fmla="*/ 9 h 29"/>
                <a:gd name="T44" fmla="*/ 20 w 20"/>
                <a:gd name="T45" fmla="*/ 9 h 29"/>
                <a:gd name="T46" fmla="*/ 10 w 20"/>
                <a:gd name="T47" fmla="*/ 0 h 29"/>
                <a:gd name="T48" fmla="*/ 10 w 20"/>
                <a:gd name="T49" fmla="*/ 0 h 29"/>
                <a:gd name="T50" fmla="*/ 10 w 20"/>
                <a:gd name="T51" fmla="*/ 0 h 29"/>
                <a:gd name="T52" fmla="*/ 0 w 20"/>
                <a:gd name="T53" fmla="*/ 9 h 29"/>
                <a:gd name="T54" fmla="*/ 0 w 20"/>
                <a:gd name="T55" fmla="*/ 9 h 29"/>
                <a:gd name="T56" fmla="*/ 0 w 20"/>
                <a:gd name="T57" fmla="*/ 9 h 2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"/>
                <a:gd name="T88" fmla="*/ 0 h 29"/>
                <a:gd name="T89" fmla="*/ 20 w 20"/>
                <a:gd name="T90" fmla="*/ 29 h 2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" h="29">
                  <a:moveTo>
                    <a:pt x="0" y="9"/>
                  </a:move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20" y="29"/>
                  </a:lnTo>
                  <a:lnTo>
                    <a:pt x="20" y="19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59" name="Freeform 79"/>
            <p:cNvSpPr>
              <a:spLocks/>
            </p:cNvSpPr>
            <p:nvPr/>
          </p:nvSpPr>
          <p:spPr bwMode="auto">
            <a:xfrm>
              <a:off x="4220" y="2417"/>
              <a:ext cx="79" cy="49"/>
            </a:xfrm>
            <a:custGeom>
              <a:avLst/>
              <a:gdLst>
                <a:gd name="T0" fmla="*/ 69 w 79"/>
                <a:gd name="T1" fmla="*/ 0 h 49"/>
                <a:gd name="T2" fmla="*/ 69 w 79"/>
                <a:gd name="T3" fmla="*/ 0 h 49"/>
                <a:gd name="T4" fmla="*/ 49 w 79"/>
                <a:gd name="T5" fmla="*/ 0 h 49"/>
                <a:gd name="T6" fmla="*/ 39 w 79"/>
                <a:gd name="T7" fmla="*/ 0 h 49"/>
                <a:gd name="T8" fmla="*/ 20 w 79"/>
                <a:gd name="T9" fmla="*/ 10 h 49"/>
                <a:gd name="T10" fmla="*/ 10 w 79"/>
                <a:gd name="T11" fmla="*/ 10 h 49"/>
                <a:gd name="T12" fmla="*/ 0 w 79"/>
                <a:gd name="T13" fmla="*/ 20 h 49"/>
                <a:gd name="T14" fmla="*/ 0 w 79"/>
                <a:gd name="T15" fmla="*/ 30 h 49"/>
                <a:gd name="T16" fmla="*/ 0 w 79"/>
                <a:gd name="T17" fmla="*/ 40 h 49"/>
                <a:gd name="T18" fmla="*/ 0 w 79"/>
                <a:gd name="T19" fmla="*/ 49 h 49"/>
                <a:gd name="T20" fmla="*/ 20 w 79"/>
                <a:gd name="T21" fmla="*/ 49 h 49"/>
                <a:gd name="T22" fmla="*/ 20 w 79"/>
                <a:gd name="T23" fmla="*/ 40 h 49"/>
                <a:gd name="T24" fmla="*/ 20 w 79"/>
                <a:gd name="T25" fmla="*/ 40 h 49"/>
                <a:gd name="T26" fmla="*/ 20 w 79"/>
                <a:gd name="T27" fmla="*/ 30 h 49"/>
                <a:gd name="T28" fmla="*/ 20 w 79"/>
                <a:gd name="T29" fmla="*/ 30 h 49"/>
                <a:gd name="T30" fmla="*/ 29 w 79"/>
                <a:gd name="T31" fmla="*/ 20 h 49"/>
                <a:gd name="T32" fmla="*/ 39 w 79"/>
                <a:gd name="T33" fmla="*/ 20 h 49"/>
                <a:gd name="T34" fmla="*/ 49 w 79"/>
                <a:gd name="T35" fmla="*/ 20 h 49"/>
                <a:gd name="T36" fmla="*/ 69 w 79"/>
                <a:gd name="T37" fmla="*/ 20 h 49"/>
                <a:gd name="T38" fmla="*/ 69 w 79"/>
                <a:gd name="T39" fmla="*/ 20 h 49"/>
                <a:gd name="T40" fmla="*/ 69 w 79"/>
                <a:gd name="T41" fmla="*/ 20 h 49"/>
                <a:gd name="T42" fmla="*/ 79 w 79"/>
                <a:gd name="T43" fmla="*/ 20 h 49"/>
                <a:gd name="T44" fmla="*/ 79 w 79"/>
                <a:gd name="T45" fmla="*/ 20 h 49"/>
                <a:gd name="T46" fmla="*/ 79 w 79"/>
                <a:gd name="T47" fmla="*/ 10 h 49"/>
                <a:gd name="T48" fmla="*/ 79 w 79"/>
                <a:gd name="T49" fmla="*/ 10 h 49"/>
                <a:gd name="T50" fmla="*/ 79 w 79"/>
                <a:gd name="T51" fmla="*/ 10 h 49"/>
                <a:gd name="T52" fmla="*/ 79 w 79"/>
                <a:gd name="T53" fmla="*/ 0 h 49"/>
                <a:gd name="T54" fmla="*/ 79 w 79"/>
                <a:gd name="T55" fmla="*/ 0 h 49"/>
                <a:gd name="T56" fmla="*/ 69 w 79"/>
                <a:gd name="T57" fmla="*/ 0 h 4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9"/>
                <a:gd name="T88" fmla="*/ 0 h 49"/>
                <a:gd name="T89" fmla="*/ 79 w 79"/>
                <a:gd name="T90" fmla="*/ 49 h 4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9" h="49">
                  <a:moveTo>
                    <a:pt x="69" y="0"/>
                  </a:moveTo>
                  <a:lnTo>
                    <a:pt x="69" y="0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0" y="40"/>
                  </a:lnTo>
                  <a:lnTo>
                    <a:pt x="0" y="49"/>
                  </a:lnTo>
                  <a:lnTo>
                    <a:pt x="20" y="49"/>
                  </a:lnTo>
                  <a:lnTo>
                    <a:pt x="20" y="40"/>
                  </a:lnTo>
                  <a:lnTo>
                    <a:pt x="20" y="30"/>
                  </a:lnTo>
                  <a:lnTo>
                    <a:pt x="29" y="20"/>
                  </a:lnTo>
                  <a:lnTo>
                    <a:pt x="39" y="20"/>
                  </a:lnTo>
                  <a:lnTo>
                    <a:pt x="49" y="20"/>
                  </a:lnTo>
                  <a:lnTo>
                    <a:pt x="69" y="20"/>
                  </a:lnTo>
                  <a:lnTo>
                    <a:pt x="79" y="20"/>
                  </a:lnTo>
                  <a:lnTo>
                    <a:pt x="79" y="10"/>
                  </a:lnTo>
                  <a:lnTo>
                    <a:pt x="7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60" name="Freeform 80"/>
            <p:cNvSpPr>
              <a:spLocks/>
            </p:cNvSpPr>
            <p:nvPr/>
          </p:nvSpPr>
          <p:spPr bwMode="auto">
            <a:xfrm>
              <a:off x="4289" y="2417"/>
              <a:ext cx="79" cy="99"/>
            </a:xfrm>
            <a:custGeom>
              <a:avLst/>
              <a:gdLst>
                <a:gd name="T0" fmla="*/ 39 w 79"/>
                <a:gd name="T1" fmla="*/ 99 h 99"/>
                <a:gd name="T2" fmla="*/ 39 w 79"/>
                <a:gd name="T3" fmla="*/ 99 h 99"/>
                <a:gd name="T4" fmla="*/ 49 w 79"/>
                <a:gd name="T5" fmla="*/ 89 h 99"/>
                <a:gd name="T6" fmla="*/ 59 w 79"/>
                <a:gd name="T7" fmla="*/ 79 h 99"/>
                <a:gd name="T8" fmla="*/ 69 w 79"/>
                <a:gd name="T9" fmla="*/ 59 h 99"/>
                <a:gd name="T10" fmla="*/ 79 w 79"/>
                <a:gd name="T11" fmla="*/ 49 h 99"/>
                <a:gd name="T12" fmla="*/ 79 w 79"/>
                <a:gd name="T13" fmla="*/ 30 h 99"/>
                <a:gd name="T14" fmla="*/ 69 w 79"/>
                <a:gd name="T15" fmla="*/ 10 h 99"/>
                <a:gd name="T16" fmla="*/ 39 w 79"/>
                <a:gd name="T17" fmla="*/ 0 h 99"/>
                <a:gd name="T18" fmla="*/ 0 w 79"/>
                <a:gd name="T19" fmla="*/ 0 h 99"/>
                <a:gd name="T20" fmla="*/ 0 w 79"/>
                <a:gd name="T21" fmla="*/ 20 h 99"/>
                <a:gd name="T22" fmla="*/ 39 w 79"/>
                <a:gd name="T23" fmla="*/ 20 h 99"/>
                <a:gd name="T24" fmla="*/ 59 w 79"/>
                <a:gd name="T25" fmla="*/ 30 h 99"/>
                <a:gd name="T26" fmla="*/ 59 w 79"/>
                <a:gd name="T27" fmla="*/ 30 h 99"/>
                <a:gd name="T28" fmla="*/ 59 w 79"/>
                <a:gd name="T29" fmla="*/ 40 h 99"/>
                <a:gd name="T30" fmla="*/ 49 w 79"/>
                <a:gd name="T31" fmla="*/ 49 h 99"/>
                <a:gd name="T32" fmla="*/ 39 w 79"/>
                <a:gd name="T33" fmla="*/ 69 h 99"/>
                <a:gd name="T34" fmla="*/ 29 w 79"/>
                <a:gd name="T35" fmla="*/ 79 h 99"/>
                <a:gd name="T36" fmla="*/ 20 w 79"/>
                <a:gd name="T37" fmla="*/ 89 h 99"/>
                <a:gd name="T38" fmla="*/ 20 w 79"/>
                <a:gd name="T39" fmla="*/ 89 h 99"/>
                <a:gd name="T40" fmla="*/ 20 w 79"/>
                <a:gd name="T41" fmla="*/ 89 h 99"/>
                <a:gd name="T42" fmla="*/ 20 w 79"/>
                <a:gd name="T43" fmla="*/ 89 h 99"/>
                <a:gd name="T44" fmla="*/ 20 w 79"/>
                <a:gd name="T45" fmla="*/ 89 h 99"/>
                <a:gd name="T46" fmla="*/ 20 w 79"/>
                <a:gd name="T47" fmla="*/ 99 h 99"/>
                <a:gd name="T48" fmla="*/ 29 w 79"/>
                <a:gd name="T49" fmla="*/ 99 h 99"/>
                <a:gd name="T50" fmla="*/ 29 w 79"/>
                <a:gd name="T51" fmla="*/ 99 h 99"/>
                <a:gd name="T52" fmla="*/ 29 w 79"/>
                <a:gd name="T53" fmla="*/ 99 h 99"/>
                <a:gd name="T54" fmla="*/ 39 w 79"/>
                <a:gd name="T55" fmla="*/ 99 h 99"/>
                <a:gd name="T56" fmla="*/ 39 w 79"/>
                <a:gd name="T57" fmla="*/ 99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9"/>
                <a:gd name="T88" fmla="*/ 0 h 99"/>
                <a:gd name="T89" fmla="*/ 79 w 79"/>
                <a:gd name="T90" fmla="*/ 99 h 9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9" h="99">
                  <a:moveTo>
                    <a:pt x="39" y="99"/>
                  </a:moveTo>
                  <a:lnTo>
                    <a:pt x="39" y="99"/>
                  </a:lnTo>
                  <a:lnTo>
                    <a:pt x="49" y="89"/>
                  </a:lnTo>
                  <a:lnTo>
                    <a:pt x="59" y="79"/>
                  </a:lnTo>
                  <a:lnTo>
                    <a:pt x="69" y="59"/>
                  </a:lnTo>
                  <a:lnTo>
                    <a:pt x="79" y="49"/>
                  </a:lnTo>
                  <a:lnTo>
                    <a:pt x="79" y="30"/>
                  </a:lnTo>
                  <a:lnTo>
                    <a:pt x="69" y="10"/>
                  </a:lnTo>
                  <a:lnTo>
                    <a:pt x="39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39" y="20"/>
                  </a:lnTo>
                  <a:lnTo>
                    <a:pt x="59" y="30"/>
                  </a:lnTo>
                  <a:lnTo>
                    <a:pt x="59" y="40"/>
                  </a:lnTo>
                  <a:lnTo>
                    <a:pt x="49" y="49"/>
                  </a:lnTo>
                  <a:lnTo>
                    <a:pt x="39" y="69"/>
                  </a:lnTo>
                  <a:lnTo>
                    <a:pt x="29" y="79"/>
                  </a:lnTo>
                  <a:lnTo>
                    <a:pt x="20" y="89"/>
                  </a:lnTo>
                  <a:lnTo>
                    <a:pt x="20" y="99"/>
                  </a:lnTo>
                  <a:lnTo>
                    <a:pt x="29" y="99"/>
                  </a:lnTo>
                  <a:lnTo>
                    <a:pt x="39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61" name="Freeform 81"/>
            <p:cNvSpPr>
              <a:spLocks/>
            </p:cNvSpPr>
            <p:nvPr/>
          </p:nvSpPr>
          <p:spPr bwMode="auto">
            <a:xfrm>
              <a:off x="4220" y="2506"/>
              <a:ext cx="108" cy="108"/>
            </a:xfrm>
            <a:custGeom>
              <a:avLst/>
              <a:gdLst>
                <a:gd name="T0" fmla="*/ 0 w 108"/>
                <a:gd name="T1" fmla="*/ 108 h 108"/>
                <a:gd name="T2" fmla="*/ 20 w 108"/>
                <a:gd name="T3" fmla="*/ 98 h 108"/>
                <a:gd name="T4" fmla="*/ 39 w 108"/>
                <a:gd name="T5" fmla="*/ 98 h 108"/>
                <a:gd name="T6" fmla="*/ 49 w 108"/>
                <a:gd name="T7" fmla="*/ 79 h 108"/>
                <a:gd name="T8" fmla="*/ 69 w 108"/>
                <a:gd name="T9" fmla="*/ 69 h 108"/>
                <a:gd name="T10" fmla="*/ 79 w 108"/>
                <a:gd name="T11" fmla="*/ 49 h 108"/>
                <a:gd name="T12" fmla="*/ 89 w 108"/>
                <a:gd name="T13" fmla="*/ 29 h 108"/>
                <a:gd name="T14" fmla="*/ 98 w 108"/>
                <a:gd name="T15" fmla="*/ 19 h 108"/>
                <a:gd name="T16" fmla="*/ 108 w 108"/>
                <a:gd name="T17" fmla="*/ 10 h 108"/>
                <a:gd name="T18" fmla="*/ 89 w 108"/>
                <a:gd name="T19" fmla="*/ 0 h 108"/>
                <a:gd name="T20" fmla="*/ 89 w 108"/>
                <a:gd name="T21" fmla="*/ 10 h 108"/>
                <a:gd name="T22" fmla="*/ 69 w 108"/>
                <a:gd name="T23" fmla="*/ 19 h 108"/>
                <a:gd name="T24" fmla="*/ 59 w 108"/>
                <a:gd name="T25" fmla="*/ 39 h 108"/>
                <a:gd name="T26" fmla="*/ 49 w 108"/>
                <a:gd name="T27" fmla="*/ 59 h 108"/>
                <a:gd name="T28" fmla="*/ 39 w 108"/>
                <a:gd name="T29" fmla="*/ 69 h 108"/>
                <a:gd name="T30" fmla="*/ 29 w 108"/>
                <a:gd name="T31" fmla="*/ 79 h 108"/>
                <a:gd name="T32" fmla="*/ 10 w 108"/>
                <a:gd name="T33" fmla="*/ 88 h 108"/>
                <a:gd name="T34" fmla="*/ 0 w 108"/>
                <a:gd name="T35" fmla="*/ 88 h 108"/>
                <a:gd name="T36" fmla="*/ 0 w 108"/>
                <a:gd name="T37" fmla="*/ 108 h 10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8"/>
                <a:gd name="T58" fmla="*/ 0 h 108"/>
                <a:gd name="T59" fmla="*/ 108 w 108"/>
                <a:gd name="T60" fmla="*/ 108 h 10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8" h="108">
                  <a:moveTo>
                    <a:pt x="0" y="108"/>
                  </a:moveTo>
                  <a:lnTo>
                    <a:pt x="20" y="98"/>
                  </a:lnTo>
                  <a:lnTo>
                    <a:pt x="39" y="98"/>
                  </a:lnTo>
                  <a:lnTo>
                    <a:pt x="49" y="79"/>
                  </a:lnTo>
                  <a:lnTo>
                    <a:pt x="69" y="69"/>
                  </a:lnTo>
                  <a:lnTo>
                    <a:pt x="79" y="49"/>
                  </a:lnTo>
                  <a:lnTo>
                    <a:pt x="89" y="29"/>
                  </a:lnTo>
                  <a:lnTo>
                    <a:pt x="98" y="19"/>
                  </a:lnTo>
                  <a:lnTo>
                    <a:pt x="108" y="10"/>
                  </a:lnTo>
                  <a:lnTo>
                    <a:pt x="89" y="0"/>
                  </a:lnTo>
                  <a:lnTo>
                    <a:pt x="89" y="10"/>
                  </a:lnTo>
                  <a:lnTo>
                    <a:pt x="69" y="19"/>
                  </a:lnTo>
                  <a:lnTo>
                    <a:pt x="59" y="39"/>
                  </a:lnTo>
                  <a:lnTo>
                    <a:pt x="49" y="59"/>
                  </a:lnTo>
                  <a:lnTo>
                    <a:pt x="39" y="69"/>
                  </a:lnTo>
                  <a:lnTo>
                    <a:pt x="29" y="79"/>
                  </a:lnTo>
                  <a:lnTo>
                    <a:pt x="10" y="88"/>
                  </a:lnTo>
                  <a:lnTo>
                    <a:pt x="0" y="8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62" name="Freeform 82"/>
            <p:cNvSpPr>
              <a:spLocks/>
            </p:cNvSpPr>
            <p:nvPr/>
          </p:nvSpPr>
          <p:spPr bwMode="auto">
            <a:xfrm>
              <a:off x="4210" y="2594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0 h 20"/>
                <a:gd name="T4" fmla="*/ 10 w 10"/>
                <a:gd name="T5" fmla="*/ 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10 h 20"/>
                <a:gd name="T12" fmla="*/ 1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63" name="Freeform 83"/>
            <p:cNvSpPr>
              <a:spLocks/>
            </p:cNvSpPr>
            <p:nvPr/>
          </p:nvSpPr>
          <p:spPr bwMode="auto">
            <a:xfrm>
              <a:off x="1748" y="2378"/>
              <a:ext cx="3408" cy="98"/>
            </a:xfrm>
            <a:custGeom>
              <a:avLst/>
              <a:gdLst>
                <a:gd name="T0" fmla="*/ 0 w 346"/>
                <a:gd name="T1" fmla="*/ 10 h 10"/>
                <a:gd name="T2" fmla="*/ 346 w 346"/>
                <a:gd name="T3" fmla="*/ 10 h 10"/>
                <a:gd name="T4" fmla="*/ 346 w 346"/>
                <a:gd name="T5" fmla="*/ 0 h 10"/>
                <a:gd name="T6" fmla="*/ 0 w 346"/>
                <a:gd name="T7" fmla="*/ 0 h 10"/>
                <a:gd name="T8" fmla="*/ 0 w 346"/>
                <a:gd name="T9" fmla="*/ 10 h 10"/>
                <a:gd name="T10" fmla="*/ 0 w 346"/>
                <a:gd name="T11" fmla="*/ 10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6"/>
                <a:gd name="T19" fmla="*/ 0 h 10"/>
                <a:gd name="T20" fmla="*/ 346 w 346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6" h="10">
                  <a:moveTo>
                    <a:pt x="0" y="10"/>
                  </a:moveTo>
                  <a:lnTo>
                    <a:pt x="346" y="10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10"/>
                  </a:ln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64" name="Freeform 84"/>
            <p:cNvSpPr>
              <a:spLocks/>
            </p:cNvSpPr>
            <p:nvPr/>
          </p:nvSpPr>
          <p:spPr bwMode="auto">
            <a:xfrm>
              <a:off x="4811" y="2112"/>
              <a:ext cx="246" cy="315"/>
            </a:xfrm>
            <a:custGeom>
              <a:avLst/>
              <a:gdLst>
                <a:gd name="T0" fmla="*/ 7 w 25"/>
                <a:gd name="T1" fmla="*/ 32 h 32"/>
                <a:gd name="T2" fmla="*/ 12 w 25"/>
                <a:gd name="T3" fmla="*/ 32 h 32"/>
                <a:gd name="T4" fmla="*/ 12 w 25"/>
                <a:gd name="T5" fmla="*/ 32 h 32"/>
                <a:gd name="T6" fmla="*/ 21 w 25"/>
                <a:gd name="T7" fmla="*/ 23 h 32"/>
                <a:gd name="T8" fmla="*/ 12 w 25"/>
                <a:gd name="T9" fmla="*/ 1 h 32"/>
                <a:gd name="T10" fmla="*/ 13 w 25"/>
                <a:gd name="T11" fmla="*/ 23 h 32"/>
                <a:gd name="T12" fmla="*/ 7 w 25"/>
                <a:gd name="T13" fmla="*/ 27 h 32"/>
                <a:gd name="T14" fmla="*/ 7 w 25"/>
                <a:gd name="T15" fmla="*/ 32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32"/>
                <a:gd name="T26" fmla="*/ 25 w 25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32">
                  <a:moveTo>
                    <a:pt x="7" y="32"/>
                  </a:moveTo>
                  <a:lnTo>
                    <a:pt x="12" y="32"/>
                  </a:lnTo>
                  <a:cubicBezTo>
                    <a:pt x="16" y="32"/>
                    <a:pt x="20" y="29"/>
                    <a:pt x="21" y="23"/>
                  </a:cubicBezTo>
                  <a:cubicBezTo>
                    <a:pt x="21" y="19"/>
                    <a:pt x="25" y="0"/>
                    <a:pt x="12" y="1"/>
                  </a:cubicBezTo>
                  <a:cubicBezTo>
                    <a:pt x="0" y="3"/>
                    <a:pt x="14" y="20"/>
                    <a:pt x="13" y="23"/>
                  </a:cubicBezTo>
                  <a:cubicBezTo>
                    <a:pt x="12" y="25"/>
                    <a:pt x="10" y="27"/>
                    <a:pt x="7" y="27"/>
                  </a:cubicBezTo>
                  <a:lnTo>
                    <a:pt x="7" y="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65" name="Freeform 85"/>
            <p:cNvSpPr>
              <a:spLocks/>
            </p:cNvSpPr>
            <p:nvPr/>
          </p:nvSpPr>
          <p:spPr bwMode="auto">
            <a:xfrm>
              <a:off x="4811" y="2112"/>
              <a:ext cx="246" cy="315"/>
            </a:xfrm>
            <a:custGeom>
              <a:avLst/>
              <a:gdLst>
                <a:gd name="T0" fmla="*/ 12 w 25"/>
                <a:gd name="T1" fmla="*/ 32 h 32"/>
                <a:gd name="T2" fmla="*/ 21 w 25"/>
                <a:gd name="T3" fmla="*/ 23 h 32"/>
                <a:gd name="T4" fmla="*/ 12 w 25"/>
                <a:gd name="T5" fmla="*/ 1 h 32"/>
                <a:gd name="T6" fmla="*/ 13 w 25"/>
                <a:gd name="T7" fmla="*/ 23 h 32"/>
                <a:gd name="T8" fmla="*/ 7 w 25"/>
                <a:gd name="T9" fmla="*/ 27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32"/>
                <a:gd name="T17" fmla="*/ 25 w 25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32">
                  <a:moveTo>
                    <a:pt x="12" y="32"/>
                  </a:moveTo>
                  <a:cubicBezTo>
                    <a:pt x="16" y="32"/>
                    <a:pt x="20" y="29"/>
                    <a:pt x="21" y="23"/>
                  </a:cubicBezTo>
                  <a:cubicBezTo>
                    <a:pt x="21" y="19"/>
                    <a:pt x="25" y="0"/>
                    <a:pt x="12" y="1"/>
                  </a:cubicBezTo>
                  <a:cubicBezTo>
                    <a:pt x="0" y="3"/>
                    <a:pt x="14" y="20"/>
                    <a:pt x="13" y="23"/>
                  </a:cubicBezTo>
                  <a:cubicBezTo>
                    <a:pt x="12" y="25"/>
                    <a:pt x="10" y="27"/>
                    <a:pt x="7" y="27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66" name="Freeform 86"/>
            <p:cNvSpPr>
              <a:spLocks/>
            </p:cNvSpPr>
            <p:nvPr/>
          </p:nvSpPr>
          <p:spPr bwMode="auto">
            <a:xfrm>
              <a:off x="4880" y="2112"/>
              <a:ext cx="256" cy="315"/>
            </a:xfrm>
            <a:custGeom>
              <a:avLst/>
              <a:gdLst>
                <a:gd name="T0" fmla="*/ 0 w 26"/>
                <a:gd name="T1" fmla="*/ 27 h 32"/>
                <a:gd name="T2" fmla="*/ 6 w 26"/>
                <a:gd name="T3" fmla="*/ 23 h 32"/>
                <a:gd name="T4" fmla="*/ 5 w 26"/>
                <a:gd name="T5" fmla="*/ 20 h 32"/>
                <a:gd name="T6" fmla="*/ 7 w 26"/>
                <a:gd name="T7" fmla="*/ 20 h 32"/>
                <a:gd name="T8" fmla="*/ 14 w 26"/>
                <a:gd name="T9" fmla="*/ 1 h 32"/>
                <a:gd name="T10" fmla="*/ 14 w 26"/>
                <a:gd name="T11" fmla="*/ 23 h 32"/>
                <a:gd name="T12" fmla="*/ 5 w 26"/>
                <a:gd name="T13" fmla="*/ 32 h 32"/>
                <a:gd name="T14" fmla="*/ 5 w 26"/>
                <a:gd name="T15" fmla="*/ 32 h 32"/>
                <a:gd name="T16" fmla="*/ 0 w 26"/>
                <a:gd name="T17" fmla="*/ 32 h 32"/>
                <a:gd name="T18" fmla="*/ 0 w 26"/>
                <a:gd name="T19" fmla="*/ 27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32"/>
                <a:gd name="T32" fmla="*/ 26 w 26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32">
                  <a:moveTo>
                    <a:pt x="0" y="27"/>
                  </a:moveTo>
                  <a:cubicBezTo>
                    <a:pt x="3" y="27"/>
                    <a:pt x="5" y="25"/>
                    <a:pt x="6" y="23"/>
                  </a:cubicBezTo>
                  <a:cubicBezTo>
                    <a:pt x="6" y="22"/>
                    <a:pt x="6" y="21"/>
                    <a:pt x="5" y="20"/>
                  </a:cubicBezTo>
                  <a:cubicBezTo>
                    <a:pt x="6" y="23"/>
                    <a:pt x="7" y="21"/>
                    <a:pt x="7" y="20"/>
                  </a:cubicBezTo>
                  <a:cubicBezTo>
                    <a:pt x="8" y="17"/>
                    <a:pt x="1" y="0"/>
                    <a:pt x="14" y="1"/>
                  </a:cubicBezTo>
                  <a:cubicBezTo>
                    <a:pt x="26" y="3"/>
                    <a:pt x="14" y="20"/>
                    <a:pt x="14" y="23"/>
                  </a:cubicBezTo>
                  <a:cubicBezTo>
                    <a:pt x="13" y="29"/>
                    <a:pt x="9" y="32"/>
                    <a:pt x="5" y="32"/>
                  </a:cubicBezTo>
                  <a:lnTo>
                    <a:pt x="0" y="32"/>
                  </a:lnTo>
                  <a:lnTo>
                    <a:pt x="0" y="27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67" name="Freeform 87"/>
            <p:cNvSpPr>
              <a:spLocks/>
            </p:cNvSpPr>
            <p:nvPr/>
          </p:nvSpPr>
          <p:spPr bwMode="auto">
            <a:xfrm>
              <a:off x="4880" y="2112"/>
              <a:ext cx="256" cy="315"/>
            </a:xfrm>
            <a:custGeom>
              <a:avLst/>
              <a:gdLst>
                <a:gd name="T0" fmla="*/ 0 w 26"/>
                <a:gd name="T1" fmla="*/ 27 h 32"/>
                <a:gd name="T2" fmla="*/ 6 w 26"/>
                <a:gd name="T3" fmla="*/ 23 h 32"/>
                <a:gd name="T4" fmla="*/ 5 w 26"/>
                <a:gd name="T5" fmla="*/ 20 h 32"/>
                <a:gd name="T6" fmla="*/ 7 w 26"/>
                <a:gd name="T7" fmla="*/ 20 h 32"/>
                <a:gd name="T8" fmla="*/ 14 w 26"/>
                <a:gd name="T9" fmla="*/ 1 h 32"/>
                <a:gd name="T10" fmla="*/ 14 w 26"/>
                <a:gd name="T11" fmla="*/ 23 h 32"/>
                <a:gd name="T12" fmla="*/ 5 w 26"/>
                <a:gd name="T13" fmla="*/ 32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32"/>
                <a:gd name="T23" fmla="*/ 26 w 26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32">
                  <a:moveTo>
                    <a:pt x="0" y="27"/>
                  </a:moveTo>
                  <a:cubicBezTo>
                    <a:pt x="3" y="27"/>
                    <a:pt x="5" y="25"/>
                    <a:pt x="6" y="23"/>
                  </a:cubicBezTo>
                  <a:cubicBezTo>
                    <a:pt x="6" y="22"/>
                    <a:pt x="6" y="21"/>
                    <a:pt x="5" y="20"/>
                  </a:cubicBezTo>
                  <a:cubicBezTo>
                    <a:pt x="6" y="23"/>
                    <a:pt x="7" y="21"/>
                    <a:pt x="7" y="20"/>
                  </a:cubicBezTo>
                  <a:cubicBezTo>
                    <a:pt x="8" y="17"/>
                    <a:pt x="1" y="0"/>
                    <a:pt x="14" y="1"/>
                  </a:cubicBezTo>
                  <a:cubicBezTo>
                    <a:pt x="26" y="3"/>
                    <a:pt x="14" y="20"/>
                    <a:pt x="14" y="23"/>
                  </a:cubicBezTo>
                  <a:cubicBezTo>
                    <a:pt x="13" y="29"/>
                    <a:pt x="9" y="32"/>
                    <a:pt x="5" y="32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68" name="Freeform 88"/>
            <p:cNvSpPr>
              <a:spLocks/>
            </p:cNvSpPr>
            <p:nvPr/>
          </p:nvSpPr>
          <p:spPr bwMode="auto">
            <a:xfrm>
              <a:off x="3836" y="2112"/>
              <a:ext cx="236" cy="315"/>
            </a:xfrm>
            <a:custGeom>
              <a:avLst/>
              <a:gdLst>
                <a:gd name="T0" fmla="*/ 7 w 24"/>
                <a:gd name="T1" fmla="*/ 32 h 32"/>
                <a:gd name="T2" fmla="*/ 12 w 24"/>
                <a:gd name="T3" fmla="*/ 32 h 32"/>
                <a:gd name="T4" fmla="*/ 12 w 24"/>
                <a:gd name="T5" fmla="*/ 32 h 32"/>
                <a:gd name="T6" fmla="*/ 20 w 24"/>
                <a:gd name="T7" fmla="*/ 23 h 32"/>
                <a:gd name="T8" fmla="*/ 12 w 24"/>
                <a:gd name="T9" fmla="*/ 1 h 32"/>
                <a:gd name="T10" fmla="*/ 12 w 24"/>
                <a:gd name="T11" fmla="*/ 23 h 32"/>
                <a:gd name="T12" fmla="*/ 7 w 24"/>
                <a:gd name="T13" fmla="*/ 27 h 32"/>
                <a:gd name="T14" fmla="*/ 7 w 24"/>
                <a:gd name="T15" fmla="*/ 32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32"/>
                <a:gd name="T26" fmla="*/ 24 w 24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32">
                  <a:moveTo>
                    <a:pt x="7" y="32"/>
                  </a:moveTo>
                  <a:lnTo>
                    <a:pt x="12" y="32"/>
                  </a:lnTo>
                  <a:cubicBezTo>
                    <a:pt x="16" y="32"/>
                    <a:pt x="19" y="29"/>
                    <a:pt x="20" y="23"/>
                  </a:cubicBezTo>
                  <a:cubicBezTo>
                    <a:pt x="21" y="19"/>
                    <a:pt x="24" y="0"/>
                    <a:pt x="12" y="1"/>
                  </a:cubicBezTo>
                  <a:cubicBezTo>
                    <a:pt x="0" y="3"/>
                    <a:pt x="13" y="20"/>
                    <a:pt x="12" y="23"/>
                  </a:cubicBezTo>
                  <a:cubicBezTo>
                    <a:pt x="12" y="25"/>
                    <a:pt x="9" y="27"/>
                    <a:pt x="7" y="27"/>
                  </a:cubicBezTo>
                  <a:lnTo>
                    <a:pt x="7" y="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69" name="Freeform 89"/>
            <p:cNvSpPr>
              <a:spLocks/>
            </p:cNvSpPr>
            <p:nvPr/>
          </p:nvSpPr>
          <p:spPr bwMode="auto">
            <a:xfrm>
              <a:off x="3836" y="2112"/>
              <a:ext cx="236" cy="315"/>
            </a:xfrm>
            <a:custGeom>
              <a:avLst/>
              <a:gdLst>
                <a:gd name="T0" fmla="*/ 12 w 24"/>
                <a:gd name="T1" fmla="*/ 32 h 32"/>
                <a:gd name="T2" fmla="*/ 20 w 24"/>
                <a:gd name="T3" fmla="*/ 23 h 32"/>
                <a:gd name="T4" fmla="*/ 12 w 24"/>
                <a:gd name="T5" fmla="*/ 1 h 32"/>
                <a:gd name="T6" fmla="*/ 12 w 24"/>
                <a:gd name="T7" fmla="*/ 23 h 32"/>
                <a:gd name="T8" fmla="*/ 7 w 24"/>
                <a:gd name="T9" fmla="*/ 27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32"/>
                <a:gd name="T17" fmla="*/ 24 w 24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32">
                  <a:moveTo>
                    <a:pt x="12" y="32"/>
                  </a:moveTo>
                  <a:cubicBezTo>
                    <a:pt x="16" y="32"/>
                    <a:pt x="19" y="29"/>
                    <a:pt x="20" y="23"/>
                  </a:cubicBezTo>
                  <a:cubicBezTo>
                    <a:pt x="21" y="19"/>
                    <a:pt x="24" y="0"/>
                    <a:pt x="12" y="1"/>
                  </a:cubicBezTo>
                  <a:cubicBezTo>
                    <a:pt x="0" y="3"/>
                    <a:pt x="13" y="20"/>
                    <a:pt x="12" y="23"/>
                  </a:cubicBezTo>
                  <a:cubicBezTo>
                    <a:pt x="12" y="25"/>
                    <a:pt x="9" y="27"/>
                    <a:pt x="7" y="27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70" name="Freeform 90"/>
            <p:cNvSpPr>
              <a:spLocks/>
            </p:cNvSpPr>
            <p:nvPr/>
          </p:nvSpPr>
          <p:spPr bwMode="auto">
            <a:xfrm>
              <a:off x="3905" y="2112"/>
              <a:ext cx="246" cy="315"/>
            </a:xfrm>
            <a:custGeom>
              <a:avLst/>
              <a:gdLst>
                <a:gd name="T0" fmla="*/ 0 w 25"/>
                <a:gd name="T1" fmla="*/ 27 h 32"/>
                <a:gd name="T2" fmla="*/ 5 w 25"/>
                <a:gd name="T3" fmla="*/ 23 h 32"/>
                <a:gd name="T4" fmla="*/ 4 w 25"/>
                <a:gd name="T5" fmla="*/ 20 h 32"/>
                <a:gd name="T6" fmla="*/ 6 w 25"/>
                <a:gd name="T7" fmla="*/ 20 h 32"/>
                <a:gd name="T8" fmla="*/ 13 w 25"/>
                <a:gd name="T9" fmla="*/ 1 h 32"/>
                <a:gd name="T10" fmla="*/ 13 w 25"/>
                <a:gd name="T11" fmla="*/ 23 h 32"/>
                <a:gd name="T12" fmla="*/ 5 w 25"/>
                <a:gd name="T13" fmla="*/ 32 h 32"/>
                <a:gd name="T14" fmla="*/ 5 w 25"/>
                <a:gd name="T15" fmla="*/ 32 h 32"/>
                <a:gd name="T16" fmla="*/ 0 w 25"/>
                <a:gd name="T17" fmla="*/ 32 h 32"/>
                <a:gd name="T18" fmla="*/ 0 w 25"/>
                <a:gd name="T19" fmla="*/ 27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32"/>
                <a:gd name="T32" fmla="*/ 25 w 25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32">
                  <a:moveTo>
                    <a:pt x="0" y="27"/>
                  </a:moveTo>
                  <a:cubicBezTo>
                    <a:pt x="2" y="27"/>
                    <a:pt x="5" y="25"/>
                    <a:pt x="5" y="23"/>
                  </a:cubicBezTo>
                  <a:cubicBezTo>
                    <a:pt x="5" y="22"/>
                    <a:pt x="5" y="21"/>
                    <a:pt x="4" y="20"/>
                  </a:cubicBezTo>
                  <a:cubicBezTo>
                    <a:pt x="6" y="23"/>
                    <a:pt x="6" y="21"/>
                    <a:pt x="6" y="20"/>
                  </a:cubicBezTo>
                  <a:cubicBezTo>
                    <a:pt x="7" y="17"/>
                    <a:pt x="1" y="0"/>
                    <a:pt x="13" y="1"/>
                  </a:cubicBezTo>
                  <a:cubicBezTo>
                    <a:pt x="25" y="3"/>
                    <a:pt x="14" y="20"/>
                    <a:pt x="13" y="23"/>
                  </a:cubicBezTo>
                  <a:cubicBezTo>
                    <a:pt x="12" y="29"/>
                    <a:pt x="9" y="32"/>
                    <a:pt x="5" y="32"/>
                  </a:cubicBezTo>
                  <a:lnTo>
                    <a:pt x="0" y="32"/>
                  </a:lnTo>
                  <a:lnTo>
                    <a:pt x="0" y="27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71" name="Freeform 91"/>
            <p:cNvSpPr>
              <a:spLocks/>
            </p:cNvSpPr>
            <p:nvPr/>
          </p:nvSpPr>
          <p:spPr bwMode="auto">
            <a:xfrm>
              <a:off x="3905" y="2112"/>
              <a:ext cx="246" cy="315"/>
            </a:xfrm>
            <a:custGeom>
              <a:avLst/>
              <a:gdLst>
                <a:gd name="T0" fmla="*/ 0 w 25"/>
                <a:gd name="T1" fmla="*/ 27 h 32"/>
                <a:gd name="T2" fmla="*/ 5 w 25"/>
                <a:gd name="T3" fmla="*/ 23 h 32"/>
                <a:gd name="T4" fmla="*/ 4 w 25"/>
                <a:gd name="T5" fmla="*/ 20 h 32"/>
                <a:gd name="T6" fmla="*/ 6 w 25"/>
                <a:gd name="T7" fmla="*/ 20 h 32"/>
                <a:gd name="T8" fmla="*/ 13 w 25"/>
                <a:gd name="T9" fmla="*/ 1 h 32"/>
                <a:gd name="T10" fmla="*/ 13 w 25"/>
                <a:gd name="T11" fmla="*/ 23 h 32"/>
                <a:gd name="T12" fmla="*/ 5 w 25"/>
                <a:gd name="T13" fmla="*/ 32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32"/>
                <a:gd name="T23" fmla="*/ 25 w 25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32">
                  <a:moveTo>
                    <a:pt x="0" y="27"/>
                  </a:moveTo>
                  <a:cubicBezTo>
                    <a:pt x="2" y="27"/>
                    <a:pt x="5" y="25"/>
                    <a:pt x="5" y="23"/>
                  </a:cubicBezTo>
                  <a:cubicBezTo>
                    <a:pt x="5" y="22"/>
                    <a:pt x="5" y="21"/>
                    <a:pt x="4" y="20"/>
                  </a:cubicBezTo>
                  <a:cubicBezTo>
                    <a:pt x="6" y="23"/>
                    <a:pt x="6" y="21"/>
                    <a:pt x="6" y="20"/>
                  </a:cubicBezTo>
                  <a:cubicBezTo>
                    <a:pt x="7" y="17"/>
                    <a:pt x="1" y="0"/>
                    <a:pt x="13" y="1"/>
                  </a:cubicBezTo>
                  <a:cubicBezTo>
                    <a:pt x="25" y="3"/>
                    <a:pt x="14" y="20"/>
                    <a:pt x="13" y="23"/>
                  </a:cubicBezTo>
                  <a:cubicBezTo>
                    <a:pt x="12" y="29"/>
                    <a:pt x="9" y="32"/>
                    <a:pt x="5" y="32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72" name="Freeform 92"/>
            <p:cNvSpPr>
              <a:spLocks/>
            </p:cNvSpPr>
            <p:nvPr/>
          </p:nvSpPr>
          <p:spPr bwMode="auto">
            <a:xfrm>
              <a:off x="2851" y="2112"/>
              <a:ext cx="236" cy="315"/>
            </a:xfrm>
            <a:custGeom>
              <a:avLst/>
              <a:gdLst>
                <a:gd name="T0" fmla="*/ 7 w 24"/>
                <a:gd name="T1" fmla="*/ 32 h 32"/>
                <a:gd name="T2" fmla="*/ 12 w 24"/>
                <a:gd name="T3" fmla="*/ 32 h 32"/>
                <a:gd name="T4" fmla="*/ 12 w 24"/>
                <a:gd name="T5" fmla="*/ 32 h 32"/>
                <a:gd name="T6" fmla="*/ 21 w 24"/>
                <a:gd name="T7" fmla="*/ 23 h 32"/>
                <a:gd name="T8" fmla="*/ 12 w 24"/>
                <a:gd name="T9" fmla="*/ 1 h 32"/>
                <a:gd name="T10" fmla="*/ 13 w 24"/>
                <a:gd name="T11" fmla="*/ 23 h 32"/>
                <a:gd name="T12" fmla="*/ 7 w 24"/>
                <a:gd name="T13" fmla="*/ 27 h 32"/>
                <a:gd name="T14" fmla="*/ 7 w 24"/>
                <a:gd name="T15" fmla="*/ 32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32"/>
                <a:gd name="T26" fmla="*/ 24 w 24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32">
                  <a:moveTo>
                    <a:pt x="7" y="32"/>
                  </a:moveTo>
                  <a:lnTo>
                    <a:pt x="12" y="32"/>
                  </a:lnTo>
                  <a:cubicBezTo>
                    <a:pt x="16" y="32"/>
                    <a:pt x="20" y="29"/>
                    <a:pt x="21" y="23"/>
                  </a:cubicBezTo>
                  <a:cubicBezTo>
                    <a:pt x="21" y="19"/>
                    <a:pt x="24" y="0"/>
                    <a:pt x="12" y="1"/>
                  </a:cubicBezTo>
                  <a:cubicBezTo>
                    <a:pt x="0" y="3"/>
                    <a:pt x="14" y="20"/>
                    <a:pt x="13" y="23"/>
                  </a:cubicBezTo>
                  <a:cubicBezTo>
                    <a:pt x="12" y="25"/>
                    <a:pt x="10" y="27"/>
                    <a:pt x="7" y="27"/>
                  </a:cubicBezTo>
                  <a:lnTo>
                    <a:pt x="7" y="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73" name="Freeform 93"/>
            <p:cNvSpPr>
              <a:spLocks/>
            </p:cNvSpPr>
            <p:nvPr/>
          </p:nvSpPr>
          <p:spPr bwMode="auto">
            <a:xfrm>
              <a:off x="2851" y="2112"/>
              <a:ext cx="236" cy="315"/>
            </a:xfrm>
            <a:custGeom>
              <a:avLst/>
              <a:gdLst>
                <a:gd name="T0" fmla="*/ 12 w 24"/>
                <a:gd name="T1" fmla="*/ 32 h 32"/>
                <a:gd name="T2" fmla="*/ 21 w 24"/>
                <a:gd name="T3" fmla="*/ 23 h 32"/>
                <a:gd name="T4" fmla="*/ 12 w 24"/>
                <a:gd name="T5" fmla="*/ 1 h 32"/>
                <a:gd name="T6" fmla="*/ 13 w 24"/>
                <a:gd name="T7" fmla="*/ 23 h 32"/>
                <a:gd name="T8" fmla="*/ 7 w 24"/>
                <a:gd name="T9" fmla="*/ 27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32"/>
                <a:gd name="T17" fmla="*/ 24 w 24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32">
                  <a:moveTo>
                    <a:pt x="12" y="32"/>
                  </a:moveTo>
                  <a:cubicBezTo>
                    <a:pt x="16" y="32"/>
                    <a:pt x="20" y="29"/>
                    <a:pt x="21" y="23"/>
                  </a:cubicBezTo>
                  <a:cubicBezTo>
                    <a:pt x="21" y="19"/>
                    <a:pt x="24" y="0"/>
                    <a:pt x="12" y="1"/>
                  </a:cubicBezTo>
                  <a:cubicBezTo>
                    <a:pt x="0" y="3"/>
                    <a:pt x="14" y="20"/>
                    <a:pt x="13" y="23"/>
                  </a:cubicBezTo>
                  <a:cubicBezTo>
                    <a:pt x="12" y="25"/>
                    <a:pt x="10" y="27"/>
                    <a:pt x="7" y="27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74" name="Freeform 94"/>
            <p:cNvSpPr>
              <a:spLocks/>
            </p:cNvSpPr>
            <p:nvPr/>
          </p:nvSpPr>
          <p:spPr bwMode="auto">
            <a:xfrm>
              <a:off x="2920" y="2112"/>
              <a:ext cx="256" cy="315"/>
            </a:xfrm>
            <a:custGeom>
              <a:avLst/>
              <a:gdLst>
                <a:gd name="T0" fmla="*/ 0 w 26"/>
                <a:gd name="T1" fmla="*/ 27 h 32"/>
                <a:gd name="T2" fmla="*/ 6 w 26"/>
                <a:gd name="T3" fmla="*/ 23 h 32"/>
                <a:gd name="T4" fmla="*/ 5 w 26"/>
                <a:gd name="T5" fmla="*/ 20 h 32"/>
                <a:gd name="T6" fmla="*/ 7 w 26"/>
                <a:gd name="T7" fmla="*/ 20 h 32"/>
                <a:gd name="T8" fmla="*/ 14 w 26"/>
                <a:gd name="T9" fmla="*/ 1 h 32"/>
                <a:gd name="T10" fmla="*/ 14 w 26"/>
                <a:gd name="T11" fmla="*/ 23 h 32"/>
                <a:gd name="T12" fmla="*/ 5 w 26"/>
                <a:gd name="T13" fmla="*/ 32 h 32"/>
                <a:gd name="T14" fmla="*/ 5 w 26"/>
                <a:gd name="T15" fmla="*/ 32 h 32"/>
                <a:gd name="T16" fmla="*/ 0 w 26"/>
                <a:gd name="T17" fmla="*/ 32 h 32"/>
                <a:gd name="T18" fmla="*/ 0 w 26"/>
                <a:gd name="T19" fmla="*/ 27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32"/>
                <a:gd name="T32" fmla="*/ 26 w 26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32">
                  <a:moveTo>
                    <a:pt x="0" y="27"/>
                  </a:moveTo>
                  <a:cubicBezTo>
                    <a:pt x="3" y="27"/>
                    <a:pt x="5" y="25"/>
                    <a:pt x="6" y="23"/>
                  </a:cubicBezTo>
                  <a:cubicBezTo>
                    <a:pt x="6" y="22"/>
                    <a:pt x="6" y="21"/>
                    <a:pt x="5" y="20"/>
                  </a:cubicBezTo>
                  <a:cubicBezTo>
                    <a:pt x="6" y="23"/>
                    <a:pt x="6" y="21"/>
                    <a:pt x="7" y="20"/>
                  </a:cubicBezTo>
                  <a:cubicBezTo>
                    <a:pt x="7" y="17"/>
                    <a:pt x="1" y="0"/>
                    <a:pt x="14" y="1"/>
                  </a:cubicBezTo>
                  <a:cubicBezTo>
                    <a:pt x="26" y="3"/>
                    <a:pt x="14" y="20"/>
                    <a:pt x="14" y="23"/>
                  </a:cubicBezTo>
                  <a:cubicBezTo>
                    <a:pt x="13" y="29"/>
                    <a:pt x="9" y="32"/>
                    <a:pt x="5" y="32"/>
                  </a:cubicBezTo>
                  <a:lnTo>
                    <a:pt x="0" y="32"/>
                  </a:lnTo>
                  <a:lnTo>
                    <a:pt x="0" y="27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75" name="Freeform 95"/>
            <p:cNvSpPr>
              <a:spLocks/>
            </p:cNvSpPr>
            <p:nvPr/>
          </p:nvSpPr>
          <p:spPr bwMode="auto">
            <a:xfrm>
              <a:off x="2920" y="2112"/>
              <a:ext cx="256" cy="315"/>
            </a:xfrm>
            <a:custGeom>
              <a:avLst/>
              <a:gdLst>
                <a:gd name="T0" fmla="*/ 0 w 26"/>
                <a:gd name="T1" fmla="*/ 27 h 32"/>
                <a:gd name="T2" fmla="*/ 6 w 26"/>
                <a:gd name="T3" fmla="*/ 23 h 32"/>
                <a:gd name="T4" fmla="*/ 5 w 26"/>
                <a:gd name="T5" fmla="*/ 20 h 32"/>
                <a:gd name="T6" fmla="*/ 7 w 26"/>
                <a:gd name="T7" fmla="*/ 20 h 32"/>
                <a:gd name="T8" fmla="*/ 14 w 26"/>
                <a:gd name="T9" fmla="*/ 1 h 32"/>
                <a:gd name="T10" fmla="*/ 14 w 26"/>
                <a:gd name="T11" fmla="*/ 23 h 32"/>
                <a:gd name="T12" fmla="*/ 5 w 26"/>
                <a:gd name="T13" fmla="*/ 32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32"/>
                <a:gd name="T23" fmla="*/ 26 w 26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32">
                  <a:moveTo>
                    <a:pt x="0" y="27"/>
                  </a:moveTo>
                  <a:cubicBezTo>
                    <a:pt x="3" y="27"/>
                    <a:pt x="5" y="25"/>
                    <a:pt x="6" y="23"/>
                  </a:cubicBezTo>
                  <a:cubicBezTo>
                    <a:pt x="6" y="22"/>
                    <a:pt x="6" y="21"/>
                    <a:pt x="5" y="20"/>
                  </a:cubicBezTo>
                  <a:cubicBezTo>
                    <a:pt x="6" y="23"/>
                    <a:pt x="6" y="21"/>
                    <a:pt x="7" y="20"/>
                  </a:cubicBezTo>
                  <a:cubicBezTo>
                    <a:pt x="7" y="17"/>
                    <a:pt x="1" y="0"/>
                    <a:pt x="14" y="1"/>
                  </a:cubicBezTo>
                  <a:cubicBezTo>
                    <a:pt x="26" y="3"/>
                    <a:pt x="14" y="20"/>
                    <a:pt x="14" y="23"/>
                  </a:cubicBezTo>
                  <a:cubicBezTo>
                    <a:pt x="13" y="29"/>
                    <a:pt x="9" y="32"/>
                    <a:pt x="5" y="32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76" name="Freeform 96"/>
            <p:cNvSpPr>
              <a:spLocks/>
            </p:cNvSpPr>
            <p:nvPr/>
          </p:nvSpPr>
          <p:spPr bwMode="auto">
            <a:xfrm>
              <a:off x="1876" y="2112"/>
              <a:ext cx="236" cy="315"/>
            </a:xfrm>
            <a:custGeom>
              <a:avLst/>
              <a:gdLst>
                <a:gd name="T0" fmla="*/ 7 w 24"/>
                <a:gd name="T1" fmla="*/ 32 h 32"/>
                <a:gd name="T2" fmla="*/ 11 w 24"/>
                <a:gd name="T3" fmla="*/ 32 h 32"/>
                <a:gd name="T4" fmla="*/ 11 w 24"/>
                <a:gd name="T5" fmla="*/ 32 h 32"/>
                <a:gd name="T6" fmla="*/ 20 w 24"/>
                <a:gd name="T7" fmla="*/ 23 h 32"/>
                <a:gd name="T8" fmla="*/ 12 w 24"/>
                <a:gd name="T9" fmla="*/ 1 h 32"/>
                <a:gd name="T10" fmla="*/ 12 w 24"/>
                <a:gd name="T11" fmla="*/ 23 h 32"/>
                <a:gd name="T12" fmla="*/ 7 w 24"/>
                <a:gd name="T13" fmla="*/ 27 h 32"/>
                <a:gd name="T14" fmla="*/ 7 w 24"/>
                <a:gd name="T15" fmla="*/ 32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32"/>
                <a:gd name="T26" fmla="*/ 24 w 24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32">
                  <a:moveTo>
                    <a:pt x="7" y="32"/>
                  </a:moveTo>
                  <a:lnTo>
                    <a:pt x="11" y="32"/>
                  </a:lnTo>
                  <a:cubicBezTo>
                    <a:pt x="16" y="32"/>
                    <a:pt x="19" y="29"/>
                    <a:pt x="20" y="23"/>
                  </a:cubicBezTo>
                  <a:cubicBezTo>
                    <a:pt x="21" y="19"/>
                    <a:pt x="24" y="0"/>
                    <a:pt x="12" y="1"/>
                  </a:cubicBezTo>
                  <a:cubicBezTo>
                    <a:pt x="0" y="3"/>
                    <a:pt x="13" y="20"/>
                    <a:pt x="12" y="23"/>
                  </a:cubicBezTo>
                  <a:cubicBezTo>
                    <a:pt x="12" y="25"/>
                    <a:pt x="9" y="27"/>
                    <a:pt x="7" y="27"/>
                  </a:cubicBezTo>
                  <a:lnTo>
                    <a:pt x="7" y="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77" name="Freeform 97"/>
            <p:cNvSpPr>
              <a:spLocks/>
            </p:cNvSpPr>
            <p:nvPr/>
          </p:nvSpPr>
          <p:spPr bwMode="auto">
            <a:xfrm>
              <a:off x="1876" y="2112"/>
              <a:ext cx="236" cy="315"/>
            </a:xfrm>
            <a:custGeom>
              <a:avLst/>
              <a:gdLst>
                <a:gd name="T0" fmla="*/ 11 w 24"/>
                <a:gd name="T1" fmla="*/ 32 h 32"/>
                <a:gd name="T2" fmla="*/ 20 w 24"/>
                <a:gd name="T3" fmla="*/ 23 h 32"/>
                <a:gd name="T4" fmla="*/ 12 w 24"/>
                <a:gd name="T5" fmla="*/ 1 h 32"/>
                <a:gd name="T6" fmla="*/ 12 w 24"/>
                <a:gd name="T7" fmla="*/ 23 h 32"/>
                <a:gd name="T8" fmla="*/ 7 w 24"/>
                <a:gd name="T9" fmla="*/ 27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32"/>
                <a:gd name="T17" fmla="*/ 24 w 24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32">
                  <a:moveTo>
                    <a:pt x="11" y="32"/>
                  </a:moveTo>
                  <a:cubicBezTo>
                    <a:pt x="16" y="32"/>
                    <a:pt x="19" y="29"/>
                    <a:pt x="20" y="23"/>
                  </a:cubicBezTo>
                  <a:cubicBezTo>
                    <a:pt x="21" y="19"/>
                    <a:pt x="24" y="0"/>
                    <a:pt x="12" y="1"/>
                  </a:cubicBezTo>
                  <a:cubicBezTo>
                    <a:pt x="0" y="3"/>
                    <a:pt x="13" y="20"/>
                    <a:pt x="12" y="23"/>
                  </a:cubicBezTo>
                  <a:cubicBezTo>
                    <a:pt x="12" y="25"/>
                    <a:pt x="9" y="27"/>
                    <a:pt x="7" y="27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78" name="Freeform 98"/>
            <p:cNvSpPr>
              <a:spLocks/>
            </p:cNvSpPr>
            <p:nvPr/>
          </p:nvSpPr>
          <p:spPr bwMode="auto">
            <a:xfrm>
              <a:off x="1945" y="2112"/>
              <a:ext cx="246" cy="315"/>
            </a:xfrm>
            <a:custGeom>
              <a:avLst/>
              <a:gdLst>
                <a:gd name="T0" fmla="*/ 0 w 25"/>
                <a:gd name="T1" fmla="*/ 27 h 32"/>
                <a:gd name="T2" fmla="*/ 5 w 25"/>
                <a:gd name="T3" fmla="*/ 23 h 32"/>
                <a:gd name="T4" fmla="*/ 4 w 25"/>
                <a:gd name="T5" fmla="*/ 20 h 32"/>
                <a:gd name="T6" fmla="*/ 6 w 25"/>
                <a:gd name="T7" fmla="*/ 20 h 32"/>
                <a:gd name="T8" fmla="*/ 13 w 25"/>
                <a:gd name="T9" fmla="*/ 1 h 32"/>
                <a:gd name="T10" fmla="*/ 13 w 25"/>
                <a:gd name="T11" fmla="*/ 23 h 32"/>
                <a:gd name="T12" fmla="*/ 4 w 25"/>
                <a:gd name="T13" fmla="*/ 32 h 32"/>
                <a:gd name="T14" fmla="*/ 4 w 25"/>
                <a:gd name="T15" fmla="*/ 32 h 32"/>
                <a:gd name="T16" fmla="*/ 0 w 25"/>
                <a:gd name="T17" fmla="*/ 32 h 32"/>
                <a:gd name="T18" fmla="*/ 0 w 25"/>
                <a:gd name="T19" fmla="*/ 27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32"/>
                <a:gd name="T32" fmla="*/ 25 w 25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32">
                  <a:moveTo>
                    <a:pt x="0" y="27"/>
                  </a:moveTo>
                  <a:cubicBezTo>
                    <a:pt x="2" y="27"/>
                    <a:pt x="5" y="25"/>
                    <a:pt x="5" y="23"/>
                  </a:cubicBezTo>
                  <a:cubicBezTo>
                    <a:pt x="5" y="22"/>
                    <a:pt x="5" y="21"/>
                    <a:pt x="4" y="20"/>
                  </a:cubicBezTo>
                  <a:cubicBezTo>
                    <a:pt x="6" y="23"/>
                    <a:pt x="6" y="21"/>
                    <a:pt x="6" y="20"/>
                  </a:cubicBezTo>
                  <a:cubicBezTo>
                    <a:pt x="7" y="17"/>
                    <a:pt x="1" y="0"/>
                    <a:pt x="13" y="1"/>
                  </a:cubicBezTo>
                  <a:cubicBezTo>
                    <a:pt x="25" y="3"/>
                    <a:pt x="14" y="20"/>
                    <a:pt x="13" y="23"/>
                  </a:cubicBezTo>
                  <a:cubicBezTo>
                    <a:pt x="12" y="29"/>
                    <a:pt x="9" y="32"/>
                    <a:pt x="4" y="32"/>
                  </a:cubicBezTo>
                  <a:lnTo>
                    <a:pt x="0" y="32"/>
                  </a:lnTo>
                  <a:lnTo>
                    <a:pt x="0" y="27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79" name="Freeform 99"/>
            <p:cNvSpPr>
              <a:spLocks/>
            </p:cNvSpPr>
            <p:nvPr/>
          </p:nvSpPr>
          <p:spPr bwMode="auto">
            <a:xfrm>
              <a:off x="1945" y="2112"/>
              <a:ext cx="246" cy="315"/>
            </a:xfrm>
            <a:custGeom>
              <a:avLst/>
              <a:gdLst>
                <a:gd name="T0" fmla="*/ 0 w 25"/>
                <a:gd name="T1" fmla="*/ 27 h 32"/>
                <a:gd name="T2" fmla="*/ 5 w 25"/>
                <a:gd name="T3" fmla="*/ 23 h 32"/>
                <a:gd name="T4" fmla="*/ 4 w 25"/>
                <a:gd name="T5" fmla="*/ 20 h 32"/>
                <a:gd name="T6" fmla="*/ 6 w 25"/>
                <a:gd name="T7" fmla="*/ 20 h 32"/>
                <a:gd name="T8" fmla="*/ 13 w 25"/>
                <a:gd name="T9" fmla="*/ 1 h 32"/>
                <a:gd name="T10" fmla="*/ 13 w 25"/>
                <a:gd name="T11" fmla="*/ 23 h 32"/>
                <a:gd name="T12" fmla="*/ 4 w 25"/>
                <a:gd name="T13" fmla="*/ 32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32"/>
                <a:gd name="T23" fmla="*/ 25 w 25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32">
                  <a:moveTo>
                    <a:pt x="0" y="27"/>
                  </a:moveTo>
                  <a:cubicBezTo>
                    <a:pt x="2" y="27"/>
                    <a:pt x="5" y="25"/>
                    <a:pt x="5" y="23"/>
                  </a:cubicBezTo>
                  <a:cubicBezTo>
                    <a:pt x="5" y="22"/>
                    <a:pt x="5" y="21"/>
                    <a:pt x="4" y="20"/>
                  </a:cubicBezTo>
                  <a:cubicBezTo>
                    <a:pt x="6" y="23"/>
                    <a:pt x="6" y="21"/>
                    <a:pt x="6" y="20"/>
                  </a:cubicBezTo>
                  <a:cubicBezTo>
                    <a:pt x="7" y="17"/>
                    <a:pt x="1" y="0"/>
                    <a:pt x="13" y="1"/>
                  </a:cubicBezTo>
                  <a:cubicBezTo>
                    <a:pt x="25" y="3"/>
                    <a:pt x="14" y="20"/>
                    <a:pt x="13" y="23"/>
                  </a:cubicBezTo>
                  <a:cubicBezTo>
                    <a:pt x="12" y="29"/>
                    <a:pt x="9" y="32"/>
                    <a:pt x="4" y="32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80" name="Freeform 100"/>
            <p:cNvSpPr>
              <a:spLocks/>
            </p:cNvSpPr>
            <p:nvPr/>
          </p:nvSpPr>
          <p:spPr bwMode="auto">
            <a:xfrm>
              <a:off x="1748" y="2417"/>
              <a:ext cx="3408" cy="99"/>
            </a:xfrm>
            <a:custGeom>
              <a:avLst/>
              <a:gdLst>
                <a:gd name="T0" fmla="*/ 0 w 346"/>
                <a:gd name="T1" fmla="*/ 10 h 10"/>
                <a:gd name="T2" fmla="*/ 346 w 346"/>
                <a:gd name="T3" fmla="*/ 10 h 10"/>
                <a:gd name="T4" fmla="*/ 346 w 346"/>
                <a:gd name="T5" fmla="*/ 0 h 10"/>
                <a:gd name="T6" fmla="*/ 0 w 346"/>
                <a:gd name="T7" fmla="*/ 0 h 10"/>
                <a:gd name="T8" fmla="*/ 0 w 346"/>
                <a:gd name="T9" fmla="*/ 10 h 10"/>
                <a:gd name="T10" fmla="*/ 0 w 346"/>
                <a:gd name="T11" fmla="*/ 10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6"/>
                <a:gd name="T19" fmla="*/ 0 h 10"/>
                <a:gd name="T20" fmla="*/ 346 w 346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6" h="10">
                  <a:moveTo>
                    <a:pt x="0" y="10"/>
                  </a:moveTo>
                  <a:lnTo>
                    <a:pt x="346" y="10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10"/>
                  </a:ln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81" name="Freeform 101"/>
            <p:cNvSpPr>
              <a:spLocks/>
            </p:cNvSpPr>
            <p:nvPr/>
          </p:nvSpPr>
          <p:spPr bwMode="auto">
            <a:xfrm>
              <a:off x="1748" y="2476"/>
              <a:ext cx="3408" cy="69"/>
            </a:xfrm>
            <a:custGeom>
              <a:avLst/>
              <a:gdLst>
                <a:gd name="T0" fmla="*/ 0 w 346"/>
                <a:gd name="T1" fmla="*/ 7 h 7"/>
                <a:gd name="T2" fmla="*/ 346 w 346"/>
                <a:gd name="T3" fmla="*/ 7 h 7"/>
                <a:gd name="T4" fmla="*/ 346 w 346"/>
                <a:gd name="T5" fmla="*/ 0 h 7"/>
                <a:gd name="T6" fmla="*/ 0 w 346"/>
                <a:gd name="T7" fmla="*/ 0 h 7"/>
                <a:gd name="T8" fmla="*/ 0 w 346"/>
                <a:gd name="T9" fmla="*/ 7 h 7"/>
                <a:gd name="T10" fmla="*/ 0 w 346"/>
                <a:gd name="T11" fmla="*/ 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6"/>
                <a:gd name="T19" fmla="*/ 0 h 7"/>
                <a:gd name="T20" fmla="*/ 346 w 346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6" h="7">
                  <a:moveTo>
                    <a:pt x="0" y="7"/>
                  </a:moveTo>
                  <a:lnTo>
                    <a:pt x="346" y="7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82" name="Freeform 102"/>
            <p:cNvSpPr>
              <a:spLocks/>
            </p:cNvSpPr>
            <p:nvPr/>
          </p:nvSpPr>
          <p:spPr bwMode="auto">
            <a:xfrm>
              <a:off x="4515" y="2270"/>
              <a:ext cx="256" cy="275"/>
            </a:xfrm>
            <a:custGeom>
              <a:avLst/>
              <a:gdLst>
                <a:gd name="T0" fmla="*/ 3 w 26"/>
                <a:gd name="T1" fmla="*/ 28 h 28"/>
                <a:gd name="T2" fmla="*/ 8 w 26"/>
                <a:gd name="T3" fmla="*/ 28 h 28"/>
                <a:gd name="T4" fmla="*/ 8 w 26"/>
                <a:gd name="T5" fmla="*/ 28 h 28"/>
                <a:gd name="T6" fmla="*/ 16 w 26"/>
                <a:gd name="T7" fmla="*/ 20 h 28"/>
                <a:gd name="T8" fmla="*/ 13 w 26"/>
                <a:gd name="T9" fmla="*/ 1 h 28"/>
                <a:gd name="T10" fmla="*/ 8 w 26"/>
                <a:gd name="T11" fmla="*/ 18 h 28"/>
                <a:gd name="T12" fmla="*/ 3 w 26"/>
                <a:gd name="T13" fmla="*/ 21 h 28"/>
                <a:gd name="T14" fmla="*/ 3 w 26"/>
                <a:gd name="T15" fmla="*/ 28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"/>
                <a:gd name="T25" fmla="*/ 0 h 28"/>
                <a:gd name="T26" fmla="*/ 26 w 26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" h="28">
                  <a:moveTo>
                    <a:pt x="3" y="28"/>
                  </a:moveTo>
                  <a:lnTo>
                    <a:pt x="8" y="28"/>
                  </a:lnTo>
                  <a:cubicBezTo>
                    <a:pt x="12" y="28"/>
                    <a:pt x="14" y="23"/>
                    <a:pt x="16" y="20"/>
                  </a:cubicBezTo>
                  <a:cubicBezTo>
                    <a:pt x="17" y="19"/>
                    <a:pt x="26" y="1"/>
                    <a:pt x="13" y="1"/>
                  </a:cubicBezTo>
                  <a:cubicBezTo>
                    <a:pt x="0" y="0"/>
                    <a:pt x="9" y="17"/>
                    <a:pt x="8" y="18"/>
                  </a:cubicBezTo>
                  <a:cubicBezTo>
                    <a:pt x="8" y="20"/>
                    <a:pt x="5" y="21"/>
                    <a:pt x="3" y="21"/>
                  </a:cubicBezTo>
                  <a:lnTo>
                    <a:pt x="3" y="2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83" name="Freeform 103"/>
            <p:cNvSpPr>
              <a:spLocks/>
            </p:cNvSpPr>
            <p:nvPr/>
          </p:nvSpPr>
          <p:spPr bwMode="auto">
            <a:xfrm>
              <a:off x="4515" y="2270"/>
              <a:ext cx="256" cy="275"/>
            </a:xfrm>
            <a:custGeom>
              <a:avLst/>
              <a:gdLst>
                <a:gd name="T0" fmla="*/ 8 w 26"/>
                <a:gd name="T1" fmla="*/ 28 h 28"/>
                <a:gd name="T2" fmla="*/ 16 w 26"/>
                <a:gd name="T3" fmla="*/ 20 h 28"/>
                <a:gd name="T4" fmla="*/ 13 w 26"/>
                <a:gd name="T5" fmla="*/ 1 h 28"/>
                <a:gd name="T6" fmla="*/ 8 w 26"/>
                <a:gd name="T7" fmla="*/ 18 h 28"/>
                <a:gd name="T8" fmla="*/ 3 w 26"/>
                <a:gd name="T9" fmla="*/ 21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28"/>
                <a:gd name="T17" fmla="*/ 26 w 26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28">
                  <a:moveTo>
                    <a:pt x="8" y="28"/>
                  </a:moveTo>
                  <a:cubicBezTo>
                    <a:pt x="12" y="28"/>
                    <a:pt x="14" y="23"/>
                    <a:pt x="16" y="20"/>
                  </a:cubicBezTo>
                  <a:cubicBezTo>
                    <a:pt x="17" y="19"/>
                    <a:pt x="26" y="1"/>
                    <a:pt x="13" y="1"/>
                  </a:cubicBezTo>
                  <a:cubicBezTo>
                    <a:pt x="0" y="0"/>
                    <a:pt x="9" y="17"/>
                    <a:pt x="8" y="18"/>
                  </a:cubicBezTo>
                  <a:cubicBezTo>
                    <a:pt x="8" y="20"/>
                    <a:pt x="5" y="21"/>
                    <a:pt x="3" y="21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84" name="Freeform 104"/>
            <p:cNvSpPr>
              <a:spLocks/>
            </p:cNvSpPr>
            <p:nvPr/>
          </p:nvSpPr>
          <p:spPr bwMode="auto">
            <a:xfrm>
              <a:off x="4545" y="2388"/>
              <a:ext cx="236" cy="157"/>
            </a:xfrm>
            <a:custGeom>
              <a:avLst/>
              <a:gdLst>
                <a:gd name="T0" fmla="*/ 0 w 24"/>
                <a:gd name="T1" fmla="*/ 9 h 16"/>
                <a:gd name="T2" fmla="*/ 5 w 24"/>
                <a:gd name="T3" fmla="*/ 6 h 16"/>
                <a:gd name="T4" fmla="*/ 5 w 24"/>
                <a:gd name="T5" fmla="*/ 5 h 16"/>
                <a:gd name="T6" fmla="*/ 12 w 24"/>
                <a:gd name="T7" fmla="*/ 0 h 16"/>
                <a:gd name="T8" fmla="*/ 15 w 24"/>
                <a:gd name="T9" fmla="*/ 8 h 16"/>
                <a:gd name="T10" fmla="*/ 5 w 24"/>
                <a:gd name="T11" fmla="*/ 16 h 16"/>
                <a:gd name="T12" fmla="*/ 5 w 24"/>
                <a:gd name="T13" fmla="*/ 16 h 16"/>
                <a:gd name="T14" fmla="*/ 0 w 24"/>
                <a:gd name="T15" fmla="*/ 16 h 16"/>
                <a:gd name="T16" fmla="*/ 0 w 24"/>
                <a:gd name="T17" fmla="*/ 9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6"/>
                <a:gd name="T29" fmla="*/ 24 w 24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6">
                  <a:moveTo>
                    <a:pt x="0" y="9"/>
                  </a:moveTo>
                  <a:cubicBezTo>
                    <a:pt x="2" y="9"/>
                    <a:pt x="5" y="8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2"/>
                    <a:pt x="5" y="0"/>
                    <a:pt x="12" y="0"/>
                  </a:cubicBezTo>
                  <a:cubicBezTo>
                    <a:pt x="24" y="0"/>
                    <a:pt x="16" y="7"/>
                    <a:pt x="15" y="8"/>
                  </a:cubicBezTo>
                  <a:cubicBezTo>
                    <a:pt x="12" y="12"/>
                    <a:pt x="9" y="16"/>
                    <a:pt x="5" y="16"/>
                  </a:cubicBezTo>
                  <a:lnTo>
                    <a:pt x="0" y="16"/>
                  </a:lnTo>
                  <a:lnTo>
                    <a:pt x="0" y="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85" name="Freeform 105"/>
            <p:cNvSpPr>
              <a:spLocks/>
            </p:cNvSpPr>
            <p:nvPr/>
          </p:nvSpPr>
          <p:spPr bwMode="auto">
            <a:xfrm>
              <a:off x="4545" y="2388"/>
              <a:ext cx="236" cy="157"/>
            </a:xfrm>
            <a:custGeom>
              <a:avLst/>
              <a:gdLst>
                <a:gd name="T0" fmla="*/ 0 w 24"/>
                <a:gd name="T1" fmla="*/ 9 h 16"/>
                <a:gd name="T2" fmla="*/ 5 w 24"/>
                <a:gd name="T3" fmla="*/ 6 h 16"/>
                <a:gd name="T4" fmla="*/ 5 w 24"/>
                <a:gd name="T5" fmla="*/ 5 h 16"/>
                <a:gd name="T6" fmla="*/ 12 w 24"/>
                <a:gd name="T7" fmla="*/ 0 h 16"/>
                <a:gd name="T8" fmla="*/ 15 w 24"/>
                <a:gd name="T9" fmla="*/ 8 h 16"/>
                <a:gd name="T10" fmla="*/ 5 w 24"/>
                <a:gd name="T11" fmla="*/ 16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6"/>
                <a:gd name="T20" fmla="*/ 24 w 2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6">
                  <a:moveTo>
                    <a:pt x="0" y="9"/>
                  </a:moveTo>
                  <a:cubicBezTo>
                    <a:pt x="2" y="9"/>
                    <a:pt x="5" y="8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2"/>
                    <a:pt x="5" y="0"/>
                    <a:pt x="12" y="0"/>
                  </a:cubicBezTo>
                  <a:cubicBezTo>
                    <a:pt x="24" y="0"/>
                    <a:pt x="16" y="7"/>
                    <a:pt x="15" y="8"/>
                  </a:cubicBezTo>
                  <a:cubicBezTo>
                    <a:pt x="12" y="12"/>
                    <a:pt x="9" y="16"/>
                    <a:pt x="5" y="16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86" name="Freeform 106"/>
            <p:cNvSpPr>
              <a:spLocks/>
            </p:cNvSpPr>
            <p:nvPr/>
          </p:nvSpPr>
          <p:spPr bwMode="auto">
            <a:xfrm>
              <a:off x="3540" y="2270"/>
              <a:ext cx="247" cy="275"/>
            </a:xfrm>
            <a:custGeom>
              <a:avLst/>
              <a:gdLst>
                <a:gd name="T0" fmla="*/ 2 w 25"/>
                <a:gd name="T1" fmla="*/ 28 h 28"/>
                <a:gd name="T2" fmla="*/ 7 w 25"/>
                <a:gd name="T3" fmla="*/ 28 h 28"/>
                <a:gd name="T4" fmla="*/ 7 w 25"/>
                <a:gd name="T5" fmla="*/ 28 h 28"/>
                <a:gd name="T6" fmla="*/ 15 w 25"/>
                <a:gd name="T7" fmla="*/ 20 h 28"/>
                <a:gd name="T8" fmla="*/ 12 w 25"/>
                <a:gd name="T9" fmla="*/ 1 h 28"/>
                <a:gd name="T10" fmla="*/ 8 w 25"/>
                <a:gd name="T11" fmla="*/ 18 h 28"/>
                <a:gd name="T12" fmla="*/ 2 w 25"/>
                <a:gd name="T13" fmla="*/ 21 h 28"/>
                <a:gd name="T14" fmla="*/ 2 w 25"/>
                <a:gd name="T15" fmla="*/ 28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8"/>
                <a:gd name="T26" fmla="*/ 25 w 25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8">
                  <a:moveTo>
                    <a:pt x="2" y="28"/>
                  </a:moveTo>
                  <a:lnTo>
                    <a:pt x="7" y="28"/>
                  </a:lnTo>
                  <a:cubicBezTo>
                    <a:pt x="11" y="28"/>
                    <a:pt x="14" y="23"/>
                    <a:pt x="15" y="20"/>
                  </a:cubicBezTo>
                  <a:cubicBezTo>
                    <a:pt x="16" y="19"/>
                    <a:pt x="25" y="1"/>
                    <a:pt x="12" y="1"/>
                  </a:cubicBezTo>
                  <a:cubicBezTo>
                    <a:pt x="0" y="0"/>
                    <a:pt x="9" y="17"/>
                    <a:pt x="8" y="18"/>
                  </a:cubicBezTo>
                  <a:cubicBezTo>
                    <a:pt x="7" y="20"/>
                    <a:pt x="5" y="21"/>
                    <a:pt x="2" y="21"/>
                  </a:cubicBezTo>
                  <a:lnTo>
                    <a:pt x="2" y="2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87" name="Freeform 107"/>
            <p:cNvSpPr>
              <a:spLocks/>
            </p:cNvSpPr>
            <p:nvPr/>
          </p:nvSpPr>
          <p:spPr bwMode="auto">
            <a:xfrm>
              <a:off x="3540" y="2270"/>
              <a:ext cx="247" cy="275"/>
            </a:xfrm>
            <a:custGeom>
              <a:avLst/>
              <a:gdLst>
                <a:gd name="T0" fmla="*/ 7 w 25"/>
                <a:gd name="T1" fmla="*/ 28 h 28"/>
                <a:gd name="T2" fmla="*/ 15 w 25"/>
                <a:gd name="T3" fmla="*/ 20 h 28"/>
                <a:gd name="T4" fmla="*/ 12 w 25"/>
                <a:gd name="T5" fmla="*/ 1 h 28"/>
                <a:gd name="T6" fmla="*/ 8 w 25"/>
                <a:gd name="T7" fmla="*/ 18 h 28"/>
                <a:gd name="T8" fmla="*/ 2 w 25"/>
                <a:gd name="T9" fmla="*/ 21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8"/>
                <a:gd name="T17" fmla="*/ 25 w 25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8">
                  <a:moveTo>
                    <a:pt x="7" y="28"/>
                  </a:moveTo>
                  <a:cubicBezTo>
                    <a:pt x="11" y="28"/>
                    <a:pt x="14" y="23"/>
                    <a:pt x="15" y="20"/>
                  </a:cubicBezTo>
                  <a:cubicBezTo>
                    <a:pt x="16" y="19"/>
                    <a:pt x="25" y="1"/>
                    <a:pt x="12" y="1"/>
                  </a:cubicBezTo>
                  <a:cubicBezTo>
                    <a:pt x="0" y="0"/>
                    <a:pt x="9" y="17"/>
                    <a:pt x="8" y="18"/>
                  </a:cubicBezTo>
                  <a:cubicBezTo>
                    <a:pt x="7" y="20"/>
                    <a:pt x="5" y="21"/>
                    <a:pt x="2" y="21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88" name="Freeform 108"/>
            <p:cNvSpPr>
              <a:spLocks/>
            </p:cNvSpPr>
            <p:nvPr/>
          </p:nvSpPr>
          <p:spPr bwMode="auto">
            <a:xfrm>
              <a:off x="3560" y="2388"/>
              <a:ext cx="236" cy="157"/>
            </a:xfrm>
            <a:custGeom>
              <a:avLst/>
              <a:gdLst>
                <a:gd name="T0" fmla="*/ 0 w 24"/>
                <a:gd name="T1" fmla="*/ 9 h 16"/>
                <a:gd name="T2" fmla="*/ 6 w 24"/>
                <a:gd name="T3" fmla="*/ 6 h 16"/>
                <a:gd name="T4" fmla="*/ 6 w 24"/>
                <a:gd name="T5" fmla="*/ 5 h 16"/>
                <a:gd name="T6" fmla="*/ 12 w 24"/>
                <a:gd name="T7" fmla="*/ 0 h 16"/>
                <a:gd name="T8" fmla="*/ 15 w 24"/>
                <a:gd name="T9" fmla="*/ 8 h 16"/>
                <a:gd name="T10" fmla="*/ 5 w 24"/>
                <a:gd name="T11" fmla="*/ 16 h 16"/>
                <a:gd name="T12" fmla="*/ 5 w 24"/>
                <a:gd name="T13" fmla="*/ 16 h 16"/>
                <a:gd name="T14" fmla="*/ 0 w 24"/>
                <a:gd name="T15" fmla="*/ 16 h 16"/>
                <a:gd name="T16" fmla="*/ 0 w 24"/>
                <a:gd name="T17" fmla="*/ 9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6"/>
                <a:gd name="T29" fmla="*/ 24 w 24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6">
                  <a:moveTo>
                    <a:pt x="0" y="9"/>
                  </a:moveTo>
                  <a:cubicBezTo>
                    <a:pt x="3" y="9"/>
                    <a:pt x="5" y="8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2"/>
                    <a:pt x="6" y="0"/>
                    <a:pt x="12" y="0"/>
                  </a:cubicBezTo>
                  <a:cubicBezTo>
                    <a:pt x="24" y="0"/>
                    <a:pt x="16" y="7"/>
                    <a:pt x="15" y="8"/>
                  </a:cubicBezTo>
                  <a:cubicBezTo>
                    <a:pt x="13" y="12"/>
                    <a:pt x="9" y="16"/>
                    <a:pt x="5" y="16"/>
                  </a:cubicBezTo>
                  <a:lnTo>
                    <a:pt x="0" y="16"/>
                  </a:lnTo>
                  <a:lnTo>
                    <a:pt x="0" y="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89" name="Freeform 109"/>
            <p:cNvSpPr>
              <a:spLocks/>
            </p:cNvSpPr>
            <p:nvPr/>
          </p:nvSpPr>
          <p:spPr bwMode="auto">
            <a:xfrm>
              <a:off x="3560" y="2388"/>
              <a:ext cx="236" cy="157"/>
            </a:xfrm>
            <a:custGeom>
              <a:avLst/>
              <a:gdLst>
                <a:gd name="T0" fmla="*/ 0 w 24"/>
                <a:gd name="T1" fmla="*/ 9 h 16"/>
                <a:gd name="T2" fmla="*/ 6 w 24"/>
                <a:gd name="T3" fmla="*/ 6 h 16"/>
                <a:gd name="T4" fmla="*/ 6 w 24"/>
                <a:gd name="T5" fmla="*/ 5 h 16"/>
                <a:gd name="T6" fmla="*/ 12 w 24"/>
                <a:gd name="T7" fmla="*/ 0 h 16"/>
                <a:gd name="T8" fmla="*/ 15 w 24"/>
                <a:gd name="T9" fmla="*/ 8 h 16"/>
                <a:gd name="T10" fmla="*/ 5 w 24"/>
                <a:gd name="T11" fmla="*/ 16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6"/>
                <a:gd name="T20" fmla="*/ 24 w 2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6">
                  <a:moveTo>
                    <a:pt x="0" y="9"/>
                  </a:moveTo>
                  <a:cubicBezTo>
                    <a:pt x="3" y="9"/>
                    <a:pt x="5" y="8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2"/>
                    <a:pt x="6" y="0"/>
                    <a:pt x="12" y="0"/>
                  </a:cubicBezTo>
                  <a:cubicBezTo>
                    <a:pt x="24" y="0"/>
                    <a:pt x="16" y="7"/>
                    <a:pt x="15" y="8"/>
                  </a:cubicBezTo>
                  <a:cubicBezTo>
                    <a:pt x="13" y="12"/>
                    <a:pt x="9" y="16"/>
                    <a:pt x="5" y="16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90" name="Freeform 110"/>
            <p:cNvSpPr>
              <a:spLocks/>
            </p:cNvSpPr>
            <p:nvPr/>
          </p:nvSpPr>
          <p:spPr bwMode="auto">
            <a:xfrm>
              <a:off x="2555" y="2270"/>
              <a:ext cx="256" cy="275"/>
            </a:xfrm>
            <a:custGeom>
              <a:avLst/>
              <a:gdLst>
                <a:gd name="T0" fmla="*/ 3 w 26"/>
                <a:gd name="T1" fmla="*/ 28 h 28"/>
                <a:gd name="T2" fmla="*/ 7 w 26"/>
                <a:gd name="T3" fmla="*/ 28 h 28"/>
                <a:gd name="T4" fmla="*/ 7 w 26"/>
                <a:gd name="T5" fmla="*/ 28 h 28"/>
                <a:gd name="T6" fmla="*/ 16 w 26"/>
                <a:gd name="T7" fmla="*/ 20 h 28"/>
                <a:gd name="T8" fmla="*/ 13 w 26"/>
                <a:gd name="T9" fmla="*/ 1 h 28"/>
                <a:gd name="T10" fmla="*/ 8 w 26"/>
                <a:gd name="T11" fmla="*/ 18 h 28"/>
                <a:gd name="T12" fmla="*/ 3 w 26"/>
                <a:gd name="T13" fmla="*/ 21 h 28"/>
                <a:gd name="T14" fmla="*/ 3 w 26"/>
                <a:gd name="T15" fmla="*/ 28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"/>
                <a:gd name="T25" fmla="*/ 0 h 28"/>
                <a:gd name="T26" fmla="*/ 26 w 26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" h="28">
                  <a:moveTo>
                    <a:pt x="3" y="28"/>
                  </a:moveTo>
                  <a:lnTo>
                    <a:pt x="7" y="28"/>
                  </a:lnTo>
                  <a:cubicBezTo>
                    <a:pt x="12" y="28"/>
                    <a:pt x="14" y="23"/>
                    <a:pt x="16" y="20"/>
                  </a:cubicBezTo>
                  <a:cubicBezTo>
                    <a:pt x="17" y="19"/>
                    <a:pt x="26" y="1"/>
                    <a:pt x="13" y="1"/>
                  </a:cubicBezTo>
                  <a:cubicBezTo>
                    <a:pt x="0" y="0"/>
                    <a:pt x="9" y="17"/>
                    <a:pt x="8" y="18"/>
                  </a:cubicBezTo>
                  <a:cubicBezTo>
                    <a:pt x="8" y="20"/>
                    <a:pt x="5" y="21"/>
                    <a:pt x="3" y="21"/>
                  </a:cubicBezTo>
                  <a:lnTo>
                    <a:pt x="3" y="2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91" name="Freeform 111"/>
            <p:cNvSpPr>
              <a:spLocks/>
            </p:cNvSpPr>
            <p:nvPr/>
          </p:nvSpPr>
          <p:spPr bwMode="auto">
            <a:xfrm>
              <a:off x="2555" y="2270"/>
              <a:ext cx="256" cy="275"/>
            </a:xfrm>
            <a:custGeom>
              <a:avLst/>
              <a:gdLst>
                <a:gd name="T0" fmla="*/ 7 w 26"/>
                <a:gd name="T1" fmla="*/ 28 h 28"/>
                <a:gd name="T2" fmla="*/ 16 w 26"/>
                <a:gd name="T3" fmla="*/ 20 h 28"/>
                <a:gd name="T4" fmla="*/ 13 w 26"/>
                <a:gd name="T5" fmla="*/ 1 h 28"/>
                <a:gd name="T6" fmla="*/ 8 w 26"/>
                <a:gd name="T7" fmla="*/ 18 h 28"/>
                <a:gd name="T8" fmla="*/ 3 w 26"/>
                <a:gd name="T9" fmla="*/ 21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28"/>
                <a:gd name="T17" fmla="*/ 26 w 26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28">
                  <a:moveTo>
                    <a:pt x="7" y="28"/>
                  </a:moveTo>
                  <a:cubicBezTo>
                    <a:pt x="12" y="28"/>
                    <a:pt x="14" y="23"/>
                    <a:pt x="16" y="20"/>
                  </a:cubicBezTo>
                  <a:cubicBezTo>
                    <a:pt x="17" y="19"/>
                    <a:pt x="26" y="1"/>
                    <a:pt x="13" y="1"/>
                  </a:cubicBezTo>
                  <a:cubicBezTo>
                    <a:pt x="0" y="0"/>
                    <a:pt x="9" y="17"/>
                    <a:pt x="8" y="18"/>
                  </a:cubicBezTo>
                  <a:cubicBezTo>
                    <a:pt x="8" y="20"/>
                    <a:pt x="5" y="21"/>
                    <a:pt x="3" y="21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92" name="Freeform 112"/>
            <p:cNvSpPr>
              <a:spLocks/>
            </p:cNvSpPr>
            <p:nvPr/>
          </p:nvSpPr>
          <p:spPr bwMode="auto">
            <a:xfrm>
              <a:off x="2585" y="2388"/>
              <a:ext cx="236" cy="157"/>
            </a:xfrm>
            <a:custGeom>
              <a:avLst/>
              <a:gdLst>
                <a:gd name="T0" fmla="*/ 0 w 24"/>
                <a:gd name="T1" fmla="*/ 9 h 16"/>
                <a:gd name="T2" fmla="*/ 5 w 24"/>
                <a:gd name="T3" fmla="*/ 6 h 16"/>
                <a:gd name="T4" fmla="*/ 5 w 24"/>
                <a:gd name="T5" fmla="*/ 5 h 16"/>
                <a:gd name="T6" fmla="*/ 12 w 24"/>
                <a:gd name="T7" fmla="*/ 0 h 16"/>
                <a:gd name="T8" fmla="*/ 14 w 24"/>
                <a:gd name="T9" fmla="*/ 8 h 16"/>
                <a:gd name="T10" fmla="*/ 4 w 24"/>
                <a:gd name="T11" fmla="*/ 16 h 16"/>
                <a:gd name="T12" fmla="*/ 4 w 24"/>
                <a:gd name="T13" fmla="*/ 16 h 16"/>
                <a:gd name="T14" fmla="*/ 0 w 24"/>
                <a:gd name="T15" fmla="*/ 16 h 16"/>
                <a:gd name="T16" fmla="*/ 0 w 24"/>
                <a:gd name="T17" fmla="*/ 9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6"/>
                <a:gd name="T29" fmla="*/ 24 w 24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6">
                  <a:moveTo>
                    <a:pt x="0" y="9"/>
                  </a:moveTo>
                  <a:cubicBezTo>
                    <a:pt x="2" y="9"/>
                    <a:pt x="5" y="8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2"/>
                    <a:pt x="5" y="0"/>
                    <a:pt x="12" y="0"/>
                  </a:cubicBezTo>
                  <a:cubicBezTo>
                    <a:pt x="24" y="0"/>
                    <a:pt x="15" y="7"/>
                    <a:pt x="14" y="8"/>
                  </a:cubicBezTo>
                  <a:cubicBezTo>
                    <a:pt x="12" y="12"/>
                    <a:pt x="9" y="16"/>
                    <a:pt x="4" y="16"/>
                  </a:cubicBezTo>
                  <a:lnTo>
                    <a:pt x="0" y="16"/>
                  </a:lnTo>
                  <a:lnTo>
                    <a:pt x="0" y="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93" name="Freeform 113"/>
            <p:cNvSpPr>
              <a:spLocks/>
            </p:cNvSpPr>
            <p:nvPr/>
          </p:nvSpPr>
          <p:spPr bwMode="auto">
            <a:xfrm>
              <a:off x="2585" y="2388"/>
              <a:ext cx="236" cy="157"/>
            </a:xfrm>
            <a:custGeom>
              <a:avLst/>
              <a:gdLst>
                <a:gd name="T0" fmla="*/ 0 w 24"/>
                <a:gd name="T1" fmla="*/ 9 h 16"/>
                <a:gd name="T2" fmla="*/ 5 w 24"/>
                <a:gd name="T3" fmla="*/ 6 h 16"/>
                <a:gd name="T4" fmla="*/ 5 w 24"/>
                <a:gd name="T5" fmla="*/ 5 h 16"/>
                <a:gd name="T6" fmla="*/ 12 w 24"/>
                <a:gd name="T7" fmla="*/ 0 h 16"/>
                <a:gd name="T8" fmla="*/ 14 w 24"/>
                <a:gd name="T9" fmla="*/ 8 h 16"/>
                <a:gd name="T10" fmla="*/ 4 w 24"/>
                <a:gd name="T11" fmla="*/ 16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6"/>
                <a:gd name="T20" fmla="*/ 24 w 2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6">
                  <a:moveTo>
                    <a:pt x="0" y="9"/>
                  </a:moveTo>
                  <a:cubicBezTo>
                    <a:pt x="2" y="9"/>
                    <a:pt x="5" y="8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2"/>
                    <a:pt x="5" y="0"/>
                    <a:pt x="12" y="0"/>
                  </a:cubicBezTo>
                  <a:cubicBezTo>
                    <a:pt x="24" y="0"/>
                    <a:pt x="15" y="7"/>
                    <a:pt x="14" y="8"/>
                  </a:cubicBezTo>
                  <a:cubicBezTo>
                    <a:pt x="12" y="12"/>
                    <a:pt x="9" y="16"/>
                    <a:pt x="4" y="16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94" name="Freeform 114"/>
            <p:cNvSpPr>
              <a:spLocks/>
            </p:cNvSpPr>
            <p:nvPr/>
          </p:nvSpPr>
          <p:spPr bwMode="auto">
            <a:xfrm>
              <a:off x="1748" y="2732"/>
              <a:ext cx="3408" cy="79"/>
            </a:xfrm>
            <a:custGeom>
              <a:avLst/>
              <a:gdLst>
                <a:gd name="T0" fmla="*/ 0 w 346"/>
                <a:gd name="T1" fmla="*/ 0 h 8"/>
                <a:gd name="T2" fmla="*/ 346 w 346"/>
                <a:gd name="T3" fmla="*/ 0 h 8"/>
                <a:gd name="T4" fmla="*/ 346 w 346"/>
                <a:gd name="T5" fmla="*/ 8 h 8"/>
                <a:gd name="T6" fmla="*/ 0 w 346"/>
                <a:gd name="T7" fmla="*/ 8 h 8"/>
                <a:gd name="T8" fmla="*/ 0 w 346"/>
                <a:gd name="T9" fmla="*/ 0 h 8"/>
                <a:gd name="T10" fmla="*/ 0 w 346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6"/>
                <a:gd name="T19" fmla="*/ 0 h 8"/>
                <a:gd name="T20" fmla="*/ 346 w 346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6" h="8">
                  <a:moveTo>
                    <a:pt x="0" y="0"/>
                  </a:moveTo>
                  <a:lnTo>
                    <a:pt x="346" y="0"/>
                  </a:lnTo>
                  <a:lnTo>
                    <a:pt x="346" y="8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95" name="Freeform 115"/>
            <p:cNvSpPr>
              <a:spLocks/>
            </p:cNvSpPr>
            <p:nvPr/>
          </p:nvSpPr>
          <p:spPr bwMode="auto">
            <a:xfrm>
              <a:off x="4811" y="2762"/>
              <a:ext cx="246" cy="315"/>
            </a:xfrm>
            <a:custGeom>
              <a:avLst/>
              <a:gdLst>
                <a:gd name="T0" fmla="*/ 7 w 25"/>
                <a:gd name="T1" fmla="*/ 0 h 32"/>
                <a:gd name="T2" fmla="*/ 12 w 25"/>
                <a:gd name="T3" fmla="*/ 0 h 32"/>
                <a:gd name="T4" fmla="*/ 12 w 25"/>
                <a:gd name="T5" fmla="*/ 0 h 32"/>
                <a:gd name="T6" fmla="*/ 21 w 25"/>
                <a:gd name="T7" fmla="*/ 9 h 32"/>
                <a:gd name="T8" fmla="*/ 12 w 25"/>
                <a:gd name="T9" fmla="*/ 31 h 32"/>
                <a:gd name="T10" fmla="*/ 13 w 25"/>
                <a:gd name="T11" fmla="*/ 9 h 32"/>
                <a:gd name="T12" fmla="*/ 7 w 25"/>
                <a:gd name="T13" fmla="*/ 5 h 32"/>
                <a:gd name="T14" fmla="*/ 7 w 25"/>
                <a:gd name="T15" fmla="*/ 0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32"/>
                <a:gd name="T26" fmla="*/ 25 w 25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32">
                  <a:moveTo>
                    <a:pt x="7" y="0"/>
                  </a:moveTo>
                  <a:lnTo>
                    <a:pt x="12" y="0"/>
                  </a:lnTo>
                  <a:cubicBezTo>
                    <a:pt x="16" y="0"/>
                    <a:pt x="20" y="3"/>
                    <a:pt x="21" y="9"/>
                  </a:cubicBezTo>
                  <a:cubicBezTo>
                    <a:pt x="21" y="13"/>
                    <a:pt x="25" y="32"/>
                    <a:pt x="12" y="31"/>
                  </a:cubicBezTo>
                  <a:cubicBezTo>
                    <a:pt x="0" y="29"/>
                    <a:pt x="14" y="12"/>
                    <a:pt x="13" y="9"/>
                  </a:cubicBezTo>
                  <a:cubicBezTo>
                    <a:pt x="12" y="7"/>
                    <a:pt x="10" y="5"/>
                    <a:pt x="7" y="5"/>
                  </a:cubicBezTo>
                  <a:lnTo>
                    <a:pt x="7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96" name="Freeform 116"/>
            <p:cNvSpPr>
              <a:spLocks/>
            </p:cNvSpPr>
            <p:nvPr/>
          </p:nvSpPr>
          <p:spPr bwMode="auto">
            <a:xfrm>
              <a:off x="4870" y="2752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10 h 20"/>
                <a:gd name="T4" fmla="*/ 10 w 10"/>
                <a:gd name="T5" fmla="*/ 10 h 20"/>
                <a:gd name="T6" fmla="*/ 10 w 10"/>
                <a:gd name="T7" fmla="*/ 10 h 20"/>
                <a:gd name="T8" fmla="*/ 0 w 10"/>
                <a:gd name="T9" fmla="*/ 10 h 20"/>
                <a:gd name="T10" fmla="*/ 10 w 10"/>
                <a:gd name="T11" fmla="*/ 20 h 20"/>
                <a:gd name="T12" fmla="*/ 1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10"/>
                  </a:lnTo>
                  <a:lnTo>
                    <a:pt x="0" y="1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97" name="Rectangle 117"/>
            <p:cNvSpPr>
              <a:spLocks noChangeArrowheads="1"/>
            </p:cNvSpPr>
            <p:nvPr/>
          </p:nvSpPr>
          <p:spPr bwMode="auto">
            <a:xfrm>
              <a:off x="4880" y="2752"/>
              <a:ext cx="4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398" name="Freeform 118"/>
            <p:cNvSpPr>
              <a:spLocks/>
            </p:cNvSpPr>
            <p:nvPr/>
          </p:nvSpPr>
          <p:spPr bwMode="auto">
            <a:xfrm>
              <a:off x="4929" y="2752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10 w 10"/>
                <a:gd name="T3" fmla="*/ 20 h 20"/>
                <a:gd name="T4" fmla="*/ 10 w 10"/>
                <a:gd name="T5" fmla="*/ 20 h 20"/>
                <a:gd name="T6" fmla="*/ 10 w 10"/>
                <a:gd name="T7" fmla="*/ 20 h 20"/>
                <a:gd name="T8" fmla="*/ 10 w 10"/>
                <a:gd name="T9" fmla="*/ 10 h 20"/>
                <a:gd name="T10" fmla="*/ 10 w 10"/>
                <a:gd name="T11" fmla="*/ 10 h 20"/>
                <a:gd name="T12" fmla="*/ 10 w 10"/>
                <a:gd name="T13" fmla="*/ 10 h 20"/>
                <a:gd name="T14" fmla="*/ 10 w 10"/>
                <a:gd name="T15" fmla="*/ 1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10" y="20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99" name="Freeform 119"/>
            <p:cNvSpPr>
              <a:spLocks/>
            </p:cNvSpPr>
            <p:nvPr/>
          </p:nvSpPr>
          <p:spPr bwMode="auto">
            <a:xfrm>
              <a:off x="4811" y="2762"/>
              <a:ext cx="246" cy="315"/>
            </a:xfrm>
            <a:custGeom>
              <a:avLst/>
              <a:gdLst>
                <a:gd name="T0" fmla="*/ 12 w 25"/>
                <a:gd name="T1" fmla="*/ 0 h 32"/>
                <a:gd name="T2" fmla="*/ 21 w 25"/>
                <a:gd name="T3" fmla="*/ 9 h 32"/>
                <a:gd name="T4" fmla="*/ 12 w 25"/>
                <a:gd name="T5" fmla="*/ 31 h 32"/>
                <a:gd name="T6" fmla="*/ 13 w 25"/>
                <a:gd name="T7" fmla="*/ 9 h 32"/>
                <a:gd name="T8" fmla="*/ 7 w 25"/>
                <a:gd name="T9" fmla="*/ 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32"/>
                <a:gd name="T17" fmla="*/ 25 w 25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32">
                  <a:moveTo>
                    <a:pt x="12" y="0"/>
                  </a:moveTo>
                  <a:cubicBezTo>
                    <a:pt x="16" y="0"/>
                    <a:pt x="20" y="3"/>
                    <a:pt x="21" y="9"/>
                  </a:cubicBezTo>
                  <a:cubicBezTo>
                    <a:pt x="21" y="13"/>
                    <a:pt x="25" y="32"/>
                    <a:pt x="12" y="31"/>
                  </a:cubicBezTo>
                  <a:cubicBezTo>
                    <a:pt x="0" y="29"/>
                    <a:pt x="14" y="12"/>
                    <a:pt x="13" y="9"/>
                  </a:cubicBezTo>
                  <a:cubicBezTo>
                    <a:pt x="12" y="7"/>
                    <a:pt x="10" y="5"/>
                    <a:pt x="7" y="5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00" name="Freeform 120"/>
            <p:cNvSpPr>
              <a:spLocks/>
            </p:cNvSpPr>
            <p:nvPr/>
          </p:nvSpPr>
          <p:spPr bwMode="auto">
            <a:xfrm>
              <a:off x="4880" y="2762"/>
              <a:ext cx="256" cy="315"/>
            </a:xfrm>
            <a:custGeom>
              <a:avLst/>
              <a:gdLst>
                <a:gd name="T0" fmla="*/ 0 w 26"/>
                <a:gd name="T1" fmla="*/ 5 h 32"/>
                <a:gd name="T2" fmla="*/ 6 w 26"/>
                <a:gd name="T3" fmla="*/ 9 h 32"/>
                <a:gd name="T4" fmla="*/ 5 w 26"/>
                <a:gd name="T5" fmla="*/ 12 h 32"/>
                <a:gd name="T6" fmla="*/ 7 w 26"/>
                <a:gd name="T7" fmla="*/ 12 h 32"/>
                <a:gd name="T8" fmla="*/ 14 w 26"/>
                <a:gd name="T9" fmla="*/ 31 h 32"/>
                <a:gd name="T10" fmla="*/ 14 w 26"/>
                <a:gd name="T11" fmla="*/ 9 h 32"/>
                <a:gd name="T12" fmla="*/ 5 w 26"/>
                <a:gd name="T13" fmla="*/ 0 h 32"/>
                <a:gd name="T14" fmla="*/ 5 w 26"/>
                <a:gd name="T15" fmla="*/ 0 h 32"/>
                <a:gd name="T16" fmla="*/ 0 w 26"/>
                <a:gd name="T17" fmla="*/ 0 h 32"/>
                <a:gd name="T18" fmla="*/ 0 w 26"/>
                <a:gd name="T19" fmla="*/ 5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32"/>
                <a:gd name="T32" fmla="*/ 26 w 26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32">
                  <a:moveTo>
                    <a:pt x="0" y="5"/>
                  </a:moveTo>
                  <a:cubicBezTo>
                    <a:pt x="3" y="5"/>
                    <a:pt x="5" y="7"/>
                    <a:pt x="6" y="9"/>
                  </a:cubicBezTo>
                  <a:cubicBezTo>
                    <a:pt x="6" y="10"/>
                    <a:pt x="6" y="11"/>
                    <a:pt x="5" y="12"/>
                  </a:cubicBezTo>
                  <a:cubicBezTo>
                    <a:pt x="6" y="9"/>
                    <a:pt x="7" y="11"/>
                    <a:pt x="7" y="12"/>
                  </a:cubicBezTo>
                  <a:cubicBezTo>
                    <a:pt x="8" y="15"/>
                    <a:pt x="1" y="32"/>
                    <a:pt x="14" y="31"/>
                  </a:cubicBezTo>
                  <a:cubicBezTo>
                    <a:pt x="26" y="29"/>
                    <a:pt x="14" y="12"/>
                    <a:pt x="14" y="9"/>
                  </a:cubicBezTo>
                  <a:cubicBezTo>
                    <a:pt x="13" y="3"/>
                    <a:pt x="9" y="0"/>
                    <a:pt x="5" y="0"/>
                  </a:cubicBezTo>
                  <a:lnTo>
                    <a:pt x="0" y="0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01" name="Freeform 121"/>
            <p:cNvSpPr>
              <a:spLocks/>
            </p:cNvSpPr>
            <p:nvPr/>
          </p:nvSpPr>
          <p:spPr bwMode="auto">
            <a:xfrm>
              <a:off x="4880" y="2762"/>
              <a:ext cx="256" cy="315"/>
            </a:xfrm>
            <a:custGeom>
              <a:avLst/>
              <a:gdLst>
                <a:gd name="T0" fmla="*/ 0 w 26"/>
                <a:gd name="T1" fmla="*/ 5 h 32"/>
                <a:gd name="T2" fmla="*/ 6 w 26"/>
                <a:gd name="T3" fmla="*/ 9 h 32"/>
                <a:gd name="T4" fmla="*/ 5 w 26"/>
                <a:gd name="T5" fmla="*/ 12 h 32"/>
                <a:gd name="T6" fmla="*/ 7 w 26"/>
                <a:gd name="T7" fmla="*/ 12 h 32"/>
                <a:gd name="T8" fmla="*/ 14 w 26"/>
                <a:gd name="T9" fmla="*/ 31 h 32"/>
                <a:gd name="T10" fmla="*/ 14 w 26"/>
                <a:gd name="T11" fmla="*/ 9 h 32"/>
                <a:gd name="T12" fmla="*/ 5 w 26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32"/>
                <a:gd name="T23" fmla="*/ 26 w 26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32">
                  <a:moveTo>
                    <a:pt x="0" y="5"/>
                  </a:moveTo>
                  <a:cubicBezTo>
                    <a:pt x="3" y="5"/>
                    <a:pt x="5" y="7"/>
                    <a:pt x="6" y="9"/>
                  </a:cubicBezTo>
                  <a:cubicBezTo>
                    <a:pt x="6" y="10"/>
                    <a:pt x="6" y="11"/>
                    <a:pt x="5" y="12"/>
                  </a:cubicBezTo>
                  <a:cubicBezTo>
                    <a:pt x="6" y="9"/>
                    <a:pt x="7" y="11"/>
                    <a:pt x="7" y="12"/>
                  </a:cubicBezTo>
                  <a:cubicBezTo>
                    <a:pt x="8" y="15"/>
                    <a:pt x="1" y="32"/>
                    <a:pt x="14" y="31"/>
                  </a:cubicBezTo>
                  <a:cubicBezTo>
                    <a:pt x="26" y="29"/>
                    <a:pt x="14" y="12"/>
                    <a:pt x="14" y="9"/>
                  </a:cubicBezTo>
                  <a:cubicBezTo>
                    <a:pt x="13" y="3"/>
                    <a:pt x="9" y="0"/>
                    <a:pt x="5" y="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02" name="Freeform 122"/>
            <p:cNvSpPr>
              <a:spLocks/>
            </p:cNvSpPr>
            <p:nvPr/>
          </p:nvSpPr>
          <p:spPr bwMode="auto">
            <a:xfrm>
              <a:off x="4929" y="2752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10 w 10"/>
                <a:gd name="T3" fmla="*/ 20 h 20"/>
                <a:gd name="T4" fmla="*/ 10 w 10"/>
                <a:gd name="T5" fmla="*/ 20 h 20"/>
                <a:gd name="T6" fmla="*/ 10 w 10"/>
                <a:gd name="T7" fmla="*/ 20 h 20"/>
                <a:gd name="T8" fmla="*/ 10 w 10"/>
                <a:gd name="T9" fmla="*/ 10 h 20"/>
                <a:gd name="T10" fmla="*/ 10 w 10"/>
                <a:gd name="T11" fmla="*/ 10 h 20"/>
                <a:gd name="T12" fmla="*/ 10 w 10"/>
                <a:gd name="T13" fmla="*/ 10 h 20"/>
                <a:gd name="T14" fmla="*/ 10 w 10"/>
                <a:gd name="T15" fmla="*/ 1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10" y="20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03" name="Rectangle 123"/>
            <p:cNvSpPr>
              <a:spLocks noChangeArrowheads="1"/>
            </p:cNvSpPr>
            <p:nvPr/>
          </p:nvSpPr>
          <p:spPr bwMode="auto">
            <a:xfrm>
              <a:off x="4880" y="2752"/>
              <a:ext cx="4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404" name="Freeform 124"/>
            <p:cNvSpPr>
              <a:spLocks/>
            </p:cNvSpPr>
            <p:nvPr/>
          </p:nvSpPr>
          <p:spPr bwMode="auto">
            <a:xfrm>
              <a:off x="4870" y="2752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10 h 20"/>
                <a:gd name="T4" fmla="*/ 10 w 10"/>
                <a:gd name="T5" fmla="*/ 10 h 20"/>
                <a:gd name="T6" fmla="*/ 10 w 10"/>
                <a:gd name="T7" fmla="*/ 10 h 20"/>
                <a:gd name="T8" fmla="*/ 0 w 10"/>
                <a:gd name="T9" fmla="*/ 10 h 20"/>
                <a:gd name="T10" fmla="*/ 10 w 10"/>
                <a:gd name="T11" fmla="*/ 20 h 20"/>
                <a:gd name="T12" fmla="*/ 1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10"/>
                  </a:lnTo>
                  <a:lnTo>
                    <a:pt x="0" y="1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05" name="Freeform 125"/>
            <p:cNvSpPr>
              <a:spLocks/>
            </p:cNvSpPr>
            <p:nvPr/>
          </p:nvSpPr>
          <p:spPr bwMode="auto">
            <a:xfrm>
              <a:off x="3836" y="2762"/>
              <a:ext cx="236" cy="315"/>
            </a:xfrm>
            <a:custGeom>
              <a:avLst/>
              <a:gdLst>
                <a:gd name="T0" fmla="*/ 7 w 24"/>
                <a:gd name="T1" fmla="*/ 0 h 32"/>
                <a:gd name="T2" fmla="*/ 12 w 24"/>
                <a:gd name="T3" fmla="*/ 0 h 32"/>
                <a:gd name="T4" fmla="*/ 12 w 24"/>
                <a:gd name="T5" fmla="*/ 0 h 32"/>
                <a:gd name="T6" fmla="*/ 20 w 24"/>
                <a:gd name="T7" fmla="*/ 9 h 32"/>
                <a:gd name="T8" fmla="*/ 12 w 24"/>
                <a:gd name="T9" fmla="*/ 31 h 32"/>
                <a:gd name="T10" fmla="*/ 12 w 24"/>
                <a:gd name="T11" fmla="*/ 9 h 32"/>
                <a:gd name="T12" fmla="*/ 7 w 24"/>
                <a:gd name="T13" fmla="*/ 5 h 32"/>
                <a:gd name="T14" fmla="*/ 7 w 24"/>
                <a:gd name="T15" fmla="*/ 0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32"/>
                <a:gd name="T26" fmla="*/ 24 w 24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32">
                  <a:moveTo>
                    <a:pt x="7" y="0"/>
                  </a:moveTo>
                  <a:lnTo>
                    <a:pt x="12" y="0"/>
                  </a:lnTo>
                  <a:cubicBezTo>
                    <a:pt x="16" y="0"/>
                    <a:pt x="19" y="3"/>
                    <a:pt x="20" y="9"/>
                  </a:cubicBezTo>
                  <a:cubicBezTo>
                    <a:pt x="21" y="13"/>
                    <a:pt x="24" y="32"/>
                    <a:pt x="12" y="31"/>
                  </a:cubicBezTo>
                  <a:cubicBezTo>
                    <a:pt x="0" y="29"/>
                    <a:pt x="13" y="12"/>
                    <a:pt x="12" y="9"/>
                  </a:cubicBezTo>
                  <a:cubicBezTo>
                    <a:pt x="12" y="7"/>
                    <a:pt x="9" y="5"/>
                    <a:pt x="7" y="5"/>
                  </a:cubicBezTo>
                  <a:lnTo>
                    <a:pt x="7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06" name="Freeform 126"/>
            <p:cNvSpPr>
              <a:spLocks/>
            </p:cNvSpPr>
            <p:nvPr/>
          </p:nvSpPr>
          <p:spPr bwMode="auto">
            <a:xfrm>
              <a:off x="3895" y="2752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0 w 10"/>
                <a:gd name="T3" fmla="*/ 10 h 20"/>
                <a:gd name="T4" fmla="*/ 0 w 10"/>
                <a:gd name="T5" fmla="*/ 1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20 h 20"/>
                <a:gd name="T12" fmla="*/ 0 w 10"/>
                <a:gd name="T13" fmla="*/ 20 h 20"/>
                <a:gd name="T14" fmla="*/ 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07" name="Rectangle 127"/>
            <p:cNvSpPr>
              <a:spLocks noChangeArrowheads="1"/>
            </p:cNvSpPr>
            <p:nvPr/>
          </p:nvSpPr>
          <p:spPr bwMode="auto">
            <a:xfrm>
              <a:off x="3905" y="2752"/>
              <a:ext cx="4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408" name="Freeform 128"/>
            <p:cNvSpPr>
              <a:spLocks/>
            </p:cNvSpPr>
            <p:nvPr/>
          </p:nvSpPr>
          <p:spPr bwMode="auto">
            <a:xfrm>
              <a:off x="3954" y="2752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0 w 10"/>
                <a:gd name="T3" fmla="*/ 20 h 20"/>
                <a:gd name="T4" fmla="*/ 0 w 10"/>
                <a:gd name="T5" fmla="*/ 20 h 20"/>
                <a:gd name="T6" fmla="*/ 0 w 10"/>
                <a:gd name="T7" fmla="*/ 20 h 20"/>
                <a:gd name="T8" fmla="*/ 10 w 10"/>
                <a:gd name="T9" fmla="*/ 10 h 20"/>
                <a:gd name="T10" fmla="*/ 0 w 10"/>
                <a:gd name="T11" fmla="*/ 10 h 20"/>
                <a:gd name="T12" fmla="*/ 0 w 10"/>
                <a:gd name="T13" fmla="*/ 10 h 20"/>
                <a:gd name="T14" fmla="*/ 0 w 10"/>
                <a:gd name="T15" fmla="*/ 1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0" y="2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09" name="Freeform 129"/>
            <p:cNvSpPr>
              <a:spLocks/>
            </p:cNvSpPr>
            <p:nvPr/>
          </p:nvSpPr>
          <p:spPr bwMode="auto">
            <a:xfrm>
              <a:off x="3836" y="2762"/>
              <a:ext cx="236" cy="315"/>
            </a:xfrm>
            <a:custGeom>
              <a:avLst/>
              <a:gdLst>
                <a:gd name="T0" fmla="*/ 12 w 24"/>
                <a:gd name="T1" fmla="*/ 0 h 32"/>
                <a:gd name="T2" fmla="*/ 20 w 24"/>
                <a:gd name="T3" fmla="*/ 9 h 32"/>
                <a:gd name="T4" fmla="*/ 12 w 24"/>
                <a:gd name="T5" fmla="*/ 31 h 32"/>
                <a:gd name="T6" fmla="*/ 12 w 24"/>
                <a:gd name="T7" fmla="*/ 9 h 32"/>
                <a:gd name="T8" fmla="*/ 7 w 24"/>
                <a:gd name="T9" fmla="*/ 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32"/>
                <a:gd name="T17" fmla="*/ 24 w 24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32">
                  <a:moveTo>
                    <a:pt x="12" y="0"/>
                  </a:moveTo>
                  <a:cubicBezTo>
                    <a:pt x="16" y="0"/>
                    <a:pt x="19" y="3"/>
                    <a:pt x="20" y="9"/>
                  </a:cubicBezTo>
                  <a:cubicBezTo>
                    <a:pt x="21" y="13"/>
                    <a:pt x="24" y="32"/>
                    <a:pt x="12" y="31"/>
                  </a:cubicBezTo>
                  <a:cubicBezTo>
                    <a:pt x="0" y="29"/>
                    <a:pt x="13" y="12"/>
                    <a:pt x="12" y="9"/>
                  </a:cubicBezTo>
                  <a:cubicBezTo>
                    <a:pt x="12" y="7"/>
                    <a:pt x="9" y="5"/>
                    <a:pt x="7" y="5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10" name="Freeform 130"/>
            <p:cNvSpPr>
              <a:spLocks/>
            </p:cNvSpPr>
            <p:nvPr/>
          </p:nvSpPr>
          <p:spPr bwMode="auto">
            <a:xfrm>
              <a:off x="3905" y="2762"/>
              <a:ext cx="246" cy="315"/>
            </a:xfrm>
            <a:custGeom>
              <a:avLst/>
              <a:gdLst>
                <a:gd name="T0" fmla="*/ 0 w 25"/>
                <a:gd name="T1" fmla="*/ 5 h 32"/>
                <a:gd name="T2" fmla="*/ 5 w 25"/>
                <a:gd name="T3" fmla="*/ 9 h 32"/>
                <a:gd name="T4" fmla="*/ 4 w 25"/>
                <a:gd name="T5" fmla="*/ 12 h 32"/>
                <a:gd name="T6" fmla="*/ 6 w 25"/>
                <a:gd name="T7" fmla="*/ 12 h 32"/>
                <a:gd name="T8" fmla="*/ 13 w 25"/>
                <a:gd name="T9" fmla="*/ 31 h 32"/>
                <a:gd name="T10" fmla="*/ 13 w 25"/>
                <a:gd name="T11" fmla="*/ 9 h 32"/>
                <a:gd name="T12" fmla="*/ 5 w 25"/>
                <a:gd name="T13" fmla="*/ 0 h 32"/>
                <a:gd name="T14" fmla="*/ 5 w 25"/>
                <a:gd name="T15" fmla="*/ 0 h 32"/>
                <a:gd name="T16" fmla="*/ 0 w 25"/>
                <a:gd name="T17" fmla="*/ 0 h 32"/>
                <a:gd name="T18" fmla="*/ 0 w 25"/>
                <a:gd name="T19" fmla="*/ 5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32"/>
                <a:gd name="T32" fmla="*/ 25 w 25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32">
                  <a:moveTo>
                    <a:pt x="0" y="5"/>
                  </a:moveTo>
                  <a:cubicBezTo>
                    <a:pt x="2" y="5"/>
                    <a:pt x="5" y="7"/>
                    <a:pt x="5" y="9"/>
                  </a:cubicBezTo>
                  <a:cubicBezTo>
                    <a:pt x="5" y="10"/>
                    <a:pt x="5" y="11"/>
                    <a:pt x="4" y="12"/>
                  </a:cubicBezTo>
                  <a:cubicBezTo>
                    <a:pt x="6" y="9"/>
                    <a:pt x="6" y="11"/>
                    <a:pt x="6" y="12"/>
                  </a:cubicBezTo>
                  <a:cubicBezTo>
                    <a:pt x="7" y="15"/>
                    <a:pt x="1" y="32"/>
                    <a:pt x="13" y="31"/>
                  </a:cubicBezTo>
                  <a:cubicBezTo>
                    <a:pt x="25" y="29"/>
                    <a:pt x="14" y="12"/>
                    <a:pt x="13" y="9"/>
                  </a:cubicBezTo>
                  <a:cubicBezTo>
                    <a:pt x="12" y="3"/>
                    <a:pt x="9" y="0"/>
                    <a:pt x="5" y="0"/>
                  </a:cubicBezTo>
                  <a:lnTo>
                    <a:pt x="0" y="0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11" name="Freeform 131"/>
            <p:cNvSpPr>
              <a:spLocks/>
            </p:cNvSpPr>
            <p:nvPr/>
          </p:nvSpPr>
          <p:spPr bwMode="auto">
            <a:xfrm>
              <a:off x="3905" y="2762"/>
              <a:ext cx="246" cy="315"/>
            </a:xfrm>
            <a:custGeom>
              <a:avLst/>
              <a:gdLst>
                <a:gd name="T0" fmla="*/ 0 w 25"/>
                <a:gd name="T1" fmla="*/ 5 h 32"/>
                <a:gd name="T2" fmla="*/ 5 w 25"/>
                <a:gd name="T3" fmla="*/ 9 h 32"/>
                <a:gd name="T4" fmla="*/ 4 w 25"/>
                <a:gd name="T5" fmla="*/ 12 h 32"/>
                <a:gd name="T6" fmla="*/ 6 w 25"/>
                <a:gd name="T7" fmla="*/ 12 h 32"/>
                <a:gd name="T8" fmla="*/ 13 w 25"/>
                <a:gd name="T9" fmla="*/ 31 h 32"/>
                <a:gd name="T10" fmla="*/ 13 w 25"/>
                <a:gd name="T11" fmla="*/ 9 h 32"/>
                <a:gd name="T12" fmla="*/ 5 w 25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32"/>
                <a:gd name="T23" fmla="*/ 25 w 25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32">
                  <a:moveTo>
                    <a:pt x="0" y="5"/>
                  </a:moveTo>
                  <a:cubicBezTo>
                    <a:pt x="2" y="5"/>
                    <a:pt x="5" y="7"/>
                    <a:pt x="5" y="9"/>
                  </a:cubicBezTo>
                  <a:cubicBezTo>
                    <a:pt x="5" y="10"/>
                    <a:pt x="5" y="11"/>
                    <a:pt x="4" y="12"/>
                  </a:cubicBezTo>
                  <a:cubicBezTo>
                    <a:pt x="6" y="9"/>
                    <a:pt x="6" y="11"/>
                    <a:pt x="6" y="12"/>
                  </a:cubicBezTo>
                  <a:cubicBezTo>
                    <a:pt x="7" y="15"/>
                    <a:pt x="1" y="32"/>
                    <a:pt x="13" y="31"/>
                  </a:cubicBezTo>
                  <a:cubicBezTo>
                    <a:pt x="25" y="29"/>
                    <a:pt x="14" y="12"/>
                    <a:pt x="13" y="9"/>
                  </a:cubicBezTo>
                  <a:cubicBezTo>
                    <a:pt x="12" y="3"/>
                    <a:pt x="9" y="0"/>
                    <a:pt x="5" y="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12" name="Freeform 132"/>
            <p:cNvSpPr>
              <a:spLocks/>
            </p:cNvSpPr>
            <p:nvPr/>
          </p:nvSpPr>
          <p:spPr bwMode="auto">
            <a:xfrm>
              <a:off x="3954" y="2752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0 w 10"/>
                <a:gd name="T3" fmla="*/ 20 h 20"/>
                <a:gd name="T4" fmla="*/ 0 w 10"/>
                <a:gd name="T5" fmla="*/ 20 h 20"/>
                <a:gd name="T6" fmla="*/ 0 w 10"/>
                <a:gd name="T7" fmla="*/ 20 h 20"/>
                <a:gd name="T8" fmla="*/ 10 w 10"/>
                <a:gd name="T9" fmla="*/ 10 h 20"/>
                <a:gd name="T10" fmla="*/ 0 w 10"/>
                <a:gd name="T11" fmla="*/ 10 h 20"/>
                <a:gd name="T12" fmla="*/ 0 w 10"/>
                <a:gd name="T13" fmla="*/ 10 h 20"/>
                <a:gd name="T14" fmla="*/ 0 w 10"/>
                <a:gd name="T15" fmla="*/ 1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0" y="2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13" name="Rectangle 133"/>
            <p:cNvSpPr>
              <a:spLocks noChangeArrowheads="1"/>
            </p:cNvSpPr>
            <p:nvPr/>
          </p:nvSpPr>
          <p:spPr bwMode="auto">
            <a:xfrm>
              <a:off x="3905" y="2752"/>
              <a:ext cx="4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414" name="Freeform 134"/>
            <p:cNvSpPr>
              <a:spLocks/>
            </p:cNvSpPr>
            <p:nvPr/>
          </p:nvSpPr>
          <p:spPr bwMode="auto">
            <a:xfrm>
              <a:off x="3895" y="2752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0 w 10"/>
                <a:gd name="T3" fmla="*/ 10 h 20"/>
                <a:gd name="T4" fmla="*/ 0 w 10"/>
                <a:gd name="T5" fmla="*/ 1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20 h 20"/>
                <a:gd name="T12" fmla="*/ 0 w 10"/>
                <a:gd name="T13" fmla="*/ 20 h 20"/>
                <a:gd name="T14" fmla="*/ 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15" name="Freeform 135"/>
            <p:cNvSpPr>
              <a:spLocks/>
            </p:cNvSpPr>
            <p:nvPr/>
          </p:nvSpPr>
          <p:spPr bwMode="auto">
            <a:xfrm>
              <a:off x="2851" y="2762"/>
              <a:ext cx="236" cy="315"/>
            </a:xfrm>
            <a:custGeom>
              <a:avLst/>
              <a:gdLst>
                <a:gd name="T0" fmla="*/ 7 w 24"/>
                <a:gd name="T1" fmla="*/ 0 h 32"/>
                <a:gd name="T2" fmla="*/ 12 w 24"/>
                <a:gd name="T3" fmla="*/ 0 h 32"/>
                <a:gd name="T4" fmla="*/ 12 w 24"/>
                <a:gd name="T5" fmla="*/ 0 h 32"/>
                <a:gd name="T6" fmla="*/ 21 w 24"/>
                <a:gd name="T7" fmla="*/ 9 h 32"/>
                <a:gd name="T8" fmla="*/ 12 w 24"/>
                <a:gd name="T9" fmla="*/ 31 h 32"/>
                <a:gd name="T10" fmla="*/ 13 w 24"/>
                <a:gd name="T11" fmla="*/ 9 h 32"/>
                <a:gd name="T12" fmla="*/ 7 w 24"/>
                <a:gd name="T13" fmla="*/ 5 h 32"/>
                <a:gd name="T14" fmla="*/ 7 w 24"/>
                <a:gd name="T15" fmla="*/ 0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32"/>
                <a:gd name="T26" fmla="*/ 24 w 24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32">
                  <a:moveTo>
                    <a:pt x="7" y="0"/>
                  </a:moveTo>
                  <a:lnTo>
                    <a:pt x="12" y="0"/>
                  </a:lnTo>
                  <a:cubicBezTo>
                    <a:pt x="16" y="0"/>
                    <a:pt x="20" y="3"/>
                    <a:pt x="21" y="9"/>
                  </a:cubicBezTo>
                  <a:cubicBezTo>
                    <a:pt x="21" y="13"/>
                    <a:pt x="24" y="32"/>
                    <a:pt x="12" y="31"/>
                  </a:cubicBezTo>
                  <a:cubicBezTo>
                    <a:pt x="0" y="29"/>
                    <a:pt x="14" y="12"/>
                    <a:pt x="13" y="9"/>
                  </a:cubicBezTo>
                  <a:cubicBezTo>
                    <a:pt x="12" y="7"/>
                    <a:pt x="10" y="5"/>
                    <a:pt x="7" y="5"/>
                  </a:cubicBezTo>
                  <a:lnTo>
                    <a:pt x="7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16" name="Freeform 136"/>
            <p:cNvSpPr>
              <a:spLocks/>
            </p:cNvSpPr>
            <p:nvPr/>
          </p:nvSpPr>
          <p:spPr bwMode="auto">
            <a:xfrm>
              <a:off x="2910" y="2752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10 h 20"/>
                <a:gd name="T4" fmla="*/ 10 w 10"/>
                <a:gd name="T5" fmla="*/ 1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20 h 20"/>
                <a:gd name="T12" fmla="*/ 1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1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17" name="Rectangle 137"/>
            <p:cNvSpPr>
              <a:spLocks noChangeArrowheads="1"/>
            </p:cNvSpPr>
            <p:nvPr/>
          </p:nvSpPr>
          <p:spPr bwMode="auto">
            <a:xfrm>
              <a:off x="2920" y="2752"/>
              <a:ext cx="4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418" name="Freeform 138"/>
            <p:cNvSpPr>
              <a:spLocks/>
            </p:cNvSpPr>
            <p:nvPr/>
          </p:nvSpPr>
          <p:spPr bwMode="auto">
            <a:xfrm>
              <a:off x="2969" y="2752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0 w 10"/>
                <a:gd name="T3" fmla="*/ 20 h 20"/>
                <a:gd name="T4" fmla="*/ 10 w 10"/>
                <a:gd name="T5" fmla="*/ 20 h 20"/>
                <a:gd name="T6" fmla="*/ 10 w 10"/>
                <a:gd name="T7" fmla="*/ 20 h 20"/>
                <a:gd name="T8" fmla="*/ 10 w 10"/>
                <a:gd name="T9" fmla="*/ 10 h 20"/>
                <a:gd name="T10" fmla="*/ 10 w 10"/>
                <a:gd name="T11" fmla="*/ 10 h 20"/>
                <a:gd name="T12" fmla="*/ 10 w 10"/>
                <a:gd name="T13" fmla="*/ 10 h 20"/>
                <a:gd name="T14" fmla="*/ 0 w 10"/>
                <a:gd name="T15" fmla="*/ 1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0" y="20"/>
                  </a:lnTo>
                  <a:lnTo>
                    <a:pt x="10" y="2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19" name="Freeform 139"/>
            <p:cNvSpPr>
              <a:spLocks/>
            </p:cNvSpPr>
            <p:nvPr/>
          </p:nvSpPr>
          <p:spPr bwMode="auto">
            <a:xfrm>
              <a:off x="2851" y="2762"/>
              <a:ext cx="236" cy="315"/>
            </a:xfrm>
            <a:custGeom>
              <a:avLst/>
              <a:gdLst>
                <a:gd name="T0" fmla="*/ 12 w 24"/>
                <a:gd name="T1" fmla="*/ 0 h 32"/>
                <a:gd name="T2" fmla="*/ 21 w 24"/>
                <a:gd name="T3" fmla="*/ 9 h 32"/>
                <a:gd name="T4" fmla="*/ 12 w 24"/>
                <a:gd name="T5" fmla="*/ 31 h 32"/>
                <a:gd name="T6" fmla="*/ 13 w 24"/>
                <a:gd name="T7" fmla="*/ 9 h 32"/>
                <a:gd name="T8" fmla="*/ 7 w 24"/>
                <a:gd name="T9" fmla="*/ 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32"/>
                <a:gd name="T17" fmla="*/ 24 w 24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32">
                  <a:moveTo>
                    <a:pt x="12" y="0"/>
                  </a:moveTo>
                  <a:cubicBezTo>
                    <a:pt x="16" y="0"/>
                    <a:pt x="20" y="3"/>
                    <a:pt x="21" y="9"/>
                  </a:cubicBezTo>
                  <a:cubicBezTo>
                    <a:pt x="21" y="13"/>
                    <a:pt x="24" y="32"/>
                    <a:pt x="12" y="31"/>
                  </a:cubicBezTo>
                  <a:cubicBezTo>
                    <a:pt x="0" y="29"/>
                    <a:pt x="14" y="12"/>
                    <a:pt x="13" y="9"/>
                  </a:cubicBezTo>
                  <a:cubicBezTo>
                    <a:pt x="12" y="7"/>
                    <a:pt x="10" y="5"/>
                    <a:pt x="7" y="5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20" name="Freeform 140"/>
            <p:cNvSpPr>
              <a:spLocks/>
            </p:cNvSpPr>
            <p:nvPr/>
          </p:nvSpPr>
          <p:spPr bwMode="auto">
            <a:xfrm>
              <a:off x="2920" y="2762"/>
              <a:ext cx="256" cy="315"/>
            </a:xfrm>
            <a:custGeom>
              <a:avLst/>
              <a:gdLst>
                <a:gd name="T0" fmla="*/ 0 w 26"/>
                <a:gd name="T1" fmla="*/ 5 h 32"/>
                <a:gd name="T2" fmla="*/ 6 w 26"/>
                <a:gd name="T3" fmla="*/ 9 h 32"/>
                <a:gd name="T4" fmla="*/ 5 w 26"/>
                <a:gd name="T5" fmla="*/ 12 h 32"/>
                <a:gd name="T6" fmla="*/ 7 w 26"/>
                <a:gd name="T7" fmla="*/ 12 h 32"/>
                <a:gd name="T8" fmla="*/ 14 w 26"/>
                <a:gd name="T9" fmla="*/ 31 h 32"/>
                <a:gd name="T10" fmla="*/ 14 w 26"/>
                <a:gd name="T11" fmla="*/ 9 h 32"/>
                <a:gd name="T12" fmla="*/ 5 w 26"/>
                <a:gd name="T13" fmla="*/ 0 h 32"/>
                <a:gd name="T14" fmla="*/ 5 w 26"/>
                <a:gd name="T15" fmla="*/ 0 h 32"/>
                <a:gd name="T16" fmla="*/ 0 w 26"/>
                <a:gd name="T17" fmla="*/ 0 h 32"/>
                <a:gd name="T18" fmla="*/ 0 w 26"/>
                <a:gd name="T19" fmla="*/ 5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32"/>
                <a:gd name="T32" fmla="*/ 26 w 26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32">
                  <a:moveTo>
                    <a:pt x="0" y="5"/>
                  </a:moveTo>
                  <a:cubicBezTo>
                    <a:pt x="3" y="5"/>
                    <a:pt x="5" y="7"/>
                    <a:pt x="6" y="9"/>
                  </a:cubicBezTo>
                  <a:cubicBezTo>
                    <a:pt x="6" y="10"/>
                    <a:pt x="6" y="11"/>
                    <a:pt x="5" y="12"/>
                  </a:cubicBezTo>
                  <a:cubicBezTo>
                    <a:pt x="6" y="9"/>
                    <a:pt x="6" y="11"/>
                    <a:pt x="7" y="12"/>
                  </a:cubicBezTo>
                  <a:cubicBezTo>
                    <a:pt x="7" y="15"/>
                    <a:pt x="1" y="32"/>
                    <a:pt x="14" y="31"/>
                  </a:cubicBezTo>
                  <a:cubicBezTo>
                    <a:pt x="26" y="29"/>
                    <a:pt x="14" y="12"/>
                    <a:pt x="14" y="9"/>
                  </a:cubicBezTo>
                  <a:cubicBezTo>
                    <a:pt x="13" y="3"/>
                    <a:pt x="9" y="0"/>
                    <a:pt x="5" y="0"/>
                  </a:cubicBezTo>
                  <a:lnTo>
                    <a:pt x="0" y="0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21" name="Freeform 141"/>
            <p:cNvSpPr>
              <a:spLocks/>
            </p:cNvSpPr>
            <p:nvPr/>
          </p:nvSpPr>
          <p:spPr bwMode="auto">
            <a:xfrm>
              <a:off x="2920" y="2762"/>
              <a:ext cx="256" cy="315"/>
            </a:xfrm>
            <a:custGeom>
              <a:avLst/>
              <a:gdLst>
                <a:gd name="T0" fmla="*/ 0 w 26"/>
                <a:gd name="T1" fmla="*/ 5 h 32"/>
                <a:gd name="T2" fmla="*/ 6 w 26"/>
                <a:gd name="T3" fmla="*/ 9 h 32"/>
                <a:gd name="T4" fmla="*/ 5 w 26"/>
                <a:gd name="T5" fmla="*/ 12 h 32"/>
                <a:gd name="T6" fmla="*/ 7 w 26"/>
                <a:gd name="T7" fmla="*/ 12 h 32"/>
                <a:gd name="T8" fmla="*/ 14 w 26"/>
                <a:gd name="T9" fmla="*/ 31 h 32"/>
                <a:gd name="T10" fmla="*/ 14 w 26"/>
                <a:gd name="T11" fmla="*/ 9 h 32"/>
                <a:gd name="T12" fmla="*/ 5 w 26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32"/>
                <a:gd name="T23" fmla="*/ 26 w 26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32">
                  <a:moveTo>
                    <a:pt x="0" y="5"/>
                  </a:moveTo>
                  <a:cubicBezTo>
                    <a:pt x="3" y="5"/>
                    <a:pt x="5" y="7"/>
                    <a:pt x="6" y="9"/>
                  </a:cubicBezTo>
                  <a:cubicBezTo>
                    <a:pt x="6" y="10"/>
                    <a:pt x="6" y="11"/>
                    <a:pt x="5" y="12"/>
                  </a:cubicBezTo>
                  <a:cubicBezTo>
                    <a:pt x="6" y="9"/>
                    <a:pt x="6" y="11"/>
                    <a:pt x="7" y="12"/>
                  </a:cubicBezTo>
                  <a:cubicBezTo>
                    <a:pt x="7" y="15"/>
                    <a:pt x="1" y="32"/>
                    <a:pt x="14" y="31"/>
                  </a:cubicBezTo>
                  <a:cubicBezTo>
                    <a:pt x="26" y="29"/>
                    <a:pt x="14" y="12"/>
                    <a:pt x="14" y="9"/>
                  </a:cubicBezTo>
                  <a:cubicBezTo>
                    <a:pt x="13" y="3"/>
                    <a:pt x="9" y="0"/>
                    <a:pt x="5" y="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22" name="Freeform 142"/>
            <p:cNvSpPr>
              <a:spLocks/>
            </p:cNvSpPr>
            <p:nvPr/>
          </p:nvSpPr>
          <p:spPr bwMode="auto">
            <a:xfrm>
              <a:off x="2969" y="2752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0 w 10"/>
                <a:gd name="T3" fmla="*/ 20 h 20"/>
                <a:gd name="T4" fmla="*/ 10 w 10"/>
                <a:gd name="T5" fmla="*/ 20 h 20"/>
                <a:gd name="T6" fmla="*/ 10 w 10"/>
                <a:gd name="T7" fmla="*/ 20 h 20"/>
                <a:gd name="T8" fmla="*/ 10 w 10"/>
                <a:gd name="T9" fmla="*/ 10 h 20"/>
                <a:gd name="T10" fmla="*/ 10 w 10"/>
                <a:gd name="T11" fmla="*/ 10 h 20"/>
                <a:gd name="T12" fmla="*/ 10 w 10"/>
                <a:gd name="T13" fmla="*/ 10 h 20"/>
                <a:gd name="T14" fmla="*/ 0 w 10"/>
                <a:gd name="T15" fmla="*/ 1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0" y="20"/>
                  </a:lnTo>
                  <a:lnTo>
                    <a:pt x="10" y="2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23" name="Rectangle 143"/>
            <p:cNvSpPr>
              <a:spLocks noChangeArrowheads="1"/>
            </p:cNvSpPr>
            <p:nvPr/>
          </p:nvSpPr>
          <p:spPr bwMode="auto">
            <a:xfrm>
              <a:off x="2920" y="2752"/>
              <a:ext cx="4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424" name="Freeform 144"/>
            <p:cNvSpPr>
              <a:spLocks/>
            </p:cNvSpPr>
            <p:nvPr/>
          </p:nvSpPr>
          <p:spPr bwMode="auto">
            <a:xfrm>
              <a:off x="2910" y="2752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10 w 10"/>
                <a:gd name="T3" fmla="*/ 10 h 20"/>
                <a:gd name="T4" fmla="*/ 10 w 10"/>
                <a:gd name="T5" fmla="*/ 1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20 h 20"/>
                <a:gd name="T12" fmla="*/ 10 w 10"/>
                <a:gd name="T13" fmla="*/ 20 h 20"/>
                <a:gd name="T14" fmla="*/ 1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10" y="1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25" name="Freeform 145"/>
            <p:cNvSpPr>
              <a:spLocks/>
            </p:cNvSpPr>
            <p:nvPr/>
          </p:nvSpPr>
          <p:spPr bwMode="auto">
            <a:xfrm>
              <a:off x="1876" y="2762"/>
              <a:ext cx="236" cy="315"/>
            </a:xfrm>
            <a:custGeom>
              <a:avLst/>
              <a:gdLst>
                <a:gd name="T0" fmla="*/ 7 w 24"/>
                <a:gd name="T1" fmla="*/ 0 h 32"/>
                <a:gd name="T2" fmla="*/ 11 w 24"/>
                <a:gd name="T3" fmla="*/ 0 h 32"/>
                <a:gd name="T4" fmla="*/ 11 w 24"/>
                <a:gd name="T5" fmla="*/ 0 h 32"/>
                <a:gd name="T6" fmla="*/ 20 w 24"/>
                <a:gd name="T7" fmla="*/ 9 h 32"/>
                <a:gd name="T8" fmla="*/ 12 w 24"/>
                <a:gd name="T9" fmla="*/ 31 h 32"/>
                <a:gd name="T10" fmla="*/ 12 w 24"/>
                <a:gd name="T11" fmla="*/ 9 h 32"/>
                <a:gd name="T12" fmla="*/ 7 w 24"/>
                <a:gd name="T13" fmla="*/ 5 h 32"/>
                <a:gd name="T14" fmla="*/ 7 w 24"/>
                <a:gd name="T15" fmla="*/ 0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32"/>
                <a:gd name="T26" fmla="*/ 24 w 24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32">
                  <a:moveTo>
                    <a:pt x="7" y="0"/>
                  </a:moveTo>
                  <a:lnTo>
                    <a:pt x="11" y="0"/>
                  </a:lnTo>
                  <a:cubicBezTo>
                    <a:pt x="16" y="0"/>
                    <a:pt x="19" y="3"/>
                    <a:pt x="20" y="9"/>
                  </a:cubicBezTo>
                  <a:cubicBezTo>
                    <a:pt x="21" y="13"/>
                    <a:pt x="24" y="32"/>
                    <a:pt x="12" y="31"/>
                  </a:cubicBezTo>
                  <a:cubicBezTo>
                    <a:pt x="0" y="29"/>
                    <a:pt x="13" y="12"/>
                    <a:pt x="12" y="9"/>
                  </a:cubicBezTo>
                  <a:cubicBezTo>
                    <a:pt x="12" y="7"/>
                    <a:pt x="9" y="5"/>
                    <a:pt x="7" y="5"/>
                  </a:cubicBezTo>
                  <a:lnTo>
                    <a:pt x="7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26" name="Freeform 146"/>
            <p:cNvSpPr>
              <a:spLocks/>
            </p:cNvSpPr>
            <p:nvPr/>
          </p:nvSpPr>
          <p:spPr bwMode="auto">
            <a:xfrm>
              <a:off x="1935" y="2752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0 w 10"/>
                <a:gd name="T3" fmla="*/ 10 h 20"/>
                <a:gd name="T4" fmla="*/ 0 w 10"/>
                <a:gd name="T5" fmla="*/ 1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20 h 20"/>
                <a:gd name="T12" fmla="*/ 0 w 10"/>
                <a:gd name="T13" fmla="*/ 20 h 20"/>
                <a:gd name="T14" fmla="*/ 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27" name="Rectangle 147"/>
            <p:cNvSpPr>
              <a:spLocks noChangeArrowheads="1"/>
            </p:cNvSpPr>
            <p:nvPr/>
          </p:nvSpPr>
          <p:spPr bwMode="auto">
            <a:xfrm>
              <a:off x="1945" y="2752"/>
              <a:ext cx="3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428" name="Freeform 148"/>
            <p:cNvSpPr>
              <a:spLocks/>
            </p:cNvSpPr>
            <p:nvPr/>
          </p:nvSpPr>
          <p:spPr bwMode="auto">
            <a:xfrm>
              <a:off x="1984" y="2752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10 w 10"/>
                <a:gd name="T3" fmla="*/ 20 h 20"/>
                <a:gd name="T4" fmla="*/ 10 w 10"/>
                <a:gd name="T5" fmla="*/ 20 h 20"/>
                <a:gd name="T6" fmla="*/ 10 w 10"/>
                <a:gd name="T7" fmla="*/ 20 h 20"/>
                <a:gd name="T8" fmla="*/ 10 w 10"/>
                <a:gd name="T9" fmla="*/ 10 h 20"/>
                <a:gd name="T10" fmla="*/ 10 w 10"/>
                <a:gd name="T11" fmla="*/ 10 h 20"/>
                <a:gd name="T12" fmla="*/ 10 w 10"/>
                <a:gd name="T13" fmla="*/ 10 h 20"/>
                <a:gd name="T14" fmla="*/ 10 w 10"/>
                <a:gd name="T15" fmla="*/ 1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10" y="20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29" name="Freeform 149"/>
            <p:cNvSpPr>
              <a:spLocks/>
            </p:cNvSpPr>
            <p:nvPr/>
          </p:nvSpPr>
          <p:spPr bwMode="auto">
            <a:xfrm>
              <a:off x="1876" y="2762"/>
              <a:ext cx="236" cy="315"/>
            </a:xfrm>
            <a:custGeom>
              <a:avLst/>
              <a:gdLst>
                <a:gd name="T0" fmla="*/ 11 w 24"/>
                <a:gd name="T1" fmla="*/ 0 h 32"/>
                <a:gd name="T2" fmla="*/ 20 w 24"/>
                <a:gd name="T3" fmla="*/ 9 h 32"/>
                <a:gd name="T4" fmla="*/ 12 w 24"/>
                <a:gd name="T5" fmla="*/ 31 h 32"/>
                <a:gd name="T6" fmla="*/ 12 w 24"/>
                <a:gd name="T7" fmla="*/ 9 h 32"/>
                <a:gd name="T8" fmla="*/ 7 w 24"/>
                <a:gd name="T9" fmla="*/ 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32"/>
                <a:gd name="T17" fmla="*/ 24 w 24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32">
                  <a:moveTo>
                    <a:pt x="11" y="0"/>
                  </a:moveTo>
                  <a:cubicBezTo>
                    <a:pt x="16" y="0"/>
                    <a:pt x="19" y="3"/>
                    <a:pt x="20" y="9"/>
                  </a:cubicBezTo>
                  <a:cubicBezTo>
                    <a:pt x="21" y="13"/>
                    <a:pt x="24" y="32"/>
                    <a:pt x="12" y="31"/>
                  </a:cubicBezTo>
                  <a:cubicBezTo>
                    <a:pt x="0" y="29"/>
                    <a:pt x="13" y="12"/>
                    <a:pt x="12" y="9"/>
                  </a:cubicBezTo>
                  <a:cubicBezTo>
                    <a:pt x="12" y="7"/>
                    <a:pt x="9" y="5"/>
                    <a:pt x="7" y="5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30" name="Freeform 150"/>
            <p:cNvSpPr>
              <a:spLocks/>
            </p:cNvSpPr>
            <p:nvPr/>
          </p:nvSpPr>
          <p:spPr bwMode="auto">
            <a:xfrm>
              <a:off x="1945" y="2762"/>
              <a:ext cx="246" cy="315"/>
            </a:xfrm>
            <a:custGeom>
              <a:avLst/>
              <a:gdLst>
                <a:gd name="T0" fmla="*/ 0 w 25"/>
                <a:gd name="T1" fmla="*/ 5 h 32"/>
                <a:gd name="T2" fmla="*/ 5 w 25"/>
                <a:gd name="T3" fmla="*/ 9 h 32"/>
                <a:gd name="T4" fmla="*/ 4 w 25"/>
                <a:gd name="T5" fmla="*/ 12 h 32"/>
                <a:gd name="T6" fmla="*/ 6 w 25"/>
                <a:gd name="T7" fmla="*/ 12 h 32"/>
                <a:gd name="T8" fmla="*/ 13 w 25"/>
                <a:gd name="T9" fmla="*/ 31 h 32"/>
                <a:gd name="T10" fmla="*/ 13 w 25"/>
                <a:gd name="T11" fmla="*/ 9 h 32"/>
                <a:gd name="T12" fmla="*/ 4 w 25"/>
                <a:gd name="T13" fmla="*/ 0 h 32"/>
                <a:gd name="T14" fmla="*/ 4 w 25"/>
                <a:gd name="T15" fmla="*/ 0 h 32"/>
                <a:gd name="T16" fmla="*/ 0 w 25"/>
                <a:gd name="T17" fmla="*/ 0 h 32"/>
                <a:gd name="T18" fmla="*/ 0 w 25"/>
                <a:gd name="T19" fmla="*/ 5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32"/>
                <a:gd name="T32" fmla="*/ 25 w 25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32">
                  <a:moveTo>
                    <a:pt x="0" y="5"/>
                  </a:moveTo>
                  <a:cubicBezTo>
                    <a:pt x="2" y="5"/>
                    <a:pt x="5" y="7"/>
                    <a:pt x="5" y="9"/>
                  </a:cubicBezTo>
                  <a:cubicBezTo>
                    <a:pt x="5" y="10"/>
                    <a:pt x="5" y="11"/>
                    <a:pt x="4" y="12"/>
                  </a:cubicBezTo>
                  <a:cubicBezTo>
                    <a:pt x="6" y="9"/>
                    <a:pt x="6" y="11"/>
                    <a:pt x="6" y="12"/>
                  </a:cubicBezTo>
                  <a:cubicBezTo>
                    <a:pt x="7" y="15"/>
                    <a:pt x="1" y="32"/>
                    <a:pt x="13" y="31"/>
                  </a:cubicBezTo>
                  <a:cubicBezTo>
                    <a:pt x="25" y="29"/>
                    <a:pt x="14" y="12"/>
                    <a:pt x="13" y="9"/>
                  </a:cubicBezTo>
                  <a:cubicBezTo>
                    <a:pt x="12" y="3"/>
                    <a:pt x="9" y="0"/>
                    <a:pt x="4" y="0"/>
                  </a:cubicBezTo>
                  <a:lnTo>
                    <a:pt x="0" y="0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31" name="Freeform 151"/>
            <p:cNvSpPr>
              <a:spLocks/>
            </p:cNvSpPr>
            <p:nvPr/>
          </p:nvSpPr>
          <p:spPr bwMode="auto">
            <a:xfrm>
              <a:off x="1945" y="2762"/>
              <a:ext cx="246" cy="315"/>
            </a:xfrm>
            <a:custGeom>
              <a:avLst/>
              <a:gdLst>
                <a:gd name="T0" fmla="*/ 0 w 25"/>
                <a:gd name="T1" fmla="*/ 5 h 32"/>
                <a:gd name="T2" fmla="*/ 5 w 25"/>
                <a:gd name="T3" fmla="*/ 9 h 32"/>
                <a:gd name="T4" fmla="*/ 4 w 25"/>
                <a:gd name="T5" fmla="*/ 12 h 32"/>
                <a:gd name="T6" fmla="*/ 6 w 25"/>
                <a:gd name="T7" fmla="*/ 12 h 32"/>
                <a:gd name="T8" fmla="*/ 13 w 25"/>
                <a:gd name="T9" fmla="*/ 31 h 32"/>
                <a:gd name="T10" fmla="*/ 13 w 25"/>
                <a:gd name="T11" fmla="*/ 9 h 32"/>
                <a:gd name="T12" fmla="*/ 4 w 25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32"/>
                <a:gd name="T23" fmla="*/ 25 w 25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32">
                  <a:moveTo>
                    <a:pt x="0" y="5"/>
                  </a:moveTo>
                  <a:cubicBezTo>
                    <a:pt x="2" y="5"/>
                    <a:pt x="5" y="7"/>
                    <a:pt x="5" y="9"/>
                  </a:cubicBezTo>
                  <a:cubicBezTo>
                    <a:pt x="5" y="10"/>
                    <a:pt x="5" y="11"/>
                    <a:pt x="4" y="12"/>
                  </a:cubicBezTo>
                  <a:cubicBezTo>
                    <a:pt x="6" y="9"/>
                    <a:pt x="6" y="11"/>
                    <a:pt x="6" y="12"/>
                  </a:cubicBezTo>
                  <a:cubicBezTo>
                    <a:pt x="7" y="15"/>
                    <a:pt x="1" y="32"/>
                    <a:pt x="13" y="31"/>
                  </a:cubicBezTo>
                  <a:cubicBezTo>
                    <a:pt x="25" y="29"/>
                    <a:pt x="14" y="12"/>
                    <a:pt x="13" y="9"/>
                  </a:cubicBezTo>
                  <a:cubicBezTo>
                    <a:pt x="12" y="3"/>
                    <a:pt x="9" y="0"/>
                    <a:pt x="4" y="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32" name="Freeform 152"/>
            <p:cNvSpPr>
              <a:spLocks/>
            </p:cNvSpPr>
            <p:nvPr/>
          </p:nvSpPr>
          <p:spPr bwMode="auto">
            <a:xfrm>
              <a:off x="1984" y="2752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10 w 10"/>
                <a:gd name="T3" fmla="*/ 20 h 20"/>
                <a:gd name="T4" fmla="*/ 10 w 10"/>
                <a:gd name="T5" fmla="*/ 20 h 20"/>
                <a:gd name="T6" fmla="*/ 10 w 10"/>
                <a:gd name="T7" fmla="*/ 20 h 20"/>
                <a:gd name="T8" fmla="*/ 10 w 10"/>
                <a:gd name="T9" fmla="*/ 10 h 20"/>
                <a:gd name="T10" fmla="*/ 10 w 10"/>
                <a:gd name="T11" fmla="*/ 10 h 20"/>
                <a:gd name="T12" fmla="*/ 10 w 10"/>
                <a:gd name="T13" fmla="*/ 10 h 20"/>
                <a:gd name="T14" fmla="*/ 10 w 10"/>
                <a:gd name="T15" fmla="*/ 10 h 20"/>
                <a:gd name="T16" fmla="*/ 0 w 10"/>
                <a:gd name="T17" fmla="*/ 0 h 20"/>
                <a:gd name="T18" fmla="*/ 0 w 10"/>
                <a:gd name="T19" fmla="*/ 2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0" y="20"/>
                  </a:moveTo>
                  <a:lnTo>
                    <a:pt x="10" y="20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33" name="Rectangle 153"/>
            <p:cNvSpPr>
              <a:spLocks noChangeArrowheads="1"/>
            </p:cNvSpPr>
            <p:nvPr/>
          </p:nvSpPr>
          <p:spPr bwMode="auto">
            <a:xfrm>
              <a:off x="1945" y="2752"/>
              <a:ext cx="39" cy="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434" name="Freeform 154"/>
            <p:cNvSpPr>
              <a:spLocks/>
            </p:cNvSpPr>
            <p:nvPr/>
          </p:nvSpPr>
          <p:spPr bwMode="auto">
            <a:xfrm>
              <a:off x="1935" y="2752"/>
              <a:ext cx="10" cy="20"/>
            </a:xfrm>
            <a:custGeom>
              <a:avLst/>
              <a:gdLst>
                <a:gd name="T0" fmla="*/ 10 w 10"/>
                <a:gd name="T1" fmla="*/ 0 h 20"/>
                <a:gd name="T2" fmla="*/ 0 w 10"/>
                <a:gd name="T3" fmla="*/ 10 h 20"/>
                <a:gd name="T4" fmla="*/ 0 w 10"/>
                <a:gd name="T5" fmla="*/ 10 h 20"/>
                <a:gd name="T6" fmla="*/ 0 w 10"/>
                <a:gd name="T7" fmla="*/ 10 h 20"/>
                <a:gd name="T8" fmla="*/ 0 w 10"/>
                <a:gd name="T9" fmla="*/ 10 h 20"/>
                <a:gd name="T10" fmla="*/ 0 w 10"/>
                <a:gd name="T11" fmla="*/ 20 h 20"/>
                <a:gd name="T12" fmla="*/ 0 w 10"/>
                <a:gd name="T13" fmla="*/ 20 h 20"/>
                <a:gd name="T14" fmla="*/ 0 w 10"/>
                <a:gd name="T15" fmla="*/ 20 h 20"/>
                <a:gd name="T16" fmla="*/ 10 w 10"/>
                <a:gd name="T17" fmla="*/ 20 h 20"/>
                <a:gd name="T18" fmla="*/ 10 w 10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20"/>
                <a:gd name="T32" fmla="*/ 10 w 10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20">
                  <a:moveTo>
                    <a:pt x="1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35" name="Freeform 155"/>
            <p:cNvSpPr>
              <a:spLocks/>
            </p:cNvSpPr>
            <p:nvPr/>
          </p:nvSpPr>
          <p:spPr bwMode="auto">
            <a:xfrm>
              <a:off x="1748" y="2712"/>
              <a:ext cx="3408" cy="69"/>
            </a:xfrm>
            <a:custGeom>
              <a:avLst/>
              <a:gdLst>
                <a:gd name="T0" fmla="*/ 0 w 346"/>
                <a:gd name="T1" fmla="*/ 0 h 7"/>
                <a:gd name="T2" fmla="*/ 346 w 346"/>
                <a:gd name="T3" fmla="*/ 0 h 7"/>
                <a:gd name="T4" fmla="*/ 346 w 346"/>
                <a:gd name="T5" fmla="*/ 7 h 7"/>
                <a:gd name="T6" fmla="*/ 0 w 346"/>
                <a:gd name="T7" fmla="*/ 7 h 7"/>
                <a:gd name="T8" fmla="*/ 0 w 346"/>
                <a:gd name="T9" fmla="*/ 0 h 7"/>
                <a:gd name="T10" fmla="*/ 0 w 346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6"/>
                <a:gd name="T19" fmla="*/ 0 h 7"/>
                <a:gd name="T20" fmla="*/ 346 w 346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6" h="7">
                  <a:moveTo>
                    <a:pt x="0" y="0"/>
                  </a:moveTo>
                  <a:lnTo>
                    <a:pt x="346" y="0"/>
                  </a:lnTo>
                  <a:lnTo>
                    <a:pt x="346" y="7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36" name="Freeform 156"/>
            <p:cNvSpPr>
              <a:spLocks/>
            </p:cNvSpPr>
            <p:nvPr/>
          </p:nvSpPr>
          <p:spPr bwMode="auto">
            <a:xfrm>
              <a:off x="1748" y="2644"/>
              <a:ext cx="3408" cy="78"/>
            </a:xfrm>
            <a:custGeom>
              <a:avLst/>
              <a:gdLst>
                <a:gd name="T0" fmla="*/ 0 w 346"/>
                <a:gd name="T1" fmla="*/ 0 h 8"/>
                <a:gd name="T2" fmla="*/ 346 w 346"/>
                <a:gd name="T3" fmla="*/ 0 h 8"/>
                <a:gd name="T4" fmla="*/ 346 w 346"/>
                <a:gd name="T5" fmla="*/ 8 h 8"/>
                <a:gd name="T6" fmla="*/ 0 w 346"/>
                <a:gd name="T7" fmla="*/ 8 h 8"/>
                <a:gd name="T8" fmla="*/ 0 w 346"/>
                <a:gd name="T9" fmla="*/ 0 h 8"/>
                <a:gd name="T10" fmla="*/ 0 w 346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6"/>
                <a:gd name="T19" fmla="*/ 0 h 8"/>
                <a:gd name="T20" fmla="*/ 346 w 346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6" h="8">
                  <a:moveTo>
                    <a:pt x="0" y="0"/>
                  </a:moveTo>
                  <a:lnTo>
                    <a:pt x="346" y="0"/>
                  </a:lnTo>
                  <a:lnTo>
                    <a:pt x="346" y="8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37" name="Freeform 157"/>
            <p:cNvSpPr>
              <a:spLocks/>
            </p:cNvSpPr>
            <p:nvPr/>
          </p:nvSpPr>
          <p:spPr bwMode="auto">
            <a:xfrm>
              <a:off x="4200" y="2644"/>
              <a:ext cx="246" cy="275"/>
            </a:xfrm>
            <a:custGeom>
              <a:avLst/>
              <a:gdLst>
                <a:gd name="T0" fmla="*/ 2 w 25"/>
                <a:gd name="T1" fmla="*/ 0 h 28"/>
                <a:gd name="T2" fmla="*/ 7 w 25"/>
                <a:gd name="T3" fmla="*/ 0 h 28"/>
                <a:gd name="T4" fmla="*/ 7 w 25"/>
                <a:gd name="T5" fmla="*/ 0 h 28"/>
                <a:gd name="T6" fmla="*/ 15 w 25"/>
                <a:gd name="T7" fmla="*/ 9 h 28"/>
                <a:gd name="T8" fmla="*/ 12 w 25"/>
                <a:gd name="T9" fmla="*/ 28 h 28"/>
                <a:gd name="T10" fmla="*/ 8 w 25"/>
                <a:gd name="T11" fmla="*/ 10 h 28"/>
                <a:gd name="T12" fmla="*/ 2 w 25"/>
                <a:gd name="T13" fmla="*/ 8 h 28"/>
                <a:gd name="T14" fmla="*/ 2 w 25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8"/>
                <a:gd name="T26" fmla="*/ 25 w 25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8">
                  <a:moveTo>
                    <a:pt x="2" y="0"/>
                  </a:moveTo>
                  <a:lnTo>
                    <a:pt x="7" y="0"/>
                  </a:lnTo>
                  <a:cubicBezTo>
                    <a:pt x="11" y="0"/>
                    <a:pt x="14" y="6"/>
                    <a:pt x="15" y="9"/>
                  </a:cubicBezTo>
                  <a:cubicBezTo>
                    <a:pt x="16" y="10"/>
                    <a:pt x="25" y="28"/>
                    <a:pt x="12" y="28"/>
                  </a:cubicBezTo>
                  <a:cubicBezTo>
                    <a:pt x="0" y="28"/>
                    <a:pt x="9" y="12"/>
                    <a:pt x="8" y="10"/>
                  </a:cubicBezTo>
                  <a:cubicBezTo>
                    <a:pt x="7" y="9"/>
                    <a:pt x="5" y="8"/>
                    <a:pt x="2" y="8"/>
                  </a:cubicBezTo>
                  <a:lnTo>
                    <a:pt x="2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38" name="Freeform 158"/>
            <p:cNvSpPr>
              <a:spLocks/>
            </p:cNvSpPr>
            <p:nvPr/>
          </p:nvSpPr>
          <p:spPr bwMode="auto">
            <a:xfrm>
              <a:off x="4200" y="2644"/>
              <a:ext cx="246" cy="275"/>
            </a:xfrm>
            <a:custGeom>
              <a:avLst/>
              <a:gdLst>
                <a:gd name="T0" fmla="*/ 7 w 25"/>
                <a:gd name="T1" fmla="*/ 0 h 28"/>
                <a:gd name="T2" fmla="*/ 15 w 25"/>
                <a:gd name="T3" fmla="*/ 9 h 28"/>
                <a:gd name="T4" fmla="*/ 12 w 25"/>
                <a:gd name="T5" fmla="*/ 28 h 28"/>
                <a:gd name="T6" fmla="*/ 8 w 25"/>
                <a:gd name="T7" fmla="*/ 10 h 28"/>
                <a:gd name="T8" fmla="*/ 2 w 25"/>
                <a:gd name="T9" fmla="*/ 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8"/>
                <a:gd name="T17" fmla="*/ 25 w 25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8">
                  <a:moveTo>
                    <a:pt x="7" y="0"/>
                  </a:moveTo>
                  <a:cubicBezTo>
                    <a:pt x="11" y="0"/>
                    <a:pt x="14" y="6"/>
                    <a:pt x="15" y="9"/>
                  </a:cubicBezTo>
                  <a:cubicBezTo>
                    <a:pt x="16" y="10"/>
                    <a:pt x="25" y="28"/>
                    <a:pt x="12" y="28"/>
                  </a:cubicBezTo>
                  <a:cubicBezTo>
                    <a:pt x="0" y="28"/>
                    <a:pt x="9" y="12"/>
                    <a:pt x="8" y="10"/>
                  </a:cubicBezTo>
                  <a:cubicBezTo>
                    <a:pt x="7" y="9"/>
                    <a:pt x="5" y="8"/>
                    <a:pt x="2" y="8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39" name="Freeform 159"/>
            <p:cNvSpPr>
              <a:spLocks/>
            </p:cNvSpPr>
            <p:nvPr/>
          </p:nvSpPr>
          <p:spPr bwMode="auto">
            <a:xfrm>
              <a:off x="4220" y="2644"/>
              <a:ext cx="236" cy="157"/>
            </a:xfrm>
            <a:custGeom>
              <a:avLst/>
              <a:gdLst>
                <a:gd name="T0" fmla="*/ 0 w 24"/>
                <a:gd name="T1" fmla="*/ 8 h 16"/>
                <a:gd name="T2" fmla="*/ 6 w 24"/>
                <a:gd name="T3" fmla="*/ 10 h 16"/>
                <a:gd name="T4" fmla="*/ 6 w 24"/>
                <a:gd name="T5" fmla="*/ 12 h 16"/>
                <a:gd name="T6" fmla="*/ 12 w 24"/>
                <a:gd name="T7" fmla="*/ 16 h 16"/>
                <a:gd name="T8" fmla="*/ 15 w 24"/>
                <a:gd name="T9" fmla="*/ 8 h 16"/>
                <a:gd name="T10" fmla="*/ 5 w 24"/>
                <a:gd name="T11" fmla="*/ 0 h 16"/>
                <a:gd name="T12" fmla="*/ 5 w 24"/>
                <a:gd name="T13" fmla="*/ 0 h 16"/>
                <a:gd name="T14" fmla="*/ 0 w 24"/>
                <a:gd name="T15" fmla="*/ 0 h 16"/>
                <a:gd name="T16" fmla="*/ 0 w 24"/>
                <a:gd name="T17" fmla="*/ 8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6"/>
                <a:gd name="T29" fmla="*/ 24 w 24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6">
                  <a:moveTo>
                    <a:pt x="0" y="8"/>
                  </a:moveTo>
                  <a:cubicBezTo>
                    <a:pt x="3" y="8"/>
                    <a:pt x="5" y="9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5"/>
                    <a:pt x="6" y="16"/>
                    <a:pt x="12" y="16"/>
                  </a:cubicBezTo>
                  <a:cubicBezTo>
                    <a:pt x="24" y="16"/>
                    <a:pt x="16" y="10"/>
                    <a:pt x="15" y="8"/>
                  </a:cubicBezTo>
                  <a:cubicBezTo>
                    <a:pt x="13" y="5"/>
                    <a:pt x="9" y="0"/>
                    <a:pt x="5" y="0"/>
                  </a:cubicBezTo>
                  <a:lnTo>
                    <a:pt x="0" y="0"/>
                  </a:lnTo>
                  <a:lnTo>
                    <a:pt x="0" y="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40" name="Freeform 160"/>
            <p:cNvSpPr>
              <a:spLocks/>
            </p:cNvSpPr>
            <p:nvPr/>
          </p:nvSpPr>
          <p:spPr bwMode="auto">
            <a:xfrm>
              <a:off x="4220" y="2644"/>
              <a:ext cx="236" cy="157"/>
            </a:xfrm>
            <a:custGeom>
              <a:avLst/>
              <a:gdLst>
                <a:gd name="T0" fmla="*/ 0 w 24"/>
                <a:gd name="T1" fmla="*/ 8 h 16"/>
                <a:gd name="T2" fmla="*/ 6 w 24"/>
                <a:gd name="T3" fmla="*/ 10 h 16"/>
                <a:gd name="T4" fmla="*/ 6 w 24"/>
                <a:gd name="T5" fmla="*/ 12 h 16"/>
                <a:gd name="T6" fmla="*/ 12 w 24"/>
                <a:gd name="T7" fmla="*/ 16 h 16"/>
                <a:gd name="T8" fmla="*/ 15 w 24"/>
                <a:gd name="T9" fmla="*/ 8 h 16"/>
                <a:gd name="T10" fmla="*/ 5 w 24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6"/>
                <a:gd name="T20" fmla="*/ 24 w 2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6">
                  <a:moveTo>
                    <a:pt x="0" y="8"/>
                  </a:moveTo>
                  <a:cubicBezTo>
                    <a:pt x="3" y="8"/>
                    <a:pt x="5" y="9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5"/>
                    <a:pt x="6" y="16"/>
                    <a:pt x="12" y="16"/>
                  </a:cubicBezTo>
                  <a:cubicBezTo>
                    <a:pt x="24" y="16"/>
                    <a:pt x="16" y="10"/>
                    <a:pt x="15" y="8"/>
                  </a:cubicBezTo>
                  <a:cubicBezTo>
                    <a:pt x="13" y="5"/>
                    <a:pt x="9" y="0"/>
                    <a:pt x="5" y="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41" name="Freeform 161"/>
            <p:cNvSpPr>
              <a:spLocks/>
            </p:cNvSpPr>
            <p:nvPr/>
          </p:nvSpPr>
          <p:spPr bwMode="auto">
            <a:xfrm>
              <a:off x="3215" y="2644"/>
              <a:ext cx="256" cy="275"/>
            </a:xfrm>
            <a:custGeom>
              <a:avLst/>
              <a:gdLst>
                <a:gd name="T0" fmla="*/ 3 w 26"/>
                <a:gd name="T1" fmla="*/ 0 h 28"/>
                <a:gd name="T2" fmla="*/ 8 w 26"/>
                <a:gd name="T3" fmla="*/ 0 h 28"/>
                <a:gd name="T4" fmla="*/ 8 w 26"/>
                <a:gd name="T5" fmla="*/ 0 h 28"/>
                <a:gd name="T6" fmla="*/ 16 w 26"/>
                <a:gd name="T7" fmla="*/ 9 h 28"/>
                <a:gd name="T8" fmla="*/ 13 w 26"/>
                <a:gd name="T9" fmla="*/ 28 h 28"/>
                <a:gd name="T10" fmla="*/ 8 w 26"/>
                <a:gd name="T11" fmla="*/ 10 h 28"/>
                <a:gd name="T12" fmla="*/ 3 w 26"/>
                <a:gd name="T13" fmla="*/ 8 h 28"/>
                <a:gd name="T14" fmla="*/ 3 w 26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"/>
                <a:gd name="T25" fmla="*/ 0 h 28"/>
                <a:gd name="T26" fmla="*/ 26 w 26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" h="28">
                  <a:moveTo>
                    <a:pt x="3" y="0"/>
                  </a:moveTo>
                  <a:lnTo>
                    <a:pt x="8" y="0"/>
                  </a:lnTo>
                  <a:cubicBezTo>
                    <a:pt x="12" y="0"/>
                    <a:pt x="14" y="6"/>
                    <a:pt x="16" y="9"/>
                  </a:cubicBezTo>
                  <a:cubicBezTo>
                    <a:pt x="17" y="10"/>
                    <a:pt x="26" y="28"/>
                    <a:pt x="13" y="28"/>
                  </a:cubicBezTo>
                  <a:cubicBezTo>
                    <a:pt x="0" y="28"/>
                    <a:pt x="9" y="12"/>
                    <a:pt x="8" y="10"/>
                  </a:cubicBezTo>
                  <a:cubicBezTo>
                    <a:pt x="8" y="9"/>
                    <a:pt x="5" y="8"/>
                    <a:pt x="3" y="8"/>
                  </a:cubicBezTo>
                  <a:lnTo>
                    <a:pt x="3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42" name="Freeform 162"/>
            <p:cNvSpPr>
              <a:spLocks/>
            </p:cNvSpPr>
            <p:nvPr/>
          </p:nvSpPr>
          <p:spPr bwMode="auto">
            <a:xfrm>
              <a:off x="3215" y="2644"/>
              <a:ext cx="256" cy="275"/>
            </a:xfrm>
            <a:custGeom>
              <a:avLst/>
              <a:gdLst>
                <a:gd name="T0" fmla="*/ 8 w 26"/>
                <a:gd name="T1" fmla="*/ 0 h 28"/>
                <a:gd name="T2" fmla="*/ 16 w 26"/>
                <a:gd name="T3" fmla="*/ 9 h 28"/>
                <a:gd name="T4" fmla="*/ 13 w 26"/>
                <a:gd name="T5" fmla="*/ 28 h 28"/>
                <a:gd name="T6" fmla="*/ 8 w 26"/>
                <a:gd name="T7" fmla="*/ 10 h 28"/>
                <a:gd name="T8" fmla="*/ 3 w 26"/>
                <a:gd name="T9" fmla="*/ 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28"/>
                <a:gd name="T17" fmla="*/ 26 w 26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28">
                  <a:moveTo>
                    <a:pt x="8" y="0"/>
                  </a:moveTo>
                  <a:cubicBezTo>
                    <a:pt x="12" y="0"/>
                    <a:pt x="14" y="6"/>
                    <a:pt x="16" y="9"/>
                  </a:cubicBezTo>
                  <a:cubicBezTo>
                    <a:pt x="17" y="10"/>
                    <a:pt x="26" y="28"/>
                    <a:pt x="13" y="28"/>
                  </a:cubicBezTo>
                  <a:cubicBezTo>
                    <a:pt x="0" y="28"/>
                    <a:pt x="9" y="12"/>
                    <a:pt x="8" y="10"/>
                  </a:cubicBezTo>
                  <a:cubicBezTo>
                    <a:pt x="8" y="9"/>
                    <a:pt x="5" y="8"/>
                    <a:pt x="3" y="8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43" name="Freeform 163"/>
            <p:cNvSpPr>
              <a:spLocks/>
            </p:cNvSpPr>
            <p:nvPr/>
          </p:nvSpPr>
          <p:spPr bwMode="auto">
            <a:xfrm>
              <a:off x="3245" y="2644"/>
              <a:ext cx="236" cy="157"/>
            </a:xfrm>
            <a:custGeom>
              <a:avLst/>
              <a:gdLst>
                <a:gd name="T0" fmla="*/ 0 w 24"/>
                <a:gd name="T1" fmla="*/ 8 h 16"/>
                <a:gd name="T2" fmla="*/ 5 w 24"/>
                <a:gd name="T3" fmla="*/ 10 h 16"/>
                <a:gd name="T4" fmla="*/ 5 w 24"/>
                <a:gd name="T5" fmla="*/ 12 h 16"/>
                <a:gd name="T6" fmla="*/ 12 w 24"/>
                <a:gd name="T7" fmla="*/ 16 h 16"/>
                <a:gd name="T8" fmla="*/ 14 w 24"/>
                <a:gd name="T9" fmla="*/ 8 h 16"/>
                <a:gd name="T10" fmla="*/ 5 w 24"/>
                <a:gd name="T11" fmla="*/ 0 h 16"/>
                <a:gd name="T12" fmla="*/ 5 w 24"/>
                <a:gd name="T13" fmla="*/ 0 h 16"/>
                <a:gd name="T14" fmla="*/ 0 w 24"/>
                <a:gd name="T15" fmla="*/ 0 h 16"/>
                <a:gd name="T16" fmla="*/ 0 w 24"/>
                <a:gd name="T17" fmla="*/ 8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6"/>
                <a:gd name="T29" fmla="*/ 24 w 24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6">
                  <a:moveTo>
                    <a:pt x="0" y="8"/>
                  </a:moveTo>
                  <a:cubicBezTo>
                    <a:pt x="2" y="8"/>
                    <a:pt x="5" y="9"/>
                    <a:pt x="5" y="10"/>
                  </a:cubicBezTo>
                  <a:cubicBezTo>
                    <a:pt x="5" y="11"/>
                    <a:pt x="5" y="11"/>
                    <a:pt x="5" y="12"/>
                  </a:cubicBezTo>
                  <a:cubicBezTo>
                    <a:pt x="5" y="15"/>
                    <a:pt x="5" y="16"/>
                    <a:pt x="12" y="16"/>
                  </a:cubicBezTo>
                  <a:cubicBezTo>
                    <a:pt x="24" y="16"/>
                    <a:pt x="15" y="10"/>
                    <a:pt x="14" y="8"/>
                  </a:cubicBezTo>
                  <a:cubicBezTo>
                    <a:pt x="12" y="5"/>
                    <a:pt x="9" y="0"/>
                    <a:pt x="5" y="0"/>
                  </a:cubicBezTo>
                  <a:lnTo>
                    <a:pt x="0" y="0"/>
                  </a:lnTo>
                  <a:lnTo>
                    <a:pt x="0" y="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44" name="Freeform 164"/>
            <p:cNvSpPr>
              <a:spLocks/>
            </p:cNvSpPr>
            <p:nvPr/>
          </p:nvSpPr>
          <p:spPr bwMode="auto">
            <a:xfrm>
              <a:off x="3245" y="2644"/>
              <a:ext cx="236" cy="157"/>
            </a:xfrm>
            <a:custGeom>
              <a:avLst/>
              <a:gdLst>
                <a:gd name="T0" fmla="*/ 0 w 24"/>
                <a:gd name="T1" fmla="*/ 8 h 16"/>
                <a:gd name="T2" fmla="*/ 5 w 24"/>
                <a:gd name="T3" fmla="*/ 10 h 16"/>
                <a:gd name="T4" fmla="*/ 5 w 24"/>
                <a:gd name="T5" fmla="*/ 12 h 16"/>
                <a:gd name="T6" fmla="*/ 12 w 24"/>
                <a:gd name="T7" fmla="*/ 16 h 16"/>
                <a:gd name="T8" fmla="*/ 14 w 24"/>
                <a:gd name="T9" fmla="*/ 8 h 16"/>
                <a:gd name="T10" fmla="*/ 5 w 24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6"/>
                <a:gd name="T20" fmla="*/ 24 w 2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6">
                  <a:moveTo>
                    <a:pt x="0" y="8"/>
                  </a:moveTo>
                  <a:cubicBezTo>
                    <a:pt x="2" y="8"/>
                    <a:pt x="5" y="9"/>
                    <a:pt x="5" y="10"/>
                  </a:cubicBezTo>
                  <a:cubicBezTo>
                    <a:pt x="5" y="11"/>
                    <a:pt x="5" y="11"/>
                    <a:pt x="5" y="12"/>
                  </a:cubicBezTo>
                  <a:cubicBezTo>
                    <a:pt x="5" y="15"/>
                    <a:pt x="5" y="16"/>
                    <a:pt x="12" y="16"/>
                  </a:cubicBezTo>
                  <a:cubicBezTo>
                    <a:pt x="24" y="16"/>
                    <a:pt x="15" y="10"/>
                    <a:pt x="14" y="8"/>
                  </a:cubicBezTo>
                  <a:cubicBezTo>
                    <a:pt x="12" y="5"/>
                    <a:pt x="9" y="0"/>
                    <a:pt x="5" y="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45" name="Freeform 165"/>
            <p:cNvSpPr>
              <a:spLocks/>
            </p:cNvSpPr>
            <p:nvPr/>
          </p:nvSpPr>
          <p:spPr bwMode="auto">
            <a:xfrm>
              <a:off x="2240" y="2644"/>
              <a:ext cx="246" cy="275"/>
            </a:xfrm>
            <a:custGeom>
              <a:avLst/>
              <a:gdLst>
                <a:gd name="T0" fmla="*/ 2 w 25"/>
                <a:gd name="T1" fmla="*/ 0 h 28"/>
                <a:gd name="T2" fmla="*/ 7 w 25"/>
                <a:gd name="T3" fmla="*/ 0 h 28"/>
                <a:gd name="T4" fmla="*/ 7 w 25"/>
                <a:gd name="T5" fmla="*/ 0 h 28"/>
                <a:gd name="T6" fmla="*/ 15 w 25"/>
                <a:gd name="T7" fmla="*/ 9 h 28"/>
                <a:gd name="T8" fmla="*/ 12 w 25"/>
                <a:gd name="T9" fmla="*/ 28 h 28"/>
                <a:gd name="T10" fmla="*/ 8 w 25"/>
                <a:gd name="T11" fmla="*/ 10 h 28"/>
                <a:gd name="T12" fmla="*/ 2 w 25"/>
                <a:gd name="T13" fmla="*/ 8 h 28"/>
                <a:gd name="T14" fmla="*/ 2 w 25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8"/>
                <a:gd name="T26" fmla="*/ 25 w 25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8">
                  <a:moveTo>
                    <a:pt x="2" y="0"/>
                  </a:moveTo>
                  <a:lnTo>
                    <a:pt x="7" y="0"/>
                  </a:lnTo>
                  <a:cubicBezTo>
                    <a:pt x="11" y="0"/>
                    <a:pt x="13" y="6"/>
                    <a:pt x="15" y="9"/>
                  </a:cubicBezTo>
                  <a:cubicBezTo>
                    <a:pt x="16" y="10"/>
                    <a:pt x="25" y="28"/>
                    <a:pt x="12" y="28"/>
                  </a:cubicBezTo>
                  <a:cubicBezTo>
                    <a:pt x="0" y="28"/>
                    <a:pt x="9" y="12"/>
                    <a:pt x="8" y="10"/>
                  </a:cubicBezTo>
                  <a:cubicBezTo>
                    <a:pt x="7" y="9"/>
                    <a:pt x="5" y="8"/>
                    <a:pt x="2" y="8"/>
                  </a:cubicBezTo>
                  <a:lnTo>
                    <a:pt x="2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46" name="Freeform 166"/>
            <p:cNvSpPr>
              <a:spLocks/>
            </p:cNvSpPr>
            <p:nvPr/>
          </p:nvSpPr>
          <p:spPr bwMode="auto">
            <a:xfrm>
              <a:off x="2240" y="2644"/>
              <a:ext cx="246" cy="275"/>
            </a:xfrm>
            <a:custGeom>
              <a:avLst/>
              <a:gdLst>
                <a:gd name="T0" fmla="*/ 7 w 25"/>
                <a:gd name="T1" fmla="*/ 0 h 28"/>
                <a:gd name="T2" fmla="*/ 15 w 25"/>
                <a:gd name="T3" fmla="*/ 9 h 28"/>
                <a:gd name="T4" fmla="*/ 12 w 25"/>
                <a:gd name="T5" fmla="*/ 28 h 28"/>
                <a:gd name="T6" fmla="*/ 8 w 25"/>
                <a:gd name="T7" fmla="*/ 10 h 28"/>
                <a:gd name="T8" fmla="*/ 2 w 25"/>
                <a:gd name="T9" fmla="*/ 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8"/>
                <a:gd name="T17" fmla="*/ 25 w 25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8">
                  <a:moveTo>
                    <a:pt x="7" y="0"/>
                  </a:moveTo>
                  <a:cubicBezTo>
                    <a:pt x="11" y="0"/>
                    <a:pt x="13" y="6"/>
                    <a:pt x="15" y="9"/>
                  </a:cubicBezTo>
                  <a:cubicBezTo>
                    <a:pt x="16" y="10"/>
                    <a:pt x="25" y="28"/>
                    <a:pt x="12" y="28"/>
                  </a:cubicBezTo>
                  <a:cubicBezTo>
                    <a:pt x="0" y="28"/>
                    <a:pt x="9" y="12"/>
                    <a:pt x="8" y="10"/>
                  </a:cubicBezTo>
                  <a:cubicBezTo>
                    <a:pt x="7" y="9"/>
                    <a:pt x="5" y="8"/>
                    <a:pt x="2" y="8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47" name="Freeform 167"/>
            <p:cNvSpPr>
              <a:spLocks/>
            </p:cNvSpPr>
            <p:nvPr/>
          </p:nvSpPr>
          <p:spPr bwMode="auto">
            <a:xfrm>
              <a:off x="2260" y="2644"/>
              <a:ext cx="236" cy="157"/>
            </a:xfrm>
            <a:custGeom>
              <a:avLst/>
              <a:gdLst>
                <a:gd name="T0" fmla="*/ 0 w 24"/>
                <a:gd name="T1" fmla="*/ 8 h 16"/>
                <a:gd name="T2" fmla="*/ 6 w 24"/>
                <a:gd name="T3" fmla="*/ 10 h 16"/>
                <a:gd name="T4" fmla="*/ 6 w 24"/>
                <a:gd name="T5" fmla="*/ 12 h 16"/>
                <a:gd name="T6" fmla="*/ 12 w 24"/>
                <a:gd name="T7" fmla="*/ 16 h 16"/>
                <a:gd name="T8" fmla="*/ 15 w 24"/>
                <a:gd name="T9" fmla="*/ 8 h 16"/>
                <a:gd name="T10" fmla="*/ 5 w 24"/>
                <a:gd name="T11" fmla="*/ 0 h 16"/>
                <a:gd name="T12" fmla="*/ 5 w 24"/>
                <a:gd name="T13" fmla="*/ 0 h 16"/>
                <a:gd name="T14" fmla="*/ 0 w 24"/>
                <a:gd name="T15" fmla="*/ 0 h 16"/>
                <a:gd name="T16" fmla="*/ 0 w 24"/>
                <a:gd name="T17" fmla="*/ 8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6"/>
                <a:gd name="T29" fmla="*/ 24 w 24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6">
                  <a:moveTo>
                    <a:pt x="0" y="8"/>
                  </a:moveTo>
                  <a:cubicBezTo>
                    <a:pt x="3" y="8"/>
                    <a:pt x="5" y="9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5"/>
                    <a:pt x="6" y="16"/>
                    <a:pt x="12" y="16"/>
                  </a:cubicBezTo>
                  <a:cubicBezTo>
                    <a:pt x="24" y="16"/>
                    <a:pt x="16" y="10"/>
                    <a:pt x="15" y="8"/>
                  </a:cubicBezTo>
                  <a:cubicBezTo>
                    <a:pt x="13" y="5"/>
                    <a:pt x="9" y="0"/>
                    <a:pt x="5" y="0"/>
                  </a:cubicBezTo>
                  <a:lnTo>
                    <a:pt x="0" y="0"/>
                  </a:lnTo>
                  <a:lnTo>
                    <a:pt x="0" y="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48" name="Freeform 168"/>
            <p:cNvSpPr>
              <a:spLocks/>
            </p:cNvSpPr>
            <p:nvPr/>
          </p:nvSpPr>
          <p:spPr bwMode="auto">
            <a:xfrm>
              <a:off x="2260" y="2644"/>
              <a:ext cx="236" cy="157"/>
            </a:xfrm>
            <a:custGeom>
              <a:avLst/>
              <a:gdLst>
                <a:gd name="T0" fmla="*/ 0 w 24"/>
                <a:gd name="T1" fmla="*/ 8 h 16"/>
                <a:gd name="T2" fmla="*/ 6 w 24"/>
                <a:gd name="T3" fmla="*/ 10 h 16"/>
                <a:gd name="T4" fmla="*/ 6 w 24"/>
                <a:gd name="T5" fmla="*/ 12 h 16"/>
                <a:gd name="T6" fmla="*/ 12 w 24"/>
                <a:gd name="T7" fmla="*/ 16 h 16"/>
                <a:gd name="T8" fmla="*/ 15 w 24"/>
                <a:gd name="T9" fmla="*/ 8 h 16"/>
                <a:gd name="T10" fmla="*/ 5 w 24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6"/>
                <a:gd name="T20" fmla="*/ 24 w 2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6">
                  <a:moveTo>
                    <a:pt x="0" y="8"/>
                  </a:moveTo>
                  <a:cubicBezTo>
                    <a:pt x="3" y="8"/>
                    <a:pt x="5" y="9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5"/>
                    <a:pt x="6" y="16"/>
                    <a:pt x="12" y="16"/>
                  </a:cubicBezTo>
                  <a:cubicBezTo>
                    <a:pt x="24" y="16"/>
                    <a:pt x="16" y="10"/>
                    <a:pt x="15" y="8"/>
                  </a:cubicBezTo>
                  <a:cubicBezTo>
                    <a:pt x="13" y="5"/>
                    <a:pt x="9" y="0"/>
                    <a:pt x="5" y="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49" name="Freeform 169"/>
            <p:cNvSpPr>
              <a:spLocks/>
            </p:cNvSpPr>
            <p:nvPr/>
          </p:nvSpPr>
          <p:spPr bwMode="auto">
            <a:xfrm>
              <a:off x="1748" y="2545"/>
              <a:ext cx="3408" cy="99"/>
            </a:xfrm>
            <a:custGeom>
              <a:avLst/>
              <a:gdLst>
                <a:gd name="T0" fmla="*/ 0 w 346"/>
                <a:gd name="T1" fmla="*/ 10 h 10"/>
                <a:gd name="T2" fmla="*/ 346 w 346"/>
                <a:gd name="T3" fmla="*/ 10 h 10"/>
                <a:gd name="T4" fmla="*/ 346 w 346"/>
                <a:gd name="T5" fmla="*/ 0 h 10"/>
                <a:gd name="T6" fmla="*/ 0 w 346"/>
                <a:gd name="T7" fmla="*/ 0 h 10"/>
                <a:gd name="T8" fmla="*/ 0 w 346"/>
                <a:gd name="T9" fmla="*/ 10 h 10"/>
                <a:gd name="T10" fmla="*/ 0 w 346"/>
                <a:gd name="T11" fmla="*/ 10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6"/>
                <a:gd name="T19" fmla="*/ 0 h 10"/>
                <a:gd name="T20" fmla="*/ 346 w 346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6" h="10">
                  <a:moveTo>
                    <a:pt x="0" y="10"/>
                  </a:moveTo>
                  <a:lnTo>
                    <a:pt x="346" y="10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10"/>
                  </a:ln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1272" name="Freeform 170"/>
          <p:cNvSpPr>
            <a:spLocks/>
          </p:cNvSpPr>
          <p:nvPr/>
        </p:nvSpPr>
        <p:spPr bwMode="auto">
          <a:xfrm>
            <a:off x="5907088" y="2819400"/>
            <a:ext cx="347662" cy="566738"/>
          </a:xfrm>
          <a:custGeom>
            <a:avLst/>
            <a:gdLst>
              <a:gd name="T0" fmla="*/ 12 w 24"/>
              <a:gd name="T1" fmla="*/ 33 h 33"/>
              <a:gd name="T2" fmla="*/ 12 w 24"/>
              <a:gd name="T3" fmla="*/ 33 h 33"/>
              <a:gd name="T4" fmla="*/ 12 w 24"/>
              <a:gd name="T5" fmla="*/ 33 h 33"/>
              <a:gd name="T6" fmla="*/ 22 w 24"/>
              <a:gd name="T7" fmla="*/ 23 h 33"/>
              <a:gd name="T8" fmla="*/ 12 w 24"/>
              <a:gd name="T9" fmla="*/ 1 h 33"/>
              <a:gd name="T10" fmla="*/ 13 w 24"/>
              <a:gd name="T11" fmla="*/ 22 h 33"/>
              <a:gd name="T12" fmla="*/ 7 w 24"/>
              <a:gd name="T13" fmla="*/ 27 h 33"/>
              <a:gd name="T14" fmla="*/ 12 w 24"/>
              <a:gd name="T15" fmla="*/ 33 h 3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"/>
              <a:gd name="T25" fmla="*/ 0 h 33"/>
              <a:gd name="T26" fmla="*/ 24 w 24"/>
              <a:gd name="T27" fmla="*/ 33 h 3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" h="33">
                <a:moveTo>
                  <a:pt x="12" y="33"/>
                </a:moveTo>
                <a:lnTo>
                  <a:pt x="12" y="33"/>
                </a:lnTo>
                <a:cubicBezTo>
                  <a:pt x="16" y="33"/>
                  <a:pt x="21" y="28"/>
                  <a:pt x="22" y="23"/>
                </a:cubicBezTo>
                <a:cubicBezTo>
                  <a:pt x="23" y="20"/>
                  <a:pt x="24" y="0"/>
                  <a:pt x="12" y="1"/>
                </a:cubicBezTo>
                <a:cubicBezTo>
                  <a:pt x="0" y="3"/>
                  <a:pt x="13" y="19"/>
                  <a:pt x="13" y="22"/>
                </a:cubicBezTo>
                <a:cubicBezTo>
                  <a:pt x="12" y="25"/>
                  <a:pt x="10" y="27"/>
                  <a:pt x="7" y="27"/>
                </a:cubicBezTo>
                <a:lnTo>
                  <a:pt x="12" y="33"/>
                </a:ln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cmpd="sng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273" name="Freeform 171"/>
          <p:cNvSpPr>
            <a:spLocks/>
          </p:cNvSpPr>
          <p:nvPr/>
        </p:nvSpPr>
        <p:spPr bwMode="auto">
          <a:xfrm>
            <a:off x="5907088" y="2819400"/>
            <a:ext cx="347662" cy="566738"/>
          </a:xfrm>
          <a:custGeom>
            <a:avLst/>
            <a:gdLst>
              <a:gd name="T0" fmla="*/ 12 w 24"/>
              <a:gd name="T1" fmla="*/ 33 h 33"/>
              <a:gd name="T2" fmla="*/ 22 w 24"/>
              <a:gd name="T3" fmla="*/ 23 h 33"/>
              <a:gd name="T4" fmla="*/ 12 w 24"/>
              <a:gd name="T5" fmla="*/ 1 h 33"/>
              <a:gd name="T6" fmla="*/ 13 w 24"/>
              <a:gd name="T7" fmla="*/ 22 h 33"/>
              <a:gd name="T8" fmla="*/ 7 w 24"/>
              <a:gd name="T9" fmla="*/ 27 h 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"/>
              <a:gd name="T16" fmla="*/ 0 h 33"/>
              <a:gd name="T17" fmla="*/ 24 w 24"/>
              <a:gd name="T18" fmla="*/ 33 h 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" h="33">
                <a:moveTo>
                  <a:pt x="12" y="33"/>
                </a:moveTo>
                <a:cubicBezTo>
                  <a:pt x="16" y="33"/>
                  <a:pt x="21" y="28"/>
                  <a:pt x="22" y="23"/>
                </a:cubicBezTo>
                <a:cubicBezTo>
                  <a:pt x="23" y="20"/>
                  <a:pt x="24" y="0"/>
                  <a:pt x="12" y="1"/>
                </a:cubicBezTo>
                <a:cubicBezTo>
                  <a:pt x="0" y="3"/>
                  <a:pt x="13" y="19"/>
                  <a:pt x="13" y="22"/>
                </a:cubicBezTo>
                <a:cubicBezTo>
                  <a:pt x="12" y="25"/>
                  <a:pt x="10" y="27"/>
                  <a:pt x="7" y="27"/>
                </a:cubicBez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274" name="Freeform 172"/>
          <p:cNvSpPr>
            <a:spLocks/>
          </p:cNvSpPr>
          <p:nvPr/>
        </p:nvSpPr>
        <p:spPr bwMode="auto">
          <a:xfrm>
            <a:off x="4264025" y="2819400"/>
            <a:ext cx="2122488" cy="566738"/>
          </a:xfrm>
          <a:custGeom>
            <a:avLst/>
            <a:gdLst>
              <a:gd name="T0" fmla="*/ 125 w 146"/>
              <a:gd name="T1" fmla="*/ 33 h 33"/>
              <a:gd name="T2" fmla="*/ 135 w 146"/>
              <a:gd name="T3" fmla="*/ 23 h 33"/>
              <a:gd name="T4" fmla="*/ 133 w 146"/>
              <a:gd name="T5" fmla="*/ 1 h 33"/>
              <a:gd name="T6" fmla="*/ 127 w 146"/>
              <a:gd name="T7" fmla="*/ 19 h 33"/>
              <a:gd name="T8" fmla="*/ 125 w 146"/>
              <a:gd name="T9" fmla="*/ 19 h 33"/>
              <a:gd name="T10" fmla="*/ 126 w 146"/>
              <a:gd name="T11" fmla="*/ 22 h 33"/>
              <a:gd name="T12" fmla="*/ 120 w 146"/>
              <a:gd name="T13" fmla="*/ 27 h 33"/>
              <a:gd name="T14" fmla="*/ 120 w 146"/>
              <a:gd name="T15" fmla="*/ 27 h 33"/>
              <a:gd name="T16" fmla="*/ 120 w 146"/>
              <a:gd name="T17" fmla="*/ 27 h 33"/>
              <a:gd name="T18" fmla="*/ 0 w 146"/>
              <a:gd name="T19" fmla="*/ 27 h 33"/>
              <a:gd name="T20" fmla="*/ 0 w 146"/>
              <a:gd name="T21" fmla="*/ 33 h 33"/>
              <a:gd name="T22" fmla="*/ 125 w 146"/>
              <a:gd name="T23" fmla="*/ 33 h 33"/>
              <a:gd name="T24" fmla="*/ 125 w 146"/>
              <a:gd name="T25" fmla="*/ 33 h 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6"/>
              <a:gd name="T40" fmla="*/ 0 h 33"/>
              <a:gd name="T41" fmla="*/ 146 w 146"/>
              <a:gd name="T42" fmla="*/ 33 h 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6" h="33">
                <a:moveTo>
                  <a:pt x="125" y="33"/>
                </a:moveTo>
                <a:cubicBezTo>
                  <a:pt x="128" y="33"/>
                  <a:pt x="135" y="29"/>
                  <a:pt x="135" y="23"/>
                </a:cubicBezTo>
                <a:cubicBezTo>
                  <a:pt x="136" y="20"/>
                  <a:pt x="146" y="3"/>
                  <a:pt x="133" y="1"/>
                </a:cubicBezTo>
                <a:cubicBezTo>
                  <a:pt x="121" y="0"/>
                  <a:pt x="127" y="16"/>
                  <a:pt x="127" y="19"/>
                </a:cubicBezTo>
                <a:cubicBezTo>
                  <a:pt x="126" y="21"/>
                  <a:pt x="126" y="22"/>
                  <a:pt x="125" y="19"/>
                </a:cubicBezTo>
                <a:cubicBezTo>
                  <a:pt x="125" y="21"/>
                  <a:pt x="126" y="22"/>
                  <a:pt x="126" y="22"/>
                </a:cubicBezTo>
                <a:cubicBezTo>
                  <a:pt x="125" y="25"/>
                  <a:pt x="123" y="27"/>
                  <a:pt x="120" y="27"/>
                </a:cubicBezTo>
                <a:lnTo>
                  <a:pt x="0" y="27"/>
                </a:lnTo>
                <a:lnTo>
                  <a:pt x="0" y="33"/>
                </a:lnTo>
                <a:lnTo>
                  <a:pt x="125" y="33"/>
                </a:lnTo>
              </a:path>
            </a:pathLst>
          </a:custGeom>
          <a:solidFill>
            <a:schemeClr val="folHlink"/>
          </a:solidFill>
          <a:ln w="28575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275" name="Freeform 173"/>
          <p:cNvSpPr>
            <a:spLocks/>
          </p:cNvSpPr>
          <p:nvPr/>
        </p:nvSpPr>
        <p:spPr bwMode="auto">
          <a:xfrm>
            <a:off x="6008689" y="2819400"/>
            <a:ext cx="377825" cy="566738"/>
          </a:xfrm>
          <a:custGeom>
            <a:avLst/>
            <a:gdLst>
              <a:gd name="T0" fmla="*/ 5 w 26"/>
              <a:gd name="T1" fmla="*/ 33 h 33"/>
              <a:gd name="T2" fmla="*/ 15 w 26"/>
              <a:gd name="T3" fmla="*/ 23 h 33"/>
              <a:gd name="T4" fmla="*/ 13 w 26"/>
              <a:gd name="T5" fmla="*/ 1 h 33"/>
              <a:gd name="T6" fmla="*/ 7 w 26"/>
              <a:gd name="T7" fmla="*/ 19 h 33"/>
              <a:gd name="T8" fmla="*/ 5 w 26"/>
              <a:gd name="T9" fmla="*/ 19 h 33"/>
              <a:gd name="T10" fmla="*/ 6 w 26"/>
              <a:gd name="T11" fmla="*/ 22 h 33"/>
              <a:gd name="T12" fmla="*/ 0 w 26"/>
              <a:gd name="T13" fmla="*/ 27 h 33"/>
              <a:gd name="T14" fmla="*/ 0 w 26"/>
              <a:gd name="T15" fmla="*/ 27 h 33"/>
              <a:gd name="T16" fmla="*/ 0 w 26"/>
              <a:gd name="T17" fmla="*/ 27 h 33"/>
              <a:gd name="T18" fmla="*/ 5 w 26"/>
              <a:gd name="T19" fmla="*/ 33 h 33"/>
              <a:gd name="T20" fmla="*/ 5 w 26"/>
              <a:gd name="T21" fmla="*/ 33 h 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3"/>
              <a:gd name="T35" fmla="*/ 26 w 26"/>
              <a:gd name="T36" fmla="*/ 33 h 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3">
                <a:moveTo>
                  <a:pt x="5" y="33"/>
                </a:moveTo>
                <a:cubicBezTo>
                  <a:pt x="8" y="33"/>
                  <a:pt x="15" y="29"/>
                  <a:pt x="15" y="23"/>
                </a:cubicBezTo>
                <a:cubicBezTo>
                  <a:pt x="16" y="20"/>
                  <a:pt x="26" y="3"/>
                  <a:pt x="13" y="1"/>
                </a:cubicBezTo>
                <a:cubicBezTo>
                  <a:pt x="1" y="0"/>
                  <a:pt x="7" y="16"/>
                  <a:pt x="7" y="19"/>
                </a:cubicBezTo>
                <a:cubicBezTo>
                  <a:pt x="6" y="21"/>
                  <a:pt x="6" y="22"/>
                  <a:pt x="5" y="19"/>
                </a:cubicBezTo>
                <a:cubicBezTo>
                  <a:pt x="5" y="21"/>
                  <a:pt x="6" y="22"/>
                  <a:pt x="6" y="22"/>
                </a:cubicBezTo>
                <a:cubicBezTo>
                  <a:pt x="5" y="25"/>
                  <a:pt x="3" y="27"/>
                  <a:pt x="0" y="27"/>
                </a:cubicBezTo>
                <a:lnTo>
                  <a:pt x="5" y="33"/>
                </a:ln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cmpd="sng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276" name="Freeform 174"/>
          <p:cNvSpPr>
            <a:spLocks/>
          </p:cNvSpPr>
          <p:nvPr/>
        </p:nvSpPr>
        <p:spPr bwMode="auto">
          <a:xfrm>
            <a:off x="6008689" y="2819400"/>
            <a:ext cx="377825" cy="566738"/>
          </a:xfrm>
          <a:custGeom>
            <a:avLst/>
            <a:gdLst>
              <a:gd name="T0" fmla="*/ 5 w 26"/>
              <a:gd name="T1" fmla="*/ 33 h 33"/>
              <a:gd name="T2" fmla="*/ 15 w 26"/>
              <a:gd name="T3" fmla="*/ 23 h 33"/>
              <a:gd name="T4" fmla="*/ 13 w 26"/>
              <a:gd name="T5" fmla="*/ 1 h 33"/>
              <a:gd name="T6" fmla="*/ 7 w 26"/>
              <a:gd name="T7" fmla="*/ 19 h 33"/>
              <a:gd name="T8" fmla="*/ 5 w 26"/>
              <a:gd name="T9" fmla="*/ 19 h 33"/>
              <a:gd name="T10" fmla="*/ 6 w 26"/>
              <a:gd name="T11" fmla="*/ 22 h 33"/>
              <a:gd name="T12" fmla="*/ 0 w 26"/>
              <a:gd name="T13" fmla="*/ 27 h 33"/>
              <a:gd name="T14" fmla="*/ 0 w 26"/>
              <a:gd name="T15" fmla="*/ 27 h 33"/>
              <a:gd name="T16" fmla="*/ 0 w 26"/>
              <a:gd name="T17" fmla="*/ 27 h 33"/>
              <a:gd name="T18" fmla="*/ 0 w 26"/>
              <a:gd name="T19" fmla="*/ 27 h 33"/>
              <a:gd name="T20" fmla="*/ 5 w 26"/>
              <a:gd name="T21" fmla="*/ 33 h 33"/>
              <a:gd name="T22" fmla="*/ 5 w 26"/>
              <a:gd name="T23" fmla="*/ 33 h 3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6"/>
              <a:gd name="T37" fmla="*/ 0 h 33"/>
              <a:gd name="T38" fmla="*/ 26 w 26"/>
              <a:gd name="T39" fmla="*/ 33 h 3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6" h="33">
                <a:moveTo>
                  <a:pt x="5" y="33"/>
                </a:moveTo>
                <a:cubicBezTo>
                  <a:pt x="8" y="33"/>
                  <a:pt x="15" y="29"/>
                  <a:pt x="15" y="23"/>
                </a:cubicBezTo>
                <a:cubicBezTo>
                  <a:pt x="16" y="20"/>
                  <a:pt x="26" y="3"/>
                  <a:pt x="13" y="1"/>
                </a:cubicBezTo>
                <a:cubicBezTo>
                  <a:pt x="1" y="0"/>
                  <a:pt x="7" y="16"/>
                  <a:pt x="7" y="19"/>
                </a:cubicBezTo>
                <a:cubicBezTo>
                  <a:pt x="6" y="21"/>
                  <a:pt x="6" y="22"/>
                  <a:pt x="5" y="19"/>
                </a:cubicBezTo>
                <a:cubicBezTo>
                  <a:pt x="5" y="21"/>
                  <a:pt x="6" y="22"/>
                  <a:pt x="6" y="22"/>
                </a:cubicBezTo>
                <a:cubicBezTo>
                  <a:pt x="5" y="25"/>
                  <a:pt x="3" y="27"/>
                  <a:pt x="0" y="27"/>
                </a:cubicBezTo>
                <a:moveTo>
                  <a:pt x="0" y="27"/>
                </a:moveTo>
                <a:lnTo>
                  <a:pt x="0" y="27"/>
                </a:lnTo>
                <a:moveTo>
                  <a:pt x="5" y="33"/>
                </a:moveTo>
                <a:lnTo>
                  <a:pt x="5" y="33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1663" name="Text Box 175"/>
          <p:cNvSpPr txBox="1">
            <a:spLocks noChangeArrowheads="1"/>
          </p:cNvSpPr>
          <p:nvPr/>
        </p:nvSpPr>
        <p:spPr bwMode="auto">
          <a:xfrm>
            <a:off x="3797300" y="1905001"/>
            <a:ext cx="2979738" cy="549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globular head</a:t>
            </a:r>
          </a:p>
        </p:txBody>
      </p:sp>
      <p:sp>
        <p:nvSpPr>
          <p:cNvPr id="191664" name="Text Box 176"/>
          <p:cNvSpPr txBox="1">
            <a:spLocks noChangeArrowheads="1"/>
          </p:cNvSpPr>
          <p:nvPr/>
        </p:nvSpPr>
        <p:spPr bwMode="auto">
          <a:xfrm>
            <a:off x="2509838" y="2574926"/>
            <a:ext cx="2032000" cy="101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tail portion</a:t>
            </a:r>
          </a:p>
        </p:txBody>
      </p:sp>
      <p:sp>
        <p:nvSpPr>
          <p:cNvPr id="191665" name="Text Box 177"/>
          <p:cNvSpPr txBox="1">
            <a:spLocks noChangeArrowheads="1"/>
          </p:cNvSpPr>
          <p:nvPr/>
        </p:nvSpPr>
        <p:spPr bwMode="auto">
          <a:xfrm>
            <a:off x="6535739" y="2819401"/>
            <a:ext cx="2981325" cy="101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myosin molecule</a:t>
            </a:r>
          </a:p>
        </p:txBody>
      </p:sp>
      <p:sp>
        <p:nvSpPr>
          <p:cNvPr id="191666" name="Text Box 178"/>
          <p:cNvSpPr txBox="1">
            <a:spLocks noChangeArrowheads="1"/>
          </p:cNvSpPr>
          <p:nvPr/>
        </p:nvSpPr>
        <p:spPr bwMode="auto">
          <a:xfrm>
            <a:off x="8153400" y="4098926"/>
            <a:ext cx="251460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thick</a:t>
            </a:r>
            <a:b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myofilament</a:t>
            </a:r>
          </a:p>
        </p:txBody>
      </p:sp>
      <p:sp>
        <p:nvSpPr>
          <p:cNvPr id="11281" name="AutoShape 179"/>
          <p:cNvSpPr>
            <a:spLocks/>
          </p:cNvSpPr>
          <p:nvPr/>
        </p:nvSpPr>
        <p:spPr bwMode="auto">
          <a:xfrm>
            <a:off x="7910513" y="4433243"/>
            <a:ext cx="271462" cy="461665"/>
          </a:xfrm>
          <a:prstGeom prst="rightBrace">
            <a:avLst>
              <a:gd name="adj1" fmla="val 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82" name="Line 180"/>
          <p:cNvSpPr>
            <a:spLocks noChangeShapeType="1"/>
          </p:cNvSpPr>
          <p:nvPr/>
        </p:nvSpPr>
        <p:spPr bwMode="auto">
          <a:xfrm>
            <a:off x="4384676" y="2921000"/>
            <a:ext cx="519113" cy="2921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283" name="Line 181"/>
          <p:cNvSpPr>
            <a:spLocks noChangeShapeType="1"/>
          </p:cNvSpPr>
          <p:nvPr/>
        </p:nvSpPr>
        <p:spPr bwMode="auto">
          <a:xfrm>
            <a:off x="5456239" y="2438400"/>
            <a:ext cx="542925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1670" name="Text Box 182"/>
          <p:cNvSpPr txBox="1">
            <a:spLocks noChangeArrowheads="1"/>
          </p:cNvSpPr>
          <p:nvPr/>
        </p:nvSpPr>
        <p:spPr bwMode="auto">
          <a:xfrm>
            <a:off x="1524000" y="533400"/>
            <a:ext cx="9144000" cy="762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Cross bridges</a:t>
            </a:r>
          </a:p>
        </p:txBody>
      </p:sp>
    </p:spTree>
    <p:extLst>
      <p:ext uri="{BB962C8B-B14F-4D97-AF65-F5344CB8AC3E}">
        <p14:creationId xmlns:p14="http://schemas.microsoft.com/office/powerpoint/2010/main" val="250013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A9DE72-A6FE-4C1A-A224-98C8E061A0AE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2293" name="Group 2"/>
          <p:cNvGrpSpPr>
            <a:grpSpLocks/>
          </p:cNvGrpSpPr>
          <p:nvPr/>
        </p:nvGrpSpPr>
        <p:grpSpPr bwMode="auto">
          <a:xfrm>
            <a:off x="3035300" y="2717800"/>
            <a:ext cx="6929438" cy="2351088"/>
            <a:chOff x="1071" y="1906"/>
            <a:chExt cx="4911" cy="1481"/>
          </a:xfrm>
        </p:grpSpPr>
        <p:sp>
          <p:nvSpPr>
            <p:cNvPr id="12307" name="Freeform 3"/>
            <p:cNvSpPr>
              <a:spLocks/>
            </p:cNvSpPr>
            <p:nvPr/>
          </p:nvSpPr>
          <p:spPr bwMode="auto">
            <a:xfrm rot="12399" flipV="1">
              <a:off x="4464" y="2121"/>
              <a:ext cx="351" cy="267"/>
            </a:xfrm>
            <a:custGeom>
              <a:avLst/>
              <a:gdLst>
                <a:gd name="T0" fmla="*/ 10 w 21"/>
                <a:gd name="T1" fmla="*/ 0 h 16"/>
                <a:gd name="T2" fmla="*/ 21 w 21"/>
                <a:gd name="T3" fmla="*/ 0 h 16"/>
                <a:gd name="T4" fmla="*/ 10 w 21"/>
                <a:gd name="T5" fmla="*/ 0 h 16"/>
                <a:gd name="T6" fmla="*/ 10 w 21"/>
                <a:gd name="T7" fmla="*/ 0 h 16"/>
                <a:gd name="T8" fmla="*/ 2 w 21"/>
                <a:gd name="T9" fmla="*/ 9 h 16"/>
                <a:gd name="T10" fmla="*/ 7 w 21"/>
                <a:gd name="T11" fmla="*/ 14 h 16"/>
                <a:gd name="T12" fmla="*/ 21 w 21"/>
                <a:gd name="T13" fmla="*/ 0 h 16"/>
                <a:gd name="T14" fmla="*/ 10 w 21"/>
                <a:gd name="T15" fmla="*/ 0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"/>
                <a:gd name="T25" fmla="*/ 0 h 16"/>
                <a:gd name="T26" fmla="*/ 21 w 21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" h="16">
                  <a:moveTo>
                    <a:pt x="10" y="0"/>
                  </a:moveTo>
                  <a:lnTo>
                    <a:pt x="21" y="0"/>
                  </a:lnTo>
                  <a:lnTo>
                    <a:pt x="10" y="0"/>
                  </a:lnTo>
                  <a:moveTo>
                    <a:pt x="10" y="0"/>
                  </a:moveTo>
                  <a:lnTo>
                    <a:pt x="2" y="9"/>
                  </a:lnTo>
                  <a:cubicBezTo>
                    <a:pt x="0" y="11"/>
                    <a:pt x="5" y="16"/>
                    <a:pt x="7" y="14"/>
                  </a:cubicBezTo>
                  <a:lnTo>
                    <a:pt x="21" y="0"/>
                  </a:lnTo>
                  <a:lnTo>
                    <a:pt x="10" y="0"/>
                  </a:lnTo>
                </a:path>
              </a:pathLst>
            </a:custGeom>
            <a:solidFill>
              <a:srgbClr val="FF4112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08" name="Freeform 4"/>
            <p:cNvSpPr>
              <a:spLocks/>
            </p:cNvSpPr>
            <p:nvPr/>
          </p:nvSpPr>
          <p:spPr bwMode="auto">
            <a:xfrm>
              <a:off x="1288" y="2386"/>
              <a:ext cx="2205" cy="513"/>
            </a:xfrm>
            <a:custGeom>
              <a:avLst/>
              <a:gdLst>
                <a:gd name="T0" fmla="*/ 0 w 132"/>
                <a:gd name="T1" fmla="*/ 0 h 32"/>
                <a:gd name="T2" fmla="*/ 132 w 132"/>
                <a:gd name="T3" fmla="*/ 32 h 32"/>
                <a:gd name="T4" fmla="*/ 0 60000 65536"/>
                <a:gd name="T5" fmla="*/ 0 60000 65536"/>
                <a:gd name="T6" fmla="*/ 0 w 132"/>
                <a:gd name="T7" fmla="*/ 0 h 32"/>
                <a:gd name="T8" fmla="*/ 132 w 132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2" h="32">
                  <a:moveTo>
                    <a:pt x="0" y="0"/>
                  </a:moveTo>
                  <a:cubicBezTo>
                    <a:pt x="60" y="0"/>
                    <a:pt x="93" y="32"/>
                    <a:pt x="132" y="32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09" name="Freeform 5"/>
            <p:cNvSpPr>
              <a:spLocks/>
            </p:cNvSpPr>
            <p:nvPr/>
          </p:nvSpPr>
          <p:spPr bwMode="auto">
            <a:xfrm>
              <a:off x="3493" y="2386"/>
              <a:ext cx="2222" cy="502"/>
            </a:xfrm>
            <a:custGeom>
              <a:avLst/>
              <a:gdLst>
                <a:gd name="T0" fmla="*/ 0 w 133"/>
                <a:gd name="T1" fmla="*/ 0 h 32"/>
                <a:gd name="T2" fmla="*/ 133 w 133"/>
                <a:gd name="T3" fmla="*/ 32 h 32"/>
                <a:gd name="T4" fmla="*/ 0 60000 65536"/>
                <a:gd name="T5" fmla="*/ 0 60000 65536"/>
                <a:gd name="T6" fmla="*/ 0 w 133"/>
                <a:gd name="T7" fmla="*/ 0 h 32"/>
                <a:gd name="T8" fmla="*/ 133 w 133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3" h="32">
                  <a:moveTo>
                    <a:pt x="0" y="0"/>
                  </a:moveTo>
                  <a:cubicBezTo>
                    <a:pt x="61" y="0"/>
                    <a:pt x="93" y="32"/>
                    <a:pt x="133" y="32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10" name="Freeform 6"/>
            <p:cNvSpPr>
              <a:spLocks/>
            </p:cNvSpPr>
            <p:nvPr/>
          </p:nvSpPr>
          <p:spPr bwMode="auto">
            <a:xfrm>
              <a:off x="1071" y="2386"/>
              <a:ext cx="4911" cy="517"/>
            </a:xfrm>
            <a:custGeom>
              <a:avLst/>
              <a:gdLst>
                <a:gd name="T0" fmla="*/ 294 w 294"/>
                <a:gd name="T1" fmla="*/ 31 h 31"/>
                <a:gd name="T2" fmla="*/ 12 w 294"/>
                <a:gd name="T3" fmla="*/ 31 h 31"/>
                <a:gd name="T4" fmla="*/ 12 w 294"/>
                <a:gd name="T5" fmla="*/ 0 h 31"/>
                <a:gd name="T6" fmla="*/ 294 w 294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4"/>
                <a:gd name="T13" fmla="*/ 0 h 31"/>
                <a:gd name="T14" fmla="*/ 294 w 294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4" h="31">
                  <a:moveTo>
                    <a:pt x="294" y="31"/>
                  </a:moveTo>
                  <a:lnTo>
                    <a:pt x="12" y="31"/>
                  </a:lnTo>
                  <a:cubicBezTo>
                    <a:pt x="1" y="30"/>
                    <a:pt x="0" y="1"/>
                    <a:pt x="12" y="0"/>
                  </a:cubicBezTo>
                  <a:lnTo>
                    <a:pt x="294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11" name="Freeform 7"/>
            <p:cNvSpPr>
              <a:spLocks/>
            </p:cNvSpPr>
            <p:nvPr/>
          </p:nvSpPr>
          <p:spPr bwMode="auto">
            <a:xfrm>
              <a:off x="2791" y="2386"/>
              <a:ext cx="217" cy="517"/>
            </a:xfrm>
            <a:custGeom>
              <a:avLst/>
              <a:gdLst>
                <a:gd name="T0" fmla="*/ 0 w 13"/>
                <a:gd name="T1" fmla="*/ 0 h 31"/>
                <a:gd name="T2" fmla="*/ 0 w 13"/>
                <a:gd name="T3" fmla="*/ 31 h 31"/>
                <a:gd name="T4" fmla="*/ 0 60000 65536"/>
                <a:gd name="T5" fmla="*/ 0 60000 65536"/>
                <a:gd name="T6" fmla="*/ 0 w 13"/>
                <a:gd name="T7" fmla="*/ 0 h 31"/>
                <a:gd name="T8" fmla="*/ 13 w 13"/>
                <a:gd name="T9" fmla="*/ 31 h 3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" h="31">
                  <a:moveTo>
                    <a:pt x="0" y="0"/>
                  </a:moveTo>
                  <a:cubicBezTo>
                    <a:pt x="13" y="2"/>
                    <a:pt x="13" y="29"/>
                    <a:pt x="0" y="31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12" name="Freeform 8"/>
            <p:cNvSpPr>
              <a:spLocks/>
            </p:cNvSpPr>
            <p:nvPr/>
          </p:nvSpPr>
          <p:spPr bwMode="auto">
            <a:xfrm>
              <a:off x="3526" y="2386"/>
              <a:ext cx="218" cy="517"/>
            </a:xfrm>
            <a:custGeom>
              <a:avLst/>
              <a:gdLst>
                <a:gd name="T0" fmla="*/ 0 w 13"/>
                <a:gd name="T1" fmla="*/ 0 h 31"/>
                <a:gd name="T2" fmla="*/ 0 w 13"/>
                <a:gd name="T3" fmla="*/ 31 h 31"/>
                <a:gd name="T4" fmla="*/ 0 60000 65536"/>
                <a:gd name="T5" fmla="*/ 0 60000 65536"/>
                <a:gd name="T6" fmla="*/ 0 w 13"/>
                <a:gd name="T7" fmla="*/ 0 h 31"/>
                <a:gd name="T8" fmla="*/ 13 w 13"/>
                <a:gd name="T9" fmla="*/ 31 h 3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" h="31">
                  <a:moveTo>
                    <a:pt x="0" y="0"/>
                  </a:moveTo>
                  <a:cubicBezTo>
                    <a:pt x="13" y="2"/>
                    <a:pt x="13" y="29"/>
                    <a:pt x="0" y="31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13" name="Freeform 9"/>
            <p:cNvSpPr>
              <a:spLocks/>
            </p:cNvSpPr>
            <p:nvPr/>
          </p:nvSpPr>
          <p:spPr bwMode="auto">
            <a:xfrm>
              <a:off x="4245" y="2386"/>
              <a:ext cx="217" cy="517"/>
            </a:xfrm>
            <a:custGeom>
              <a:avLst/>
              <a:gdLst>
                <a:gd name="T0" fmla="*/ 0 w 13"/>
                <a:gd name="T1" fmla="*/ 0 h 31"/>
                <a:gd name="T2" fmla="*/ 0 w 13"/>
                <a:gd name="T3" fmla="*/ 31 h 31"/>
                <a:gd name="T4" fmla="*/ 0 60000 65536"/>
                <a:gd name="T5" fmla="*/ 0 60000 65536"/>
                <a:gd name="T6" fmla="*/ 0 w 13"/>
                <a:gd name="T7" fmla="*/ 0 h 31"/>
                <a:gd name="T8" fmla="*/ 13 w 13"/>
                <a:gd name="T9" fmla="*/ 31 h 3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" h="31">
                  <a:moveTo>
                    <a:pt x="0" y="0"/>
                  </a:moveTo>
                  <a:cubicBezTo>
                    <a:pt x="13" y="2"/>
                    <a:pt x="13" y="29"/>
                    <a:pt x="0" y="31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14" name="Freeform 10"/>
            <p:cNvSpPr>
              <a:spLocks/>
            </p:cNvSpPr>
            <p:nvPr/>
          </p:nvSpPr>
          <p:spPr bwMode="auto">
            <a:xfrm>
              <a:off x="5013" y="2386"/>
              <a:ext cx="217" cy="517"/>
            </a:xfrm>
            <a:custGeom>
              <a:avLst/>
              <a:gdLst>
                <a:gd name="T0" fmla="*/ 0 w 13"/>
                <a:gd name="T1" fmla="*/ 0 h 31"/>
                <a:gd name="T2" fmla="*/ 0 w 13"/>
                <a:gd name="T3" fmla="*/ 31 h 31"/>
                <a:gd name="T4" fmla="*/ 0 60000 65536"/>
                <a:gd name="T5" fmla="*/ 0 60000 65536"/>
                <a:gd name="T6" fmla="*/ 0 w 13"/>
                <a:gd name="T7" fmla="*/ 0 h 31"/>
                <a:gd name="T8" fmla="*/ 13 w 13"/>
                <a:gd name="T9" fmla="*/ 31 h 3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" h="31">
                  <a:moveTo>
                    <a:pt x="0" y="0"/>
                  </a:moveTo>
                  <a:cubicBezTo>
                    <a:pt x="13" y="2"/>
                    <a:pt x="13" y="29"/>
                    <a:pt x="0" y="31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15" name="Freeform 11"/>
            <p:cNvSpPr>
              <a:spLocks/>
            </p:cNvSpPr>
            <p:nvPr/>
          </p:nvSpPr>
          <p:spPr bwMode="auto">
            <a:xfrm>
              <a:off x="1238" y="2402"/>
              <a:ext cx="66" cy="484"/>
            </a:xfrm>
            <a:custGeom>
              <a:avLst/>
              <a:gdLst>
                <a:gd name="T0" fmla="*/ 0 w 4"/>
                <a:gd name="T1" fmla="*/ 0 h 29"/>
                <a:gd name="T2" fmla="*/ 0 w 4"/>
                <a:gd name="T3" fmla="*/ 29 h 29"/>
                <a:gd name="T4" fmla="*/ 0 60000 65536"/>
                <a:gd name="T5" fmla="*/ 0 60000 65536"/>
                <a:gd name="T6" fmla="*/ 0 w 4"/>
                <a:gd name="T7" fmla="*/ 0 h 29"/>
                <a:gd name="T8" fmla="*/ 4 w 4"/>
                <a:gd name="T9" fmla="*/ 29 h 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9">
                  <a:moveTo>
                    <a:pt x="0" y="0"/>
                  </a:moveTo>
                  <a:cubicBezTo>
                    <a:pt x="4" y="9"/>
                    <a:pt x="4" y="20"/>
                    <a:pt x="0" y="29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16" name="Freeform 12"/>
            <p:cNvSpPr>
              <a:spLocks/>
            </p:cNvSpPr>
            <p:nvPr/>
          </p:nvSpPr>
          <p:spPr bwMode="auto">
            <a:xfrm>
              <a:off x="1275" y="2402"/>
              <a:ext cx="67" cy="484"/>
            </a:xfrm>
            <a:custGeom>
              <a:avLst/>
              <a:gdLst>
                <a:gd name="T0" fmla="*/ 4 w 4"/>
                <a:gd name="T1" fmla="*/ 0 h 29"/>
                <a:gd name="T2" fmla="*/ 4 w 4"/>
                <a:gd name="T3" fmla="*/ 29 h 29"/>
                <a:gd name="T4" fmla="*/ 0 60000 65536"/>
                <a:gd name="T5" fmla="*/ 0 60000 65536"/>
                <a:gd name="T6" fmla="*/ 0 w 4"/>
                <a:gd name="T7" fmla="*/ 0 h 29"/>
                <a:gd name="T8" fmla="*/ 4 w 4"/>
                <a:gd name="T9" fmla="*/ 29 h 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9">
                  <a:moveTo>
                    <a:pt x="4" y="0"/>
                  </a:moveTo>
                  <a:cubicBezTo>
                    <a:pt x="0" y="11"/>
                    <a:pt x="0" y="18"/>
                    <a:pt x="4" y="29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17" name="Freeform 13"/>
            <p:cNvSpPr>
              <a:spLocks/>
            </p:cNvSpPr>
            <p:nvPr/>
          </p:nvSpPr>
          <p:spPr bwMode="auto">
            <a:xfrm>
              <a:off x="3460" y="1906"/>
              <a:ext cx="100" cy="500"/>
            </a:xfrm>
            <a:custGeom>
              <a:avLst/>
              <a:gdLst>
                <a:gd name="T0" fmla="*/ 0 w 6"/>
                <a:gd name="T1" fmla="*/ 0 h 30"/>
                <a:gd name="T2" fmla="*/ 6 w 6"/>
                <a:gd name="T3" fmla="*/ 0 h 30"/>
                <a:gd name="T4" fmla="*/ 6 w 6"/>
                <a:gd name="T5" fmla="*/ 29 h 30"/>
                <a:gd name="T6" fmla="*/ 0 w 6"/>
                <a:gd name="T7" fmla="*/ 29 h 30"/>
                <a:gd name="T8" fmla="*/ 0 w 6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0"/>
                <a:gd name="T17" fmla="*/ 6 w 6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0">
                  <a:moveTo>
                    <a:pt x="0" y="0"/>
                  </a:moveTo>
                  <a:lnTo>
                    <a:pt x="6" y="0"/>
                  </a:lnTo>
                  <a:lnTo>
                    <a:pt x="6" y="29"/>
                  </a:lnTo>
                  <a:cubicBezTo>
                    <a:pt x="4" y="30"/>
                    <a:pt x="2" y="30"/>
                    <a:pt x="0" y="29"/>
                  </a:cubicBezTo>
                  <a:lnTo>
                    <a:pt x="0" y="0"/>
                  </a:lnTo>
                </a:path>
              </a:pathLst>
            </a:custGeom>
            <a:solidFill>
              <a:srgbClr val="FF4112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18" name="Freeform 14"/>
            <p:cNvSpPr>
              <a:spLocks/>
            </p:cNvSpPr>
            <p:nvPr/>
          </p:nvSpPr>
          <p:spPr bwMode="auto">
            <a:xfrm>
              <a:off x="1238" y="2886"/>
              <a:ext cx="100" cy="501"/>
            </a:xfrm>
            <a:custGeom>
              <a:avLst/>
              <a:gdLst>
                <a:gd name="T0" fmla="*/ 0 w 6"/>
                <a:gd name="T1" fmla="*/ 1 h 30"/>
                <a:gd name="T2" fmla="*/ 6 w 6"/>
                <a:gd name="T3" fmla="*/ 1 h 30"/>
                <a:gd name="T4" fmla="*/ 6 w 6"/>
                <a:gd name="T5" fmla="*/ 30 h 30"/>
                <a:gd name="T6" fmla="*/ 0 w 6"/>
                <a:gd name="T7" fmla="*/ 30 h 30"/>
                <a:gd name="T8" fmla="*/ 0 w 6"/>
                <a:gd name="T9" fmla="*/ 1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0"/>
                <a:gd name="T17" fmla="*/ 6 w 6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0">
                  <a:moveTo>
                    <a:pt x="0" y="1"/>
                  </a:moveTo>
                  <a:cubicBezTo>
                    <a:pt x="2" y="0"/>
                    <a:pt x="4" y="0"/>
                    <a:pt x="6" y="1"/>
                  </a:cubicBezTo>
                  <a:lnTo>
                    <a:pt x="6" y="30"/>
                  </a:lnTo>
                  <a:lnTo>
                    <a:pt x="0" y="30"/>
                  </a:lnTo>
                  <a:lnTo>
                    <a:pt x="0" y="1"/>
                  </a:lnTo>
                </a:path>
              </a:pathLst>
            </a:custGeom>
            <a:solidFill>
              <a:srgbClr val="FF4112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19" name="Rectangle 15"/>
            <p:cNvSpPr>
              <a:spLocks noChangeArrowheads="1"/>
            </p:cNvSpPr>
            <p:nvPr/>
          </p:nvSpPr>
          <p:spPr bwMode="auto">
            <a:xfrm>
              <a:off x="3460" y="2903"/>
              <a:ext cx="100" cy="484"/>
            </a:xfrm>
            <a:prstGeom prst="rect">
              <a:avLst/>
            </a:prstGeom>
            <a:solidFill>
              <a:srgbClr val="FF4112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2320" name="Freeform 16"/>
            <p:cNvSpPr>
              <a:spLocks/>
            </p:cNvSpPr>
            <p:nvPr/>
          </p:nvSpPr>
          <p:spPr bwMode="auto">
            <a:xfrm>
              <a:off x="1238" y="1906"/>
              <a:ext cx="100" cy="500"/>
            </a:xfrm>
            <a:custGeom>
              <a:avLst/>
              <a:gdLst>
                <a:gd name="T0" fmla="*/ 0 w 6"/>
                <a:gd name="T1" fmla="*/ 0 h 30"/>
                <a:gd name="T2" fmla="*/ 6 w 6"/>
                <a:gd name="T3" fmla="*/ 0 h 30"/>
                <a:gd name="T4" fmla="*/ 6 w 6"/>
                <a:gd name="T5" fmla="*/ 29 h 30"/>
                <a:gd name="T6" fmla="*/ 0 w 6"/>
                <a:gd name="T7" fmla="*/ 29 h 30"/>
                <a:gd name="T8" fmla="*/ 0 w 6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0"/>
                <a:gd name="T17" fmla="*/ 6 w 6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0">
                  <a:moveTo>
                    <a:pt x="0" y="0"/>
                  </a:moveTo>
                  <a:lnTo>
                    <a:pt x="6" y="0"/>
                  </a:lnTo>
                  <a:lnTo>
                    <a:pt x="6" y="29"/>
                  </a:lnTo>
                  <a:cubicBezTo>
                    <a:pt x="4" y="30"/>
                    <a:pt x="2" y="30"/>
                    <a:pt x="0" y="29"/>
                  </a:cubicBezTo>
                  <a:lnTo>
                    <a:pt x="0" y="0"/>
                  </a:lnTo>
                </a:path>
              </a:pathLst>
            </a:custGeom>
            <a:solidFill>
              <a:srgbClr val="FF4112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21" name="Freeform 17"/>
            <p:cNvSpPr>
              <a:spLocks/>
            </p:cNvSpPr>
            <p:nvPr/>
          </p:nvSpPr>
          <p:spPr bwMode="auto">
            <a:xfrm>
              <a:off x="2825" y="2686"/>
              <a:ext cx="351" cy="367"/>
            </a:xfrm>
            <a:custGeom>
              <a:avLst/>
              <a:gdLst>
                <a:gd name="T0" fmla="*/ 21 w 21"/>
                <a:gd name="T1" fmla="*/ 17 h 22"/>
                <a:gd name="T2" fmla="*/ 7 w 21"/>
                <a:gd name="T3" fmla="*/ 2 h 22"/>
                <a:gd name="T4" fmla="*/ 2 w 21"/>
                <a:gd name="T5" fmla="*/ 8 h 22"/>
                <a:gd name="T6" fmla="*/ 16 w 21"/>
                <a:gd name="T7" fmla="*/ 22 h 22"/>
                <a:gd name="T8" fmla="*/ 21 w 21"/>
                <a:gd name="T9" fmla="*/ 1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"/>
                <a:gd name="T16" fmla="*/ 0 h 22"/>
                <a:gd name="T17" fmla="*/ 21 w 21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" h="22">
                  <a:moveTo>
                    <a:pt x="21" y="17"/>
                  </a:moveTo>
                  <a:lnTo>
                    <a:pt x="7" y="2"/>
                  </a:lnTo>
                  <a:cubicBezTo>
                    <a:pt x="5" y="0"/>
                    <a:pt x="0" y="5"/>
                    <a:pt x="2" y="8"/>
                  </a:cubicBezTo>
                  <a:lnTo>
                    <a:pt x="16" y="22"/>
                  </a:lnTo>
                  <a:cubicBezTo>
                    <a:pt x="14" y="19"/>
                    <a:pt x="18" y="15"/>
                    <a:pt x="21" y="17"/>
                  </a:cubicBezTo>
                </a:path>
              </a:pathLst>
            </a:custGeom>
            <a:solidFill>
              <a:srgbClr val="FF4112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22" name="Freeform 18"/>
            <p:cNvSpPr>
              <a:spLocks/>
            </p:cNvSpPr>
            <p:nvPr/>
          </p:nvSpPr>
          <p:spPr bwMode="auto">
            <a:xfrm>
              <a:off x="5063" y="2686"/>
              <a:ext cx="351" cy="367"/>
            </a:xfrm>
            <a:custGeom>
              <a:avLst/>
              <a:gdLst>
                <a:gd name="T0" fmla="*/ 21 w 21"/>
                <a:gd name="T1" fmla="*/ 17 h 22"/>
                <a:gd name="T2" fmla="*/ 7 w 21"/>
                <a:gd name="T3" fmla="*/ 2 h 22"/>
                <a:gd name="T4" fmla="*/ 2 w 21"/>
                <a:gd name="T5" fmla="*/ 8 h 22"/>
                <a:gd name="T6" fmla="*/ 16 w 21"/>
                <a:gd name="T7" fmla="*/ 22 h 22"/>
                <a:gd name="T8" fmla="*/ 21 w 21"/>
                <a:gd name="T9" fmla="*/ 1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"/>
                <a:gd name="T16" fmla="*/ 0 h 22"/>
                <a:gd name="T17" fmla="*/ 21 w 21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" h="22">
                  <a:moveTo>
                    <a:pt x="21" y="17"/>
                  </a:moveTo>
                  <a:lnTo>
                    <a:pt x="7" y="2"/>
                  </a:lnTo>
                  <a:cubicBezTo>
                    <a:pt x="5" y="0"/>
                    <a:pt x="0" y="5"/>
                    <a:pt x="2" y="8"/>
                  </a:cubicBezTo>
                  <a:lnTo>
                    <a:pt x="16" y="22"/>
                  </a:lnTo>
                  <a:cubicBezTo>
                    <a:pt x="14" y="19"/>
                    <a:pt x="18" y="15"/>
                    <a:pt x="21" y="17"/>
                  </a:cubicBezTo>
                </a:path>
              </a:pathLst>
            </a:custGeom>
            <a:solidFill>
              <a:srgbClr val="FF4112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23" name="Freeform 19"/>
            <p:cNvSpPr>
              <a:spLocks/>
            </p:cNvSpPr>
            <p:nvPr/>
          </p:nvSpPr>
          <p:spPr bwMode="auto">
            <a:xfrm>
              <a:off x="4295" y="2252"/>
              <a:ext cx="367" cy="367"/>
            </a:xfrm>
            <a:custGeom>
              <a:avLst/>
              <a:gdLst>
                <a:gd name="T0" fmla="*/ 16 w 22"/>
                <a:gd name="T1" fmla="*/ 0 h 22"/>
                <a:gd name="T2" fmla="*/ 2 w 22"/>
                <a:gd name="T3" fmla="*/ 14 h 22"/>
                <a:gd name="T4" fmla="*/ 7 w 22"/>
                <a:gd name="T5" fmla="*/ 19 h 22"/>
                <a:gd name="T6" fmla="*/ 22 w 22"/>
                <a:gd name="T7" fmla="*/ 5 h 22"/>
                <a:gd name="T8" fmla="*/ 16 w 22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22"/>
                <a:gd name="T17" fmla="*/ 22 w 22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22">
                  <a:moveTo>
                    <a:pt x="16" y="0"/>
                  </a:moveTo>
                  <a:lnTo>
                    <a:pt x="2" y="14"/>
                  </a:lnTo>
                  <a:cubicBezTo>
                    <a:pt x="0" y="17"/>
                    <a:pt x="5" y="22"/>
                    <a:pt x="7" y="19"/>
                  </a:cubicBezTo>
                  <a:lnTo>
                    <a:pt x="22" y="5"/>
                  </a:lnTo>
                  <a:cubicBezTo>
                    <a:pt x="19" y="7"/>
                    <a:pt x="15" y="4"/>
                    <a:pt x="16" y="0"/>
                  </a:cubicBezTo>
                </a:path>
              </a:pathLst>
            </a:custGeom>
            <a:solidFill>
              <a:srgbClr val="FF4112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24" name="Freeform 20"/>
            <p:cNvSpPr>
              <a:spLocks/>
            </p:cNvSpPr>
            <p:nvPr/>
          </p:nvSpPr>
          <p:spPr bwMode="auto">
            <a:xfrm>
              <a:off x="3727" y="2903"/>
              <a:ext cx="351" cy="267"/>
            </a:xfrm>
            <a:custGeom>
              <a:avLst/>
              <a:gdLst>
                <a:gd name="T0" fmla="*/ 10 w 21"/>
                <a:gd name="T1" fmla="*/ 0 h 16"/>
                <a:gd name="T2" fmla="*/ 21 w 21"/>
                <a:gd name="T3" fmla="*/ 0 h 16"/>
                <a:gd name="T4" fmla="*/ 10 w 21"/>
                <a:gd name="T5" fmla="*/ 0 h 16"/>
                <a:gd name="T6" fmla="*/ 10 w 21"/>
                <a:gd name="T7" fmla="*/ 0 h 16"/>
                <a:gd name="T8" fmla="*/ 2 w 21"/>
                <a:gd name="T9" fmla="*/ 9 h 16"/>
                <a:gd name="T10" fmla="*/ 8 w 21"/>
                <a:gd name="T11" fmla="*/ 14 h 16"/>
                <a:gd name="T12" fmla="*/ 21 w 21"/>
                <a:gd name="T13" fmla="*/ 0 h 16"/>
                <a:gd name="T14" fmla="*/ 10 w 21"/>
                <a:gd name="T15" fmla="*/ 0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"/>
                <a:gd name="T25" fmla="*/ 0 h 16"/>
                <a:gd name="T26" fmla="*/ 21 w 21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" h="16">
                  <a:moveTo>
                    <a:pt x="10" y="0"/>
                  </a:moveTo>
                  <a:lnTo>
                    <a:pt x="21" y="0"/>
                  </a:lnTo>
                  <a:lnTo>
                    <a:pt x="10" y="0"/>
                  </a:lnTo>
                  <a:moveTo>
                    <a:pt x="10" y="0"/>
                  </a:moveTo>
                  <a:lnTo>
                    <a:pt x="2" y="9"/>
                  </a:lnTo>
                  <a:cubicBezTo>
                    <a:pt x="0" y="11"/>
                    <a:pt x="5" y="16"/>
                    <a:pt x="8" y="14"/>
                  </a:cubicBezTo>
                  <a:lnTo>
                    <a:pt x="21" y="0"/>
                  </a:lnTo>
                  <a:lnTo>
                    <a:pt x="10" y="0"/>
                  </a:lnTo>
                </a:path>
              </a:pathLst>
            </a:custGeom>
            <a:solidFill>
              <a:srgbClr val="FF4112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25" name="Freeform 21"/>
            <p:cNvSpPr>
              <a:spLocks/>
            </p:cNvSpPr>
            <p:nvPr/>
          </p:nvSpPr>
          <p:spPr bwMode="auto">
            <a:xfrm>
              <a:off x="1505" y="2903"/>
              <a:ext cx="351" cy="267"/>
            </a:xfrm>
            <a:custGeom>
              <a:avLst/>
              <a:gdLst>
                <a:gd name="T0" fmla="*/ 10 w 21"/>
                <a:gd name="T1" fmla="*/ 0 h 16"/>
                <a:gd name="T2" fmla="*/ 21 w 21"/>
                <a:gd name="T3" fmla="*/ 0 h 16"/>
                <a:gd name="T4" fmla="*/ 10 w 21"/>
                <a:gd name="T5" fmla="*/ 0 h 16"/>
                <a:gd name="T6" fmla="*/ 10 w 21"/>
                <a:gd name="T7" fmla="*/ 0 h 16"/>
                <a:gd name="T8" fmla="*/ 2 w 21"/>
                <a:gd name="T9" fmla="*/ 9 h 16"/>
                <a:gd name="T10" fmla="*/ 7 w 21"/>
                <a:gd name="T11" fmla="*/ 14 h 16"/>
                <a:gd name="T12" fmla="*/ 21 w 21"/>
                <a:gd name="T13" fmla="*/ 0 h 16"/>
                <a:gd name="T14" fmla="*/ 10 w 21"/>
                <a:gd name="T15" fmla="*/ 0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"/>
                <a:gd name="T25" fmla="*/ 0 h 16"/>
                <a:gd name="T26" fmla="*/ 21 w 21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" h="16">
                  <a:moveTo>
                    <a:pt x="10" y="0"/>
                  </a:moveTo>
                  <a:lnTo>
                    <a:pt x="21" y="0"/>
                  </a:lnTo>
                  <a:lnTo>
                    <a:pt x="10" y="0"/>
                  </a:lnTo>
                  <a:moveTo>
                    <a:pt x="10" y="0"/>
                  </a:moveTo>
                  <a:lnTo>
                    <a:pt x="2" y="9"/>
                  </a:lnTo>
                  <a:cubicBezTo>
                    <a:pt x="0" y="11"/>
                    <a:pt x="5" y="16"/>
                    <a:pt x="7" y="14"/>
                  </a:cubicBezTo>
                  <a:lnTo>
                    <a:pt x="21" y="0"/>
                  </a:lnTo>
                  <a:lnTo>
                    <a:pt x="10" y="0"/>
                  </a:lnTo>
                </a:path>
              </a:pathLst>
            </a:custGeom>
            <a:solidFill>
              <a:srgbClr val="FF4112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26" name="Freeform 22"/>
            <p:cNvSpPr>
              <a:spLocks/>
            </p:cNvSpPr>
            <p:nvPr/>
          </p:nvSpPr>
          <p:spPr bwMode="auto">
            <a:xfrm>
              <a:off x="2013" y="2386"/>
              <a:ext cx="217" cy="517"/>
            </a:xfrm>
            <a:custGeom>
              <a:avLst/>
              <a:gdLst>
                <a:gd name="T0" fmla="*/ 0 w 13"/>
                <a:gd name="T1" fmla="*/ 0 h 31"/>
                <a:gd name="T2" fmla="*/ 0 w 13"/>
                <a:gd name="T3" fmla="*/ 31 h 31"/>
                <a:gd name="T4" fmla="*/ 0 60000 65536"/>
                <a:gd name="T5" fmla="*/ 0 60000 65536"/>
                <a:gd name="T6" fmla="*/ 0 w 13"/>
                <a:gd name="T7" fmla="*/ 0 h 31"/>
                <a:gd name="T8" fmla="*/ 13 w 13"/>
                <a:gd name="T9" fmla="*/ 31 h 3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" h="31">
                  <a:moveTo>
                    <a:pt x="0" y="0"/>
                  </a:moveTo>
                  <a:cubicBezTo>
                    <a:pt x="13" y="2"/>
                    <a:pt x="13" y="29"/>
                    <a:pt x="0" y="31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27" name="Freeform 23"/>
            <p:cNvSpPr>
              <a:spLocks/>
            </p:cNvSpPr>
            <p:nvPr/>
          </p:nvSpPr>
          <p:spPr bwMode="auto">
            <a:xfrm>
              <a:off x="1354" y="2386"/>
              <a:ext cx="154" cy="517"/>
            </a:xfrm>
            <a:custGeom>
              <a:avLst/>
              <a:gdLst>
                <a:gd name="T0" fmla="*/ 0 w 13"/>
                <a:gd name="T1" fmla="*/ 0 h 31"/>
                <a:gd name="T2" fmla="*/ 0 w 13"/>
                <a:gd name="T3" fmla="*/ 31 h 31"/>
                <a:gd name="T4" fmla="*/ 0 60000 65536"/>
                <a:gd name="T5" fmla="*/ 0 60000 65536"/>
                <a:gd name="T6" fmla="*/ 0 w 13"/>
                <a:gd name="T7" fmla="*/ 0 h 31"/>
                <a:gd name="T8" fmla="*/ 13 w 13"/>
                <a:gd name="T9" fmla="*/ 31 h 3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" h="31">
                  <a:moveTo>
                    <a:pt x="0" y="0"/>
                  </a:moveTo>
                  <a:cubicBezTo>
                    <a:pt x="13" y="2"/>
                    <a:pt x="13" y="29"/>
                    <a:pt x="0" y="31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28" name="Freeform 24"/>
            <p:cNvSpPr>
              <a:spLocks/>
            </p:cNvSpPr>
            <p:nvPr/>
          </p:nvSpPr>
          <p:spPr bwMode="auto">
            <a:xfrm>
              <a:off x="3075" y="2953"/>
              <a:ext cx="134" cy="117"/>
            </a:xfrm>
            <a:custGeom>
              <a:avLst/>
              <a:gdLst>
                <a:gd name="T0" fmla="*/ 5 w 8"/>
                <a:gd name="T1" fmla="*/ 0 h 7"/>
                <a:gd name="T2" fmla="*/ 7 w 8"/>
                <a:gd name="T3" fmla="*/ 4 h 7"/>
                <a:gd name="T4" fmla="*/ 3 w 8"/>
                <a:gd name="T5" fmla="*/ 7 h 7"/>
                <a:gd name="T6" fmla="*/ 0 w 8"/>
                <a:gd name="T7" fmla="*/ 4 h 7"/>
                <a:gd name="T8" fmla="*/ 5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7"/>
                <a:gd name="T17" fmla="*/ 8 w 8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7">
                  <a:moveTo>
                    <a:pt x="5" y="0"/>
                  </a:moveTo>
                  <a:cubicBezTo>
                    <a:pt x="6" y="0"/>
                    <a:pt x="8" y="2"/>
                    <a:pt x="7" y="4"/>
                  </a:cubicBezTo>
                  <a:cubicBezTo>
                    <a:pt x="7" y="6"/>
                    <a:pt x="5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</a:path>
              </a:pathLst>
            </a:custGeom>
            <a:solidFill>
              <a:schemeClr val="bg1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29" name="Freeform 25"/>
            <p:cNvSpPr>
              <a:spLocks/>
            </p:cNvSpPr>
            <p:nvPr/>
          </p:nvSpPr>
          <p:spPr bwMode="auto">
            <a:xfrm>
              <a:off x="5314" y="2953"/>
              <a:ext cx="133" cy="117"/>
            </a:xfrm>
            <a:custGeom>
              <a:avLst/>
              <a:gdLst>
                <a:gd name="T0" fmla="*/ 5 w 8"/>
                <a:gd name="T1" fmla="*/ 0 h 7"/>
                <a:gd name="T2" fmla="*/ 7 w 8"/>
                <a:gd name="T3" fmla="*/ 4 h 7"/>
                <a:gd name="T4" fmla="*/ 3 w 8"/>
                <a:gd name="T5" fmla="*/ 7 h 7"/>
                <a:gd name="T6" fmla="*/ 0 w 8"/>
                <a:gd name="T7" fmla="*/ 4 h 7"/>
                <a:gd name="T8" fmla="*/ 5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7"/>
                <a:gd name="T17" fmla="*/ 8 w 8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7">
                  <a:moveTo>
                    <a:pt x="5" y="0"/>
                  </a:moveTo>
                  <a:cubicBezTo>
                    <a:pt x="6" y="0"/>
                    <a:pt x="8" y="2"/>
                    <a:pt x="7" y="4"/>
                  </a:cubicBezTo>
                  <a:cubicBezTo>
                    <a:pt x="7" y="6"/>
                    <a:pt x="5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</a:path>
              </a:pathLst>
            </a:custGeom>
            <a:solidFill>
              <a:schemeClr val="bg1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30" name="Freeform 26"/>
            <p:cNvSpPr>
              <a:spLocks/>
            </p:cNvSpPr>
            <p:nvPr/>
          </p:nvSpPr>
          <p:spPr bwMode="auto">
            <a:xfrm>
              <a:off x="4558" y="2231"/>
              <a:ext cx="117" cy="117"/>
            </a:xfrm>
            <a:custGeom>
              <a:avLst/>
              <a:gdLst>
                <a:gd name="T0" fmla="*/ 0 w 7"/>
                <a:gd name="T1" fmla="*/ 3 h 7"/>
                <a:gd name="T2" fmla="*/ 3 w 7"/>
                <a:gd name="T3" fmla="*/ 0 h 7"/>
                <a:gd name="T4" fmla="*/ 7 w 7"/>
                <a:gd name="T5" fmla="*/ 4 h 7"/>
                <a:gd name="T6" fmla="*/ 4 w 7"/>
                <a:gd name="T7" fmla="*/ 7 h 7"/>
                <a:gd name="T8" fmla="*/ 0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7"/>
                <a:gd name="T17" fmla="*/ 7 w 7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7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6"/>
                    <a:pt x="6" y="7"/>
                    <a:pt x="4" y="7"/>
                  </a:cubicBezTo>
                  <a:cubicBezTo>
                    <a:pt x="2" y="6"/>
                    <a:pt x="0" y="5"/>
                    <a:pt x="0" y="3"/>
                  </a:cubicBezTo>
                </a:path>
              </a:pathLst>
            </a:custGeom>
            <a:solidFill>
              <a:schemeClr val="bg1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31" name="Freeform 27"/>
            <p:cNvSpPr>
              <a:spLocks/>
            </p:cNvSpPr>
            <p:nvPr/>
          </p:nvSpPr>
          <p:spPr bwMode="auto">
            <a:xfrm>
              <a:off x="2056" y="2252"/>
              <a:ext cx="368" cy="367"/>
            </a:xfrm>
            <a:custGeom>
              <a:avLst/>
              <a:gdLst>
                <a:gd name="T0" fmla="*/ 17 w 22"/>
                <a:gd name="T1" fmla="*/ 0 h 22"/>
                <a:gd name="T2" fmla="*/ 2 w 22"/>
                <a:gd name="T3" fmla="*/ 14 h 22"/>
                <a:gd name="T4" fmla="*/ 8 w 22"/>
                <a:gd name="T5" fmla="*/ 19 h 22"/>
                <a:gd name="T6" fmla="*/ 22 w 22"/>
                <a:gd name="T7" fmla="*/ 5 h 22"/>
                <a:gd name="T8" fmla="*/ 17 w 22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22"/>
                <a:gd name="T17" fmla="*/ 22 w 22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22">
                  <a:moveTo>
                    <a:pt x="17" y="0"/>
                  </a:moveTo>
                  <a:lnTo>
                    <a:pt x="2" y="14"/>
                  </a:lnTo>
                  <a:cubicBezTo>
                    <a:pt x="0" y="17"/>
                    <a:pt x="5" y="22"/>
                    <a:pt x="8" y="19"/>
                  </a:cubicBezTo>
                  <a:lnTo>
                    <a:pt x="22" y="5"/>
                  </a:lnTo>
                  <a:cubicBezTo>
                    <a:pt x="19" y="7"/>
                    <a:pt x="15" y="4"/>
                    <a:pt x="17" y="0"/>
                  </a:cubicBezTo>
                </a:path>
              </a:pathLst>
            </a:custGeom>
            <a:solidFill>
              <a:srgbClr val="FF4112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32" name="Freeform 28"/>
            <p:cNvSpPr>
              <a:spLocks/>
            </p:cNvSpPr>
            <p:nvPr/>
          </p:nvSpPr>
          <p:spPr bwMode="auto">
            <a:xfrm>
              <a:off x="2324" y="2235"/>
              <a:ext cx="116" cy="117"/>
            </a:xfrm>
            <a:custGeom>
              <a:avLst/>
              <a:gdLst>
                <a:gd name="T0" fmla="*/ 0 w 7"/>
                <a:gd name="T1" fmla="*/ 3 h 7"/>
                <a:gd name="T2" fmla="*/ 4 w 7"/>
                <a:gd name="T3" fmla="*/ 0 h 7"/>
                <a:gd name="T4" fmla="*/ 7 w 7"/>
                <a:gd name="T5" fmla="*/ 4 h 7"/>
                <a:gd name="T6" fmla="*/ 4 w 7"/>
                <a:gd name="T7" fmla="*/ 7 h 7"/>
                <a:gd name="T8" fmla="*/ 0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7"/>
                <a:gd name="T17" fmla="*/ 7 w 7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7">
                  <a:moveTo>
                    <a:pt x="0" y="3"/>
                  </a:move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6"/>
                    <a:pt x="6" y="7"/>
                    <a:pt x="4" y="7"/>
                  </a:cubicBezTo>
                  <a:cubicBezTo>
                    <a:pt x="2" y="6"/>
                    <a:pt x="0" y="5"/>
                    <a:pt x="0" y="3"/>
                  </a:cubicBezTo>
                </a:path>
              </a:pathLst>
            </a:custGeom>
            <a:solidFill>
              <a:schemeClr val="bg1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2294" name="Line 29"/>
          <p:cNvSpPr>
            <a:spLocks noChangeShapeType="1"/>
          </p:cNvSpPr>
          <p:nvPr/>
        </p:nvSpPr>
        <p:spPr bwMode="auto">
          <a:xfrm flipV="1">
            <a:off x="4897439" y="2747964"/>
            <a:ext cx="515937" cy="568325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295" name="Line 30"/>
          <p:cNvSpPr>
            <a:spLocks noChangeShapeType="1"/>
          </p:cNvSpPr>
          <p:nvPr/>
        </p:nvSpPr>
        <p:spPr bwMode="auto">
          <a:xfrm flipV="1">
            <a:off x="4343400" y="1785938"/>
            <a:ext cx="0" cy="1611312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296" name="Line 31"/>
          <p:cNvSpPr>
            <a:spLocks noChangeShapeType="1"/>
          </p:cNvSpPr>
          <p:nvPr/>
        </p:nvSpPr>
        <p:spPr bwMode="auto">
          <a:xfrm flipV="1">
            <a:off x="4343400" y="4349751"/>
            <a:ext cx="0" cy="720725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297" name="Line 32"/>
          <p:cNvSpPr>
            <a:spLocks noChangeShapeType="1"/>
          </p:cNvSpPr>
          <p:nvPr/>
        </p:nvSpPr>
        <p:spPr bwMode="auto">
          <a:xfrm flipV="1">
            <a:off x="5480050" y="4349751"/>
            <a:ext cx="0" cy="720725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298" name="Line 33"/>
          <p:cNvSpPr>
            <a:spLocks noChangeShapeType="1"/>
          </p:cNvSpPr>
          <p:nvPr/>
        </p:nvSpPr>
        <p:spPr bwMode="auto">
          <a:xfrm flipV="1">
            <a:off x="3338513" y="5124450"/>
            <a:ext cx="0" cy="97155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299" name="Line 34"/>
          <p:cNvSpPr>
            <a:spLocks noChangeShapeType="1"/>
          </p:cNvSpPr>
          <p:nvPr/>
        </p:nvSpPr>
        <p:spPr bwMode="auto">
          <a:xfrm flipV="1">
            <a:off x="6473825" y="5124450"/>
            <a:ext cx="0" cy="97155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300" name="Arc 35"/>
          <p:cNvSpPr>
            <a:spLocks/>
          </p:cNvSpPr>
          <p:nvPr/>
        </p:nvSpPr>
        <p:spPr bwMode="auto">
          <a:xfrm>
            <a:off x="4492626" y="2069456"/>
            <a:ext cx="754063" cy="461665"/>
          </a:xfrm>
          <a:custGeom>
            <a:avLst/>
            <a:gdLst>
              <a:gd name="T0" fmla="*/ 0 w 21600"/>
              <a:gd name="T1" fmla="*/ 0 h 21600"/>
              <a:gd name="T2" fmla="*/ 754063 w 21600"/>
              <a:gd name="T3" fmla="*/ 847725 h 21600"/>
              <a:gd name="T4" fmla="*/ 0 w 21600"/>
              <a:gd name="T5" fmla="*/ 847725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301" name="Line 36"/>
          <p:cNvSpPr>
            <a:spLocks noChangeShapeType="1"/>
          </p:cNvSpPr>
          <p:nvPr/>
        </p:nvSpPr>
        <p:spPr bwMode="auto">
          <a:xfrm>
            <a:off x="4425951" y="4878388"/>
            <a:ext cx="968375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302" name="Line 37"/>
          <p:cNvSpPr>
            <a:spLocks noChangeShapeType="1"/>
          </p:cNvSpPr>
          <p:nvPr/>
        </p:nvSpPr>
        <p:spPr bwMode="auto">
          <a:xfrm>
            <a:off x="3403601" y="5851525"/>
            <a:ext cx="3006725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3574" name="Text Box 38"/>
          <p:cNvSpPr txBox="1">
            <a:spLocks noChangeArrowheads="1"/>
          </p:cNvSpPr>
          <p:nvPr/>
        </p:nvSpPr>
        <p:spPr bwMode="auto">
          <a:xfrm>
            <a:off x="5046664" y="1676401"/>
            <a:ext cx="169227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60</a:t>
            </a:r>
            <a:r>
              <a:rPr kumimoji="0" lang="en-US" altLang="zh-TW" sz="2800" b="1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o</a:t>
            </a:r>
            <a:endParaRPr kumimoji="0" lang="en-US" altLang="zh-TW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93575" name="Text Box 39"/>
          <p:cNvSpPr txBox="1">
            <a:spLocks noChangeArrowheads="1"/>
          </p:cNvSpPr>
          <p:nvPr/>
        </p:nvSpPr>
        <p:spPr bwMode="auto">
          <a:xfrm>
            <a:off x="4097338" y="5029201"/>
            <a:ext cx="1625600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14.3 nm</a:t>
            </a:r>
          </a:p>
        </p:txBody>
      </p:sp>
      <p:sp>
        <p:nvSpPr>
          <p:cNvPr id="193576" name="Text Box 40"/>
          <p:cNvSpPr txBox="1">
            <a:spLocks noChangeArrowheads="1"/>
          </p:cNvSpPr>
          <p:nvPr/>
        </p:nvSpPr>
        <p:spPr bwMode="auto">
          <a:xfrm>
            <a:off x="3316288" y="6034088"/>
            <a:ext cx="3154362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43 nm</a:t>
            </a:r>
          </a:p>
        </p:txBody>
      </p:sp>
      <p:sp>
        <p:nvSpPr>
          <p:cNvPr id="193577" name="Text Box 41"/>
          <p:cNvSpPr txBox="1">
            <a:spLocks noChangeArrowheads="1"/>
          </p:cNvSpPr>
          <p:nvPr/>
        </p:nvSpPr>
        <p:spPr bwMode="auto">
          <a:xfrm>
            <a:off x="1524000" y="533400"/>
            <a:ext cx="9144000" cy="762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Cross bridges</a:t>
            </a:r>
          </a:p>
        </p:txBody>
      </p:sp>
    </p:spTree>
    <p:extLst>
      <p:ext uri="{BB962C8B-B14F-4D97-AF65-F5344CB8AC3E}">
        <p14:creationId xmlns:p14="http://schemas.microsoft.com/office/powerpoint/2010/main" val="15188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5B3535-F91A-4F7E-8D9C-8CE763586A9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3317" name="Group 2"/>
          <p:cNvGrpSpPr>
            <a:grpSpLocks/>
          </p:cNvGrpSpPr>
          <p:nvPr/>
        </p:nvGrpSpPr>
        <p:grpSpPr bwMode="auto">
          <a:xfrm>
            <a:off x="4097339" y="4838701"/>
            <a:ext cx="5978525" cy="1868488"/>
            <a:chOff x="1632" y="2954"/>
            <a:chExt cx="4236" cy="1177"/>
          </a:xfrm>
        </p:grpSpPr>
        <p:sp>
          <p:nvSpPr>
            <p:cNvPr id="13356" name="Rectangle 3"/>
            <p:cNvSpPr>
              <a:spLocks noChangeArrowheads="1"/>
            </p:cNvSpPr>
            <p:nvPr/>
          </p:nvSpPr>
          <p:spPr bwMode="auto">
            <a:xfrm>
              <a:off x="1767" y="2954"/>
              <a:ext cx="3970" cy="2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3357" name="Rectangle 4" descr="Small confetti"/>
            <p:cNvSpPr>
              <a:spLocks noChangeArrowheads="1"/>
            </p:cNvSpPr>
            <p:nvPr/>
          </p:nvSpPr>
          <p:spPr bwMode="auto">
            <a:xfrm>
              <a:off x="1720" y="3325"/>
              <a:ext cx="131" cy="291"/>
            </a:xfrm>
            <a:prstGeom prst="rect">
              <a:avLst/>
            </a:prstGeom>
            <a:pattFill prst="smConfetti">
              <a:fgClr>
                <a:schemeClr val="tx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3358" name="Rectangle 5"/>
            <p:cNvSpPr>
              <a:spLocks noChangeArrowheads="1"/>
            </p:cNvSpPr>
            <p:nvPr/>
          </p:nvSpPr>
          <p:spPr bwMode="auto">
            <a:xfrm>
              <a:off x="1632" y="3840"/>
              <a:ext cx="288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3359" name="Rectangle 6"/>
            <p:cNvSpPr>
              <a:spLocks noChangeArrowheads="1"/>
            </p:cNvSpPr>
            <p:nvPr/>
          </p:nvSpPr>
          <p:spPr bwMode="auto">
            <a:xfrm>
              <a:off x="5616" y="2954"/>
              <a:ext cx="252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3318" name="Freeform 7"/>
          <p:cNvSpPr>
            <a:spLocks/>
          </p:cNvSpPr>
          <p:nvPr/>
        </p:nvSpPr>
        <p:spPr bwMode="auto">
          <a:xfrm>
            <a:off x="8558214" y="5095876"/>
            <a:ext cx="261937" cy="612775"/>
          </a:xfrm>
          <a:custGeom>
            <a:avLst/>
            <a:gdLst>
              <a:gd name="T0" fmla="*/ 23 w 25"/>
              <a:gd name="T1" fmla="*/ 21 h 52"/>
              <a:gd name="T2" fmla="*/ 19 w 25"/>
              <a:gd name="T3" fmla="*/ 12 h 52"/>
              <a:gd name="T4" fmla="*/ 10 w 25"/>
              <a:gd name="T5" fmla="*/ 2 h 52"/>
              <a:gd name="T6" fmla="*/ 5 w 25"/>
              <a:gd name="T7" fmla="*/ 1 h 52"/>
              <a:gd name="T8" fmla="*/ 1 w 25"/>
              <a:gd name="T9" fmla="*/ 15 h 52"/>
              <a:gd name="T10" fmla="*/ 12 w 25"/>
              <a:gd name="T11" fmla="*/ 41 h 52"/>
              <a:gd name="T12" fmla="*/ 21 w 25"/>
              <a:gd name="T13" fmla="*/ 52 h 52"/>
              <a:gd name="T14" fmla="*/ 25 w 25"/>
              <a:gd name="T15" fmla="*/ 27 h 52"/>
              <a:gd name="T16" fmla="*/ 23 w 25"/>
              <a:gd name="T17" fmla="*/ 21 h 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"/>
              <a:gd name="T28" fmla="*/ 0 h 52"/>
              <a:gd name="T29" fmla="*/ 25 w 25"/>
              <a:gd name="T30" fmla="*/ 52 h 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" h="52">
                <a:moveTo>
                  <a:pt x="23" y="21"/>
                </a:moveTo>
                <a:cubicBezTo>
                  <a:pt x="21" y="18"/>
                  <a:pt x="20" y="14"/>
                  <a:pt x="19" y="12"/>
                </a:cubicBezTo>
                <a:cubicBezTo>
                  <a:pt x="16" y="8"/>
                  <a:pt x="13" y="4"/>
                  <a:pt x="10" y="2"/>
                </a:cubicBezTo>
                <a:cubicBezTo>
                  <a:pt x="9" y="1"/>
                  <a:pt x="6" y="0"/>
                  <a:pt x="5" y="1"/>
                </a:cubicBezTo>
                <a:cubicBezTo>
                  <a:pt x="2" y="5"/>
                  <a:pt x="0" y="10"/>
                  <a:pt x="1" y="15"/>
                </a:cubicBezTo>
                <a:cubicBezTo>
                  <a:pt x="1" y="24"/>
                  <a:pt x="6" y="32"/>
                  <a:pt x="12" y="41"/>
                </a:cubicBezTo>
                <a:cubicBezTo>
                  <a:pt x="14" y="45"/>
                  <a:pt x="19" y="49"/>
                  <a:pt x="21" y="52"/>
                </a:cubicBezTo>
                <a:cubicBezTo>
                  <a:pt x="25" y="43"/>
                  <a:pt x="24" y="36"/>
                  <a:pt x="25" y="27"/>
                </a:cubicBezTo>
                <a:cubicBezTo>
                  <a:pt x="25" y="25"/>
                  <a:pt x="24" y="23"/>
                  <a:pt x="23" y="21"/>
                </a:cubicBezTo>
              </a:path>
            </a:pathLst>
          </a:custGeom>
          <a:solidFill>
            <a:schemeClr val="bg2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19" name="Freeform 8"/>
          <p:cNvSpPr>
            <a:spLocks/>
          </p:cNvSpPr>
          <p:nvPr/>
        </p:nvSpPr>
        <p:spPr bwMode="auto">
          <a:xfrm>
            <a:off x="5551489" y="5095875"/>
            <a:ext cx="261937" cy="647700"/>
          </a:xfrm>
          <a:custGeom>
            <a:avLst/>
            <a:gdLst>
              <a:gd name="T0" fmla="*/ 23 w 25"/>
              <a:gd name="T1" fmla="*/ 21 h 55"/>
              <a:gd name="T2" fmla="*/ 19 w 25"/>
              <a:gd name="T3" fmla="*/ 12 h 55"/>
              <a:gd name="T4" fmla="*/ 10 w 25"/>
              <a:gd name="T5" fmla="*/ 2 h 55"/>
              <a:gd name="T6" fmla="*/ 5 w 25"/>
              <a:gd name="T7" fmla="*/ 2 h 55"/>
              <a:gd name="T8" fmla="*/ 1 w 25"/>
              <a:gd name="T9" fmla="*/ 15 h 55"/>
              <a:gd name="T10" fmla="*/ 9 w 25"/>
              <a:gd name="T11" fmla="*/ 43 h 55"/>
              <a:gd name="T12" fmla="*/ 21 w 25"/>
              <a:gd name="T13" fmla="*/ 55 h 55"/>
              <a:gd name="T14" fmla="*/ 25 w 25"/>
              <a:gd name="T15" fmla="*/ 27 h 55"/>
              <a:gd name="T16" fmla="*/ 23 w 25"/>
              <a:gd name="T17" fmla="*/ 21 h 5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"/>
              <a:gd name="T28" fmla="*/ 0 h 55"/>
              <a:gd name="T29" fmla="*/ 25 w 25"/>
              <a:gd name="T30" fmla="*/ 55 h 5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" h="55">
                <a:moveTo>
                  <a:pt x="23" y="21"/>
                </a:moveTo>
                <a:cubicBezTo>
                  <a:pt x="22" y="18"/>
                  <a:pt x="21" y="14"/>
                  <a:pt x="19" y="12"/>
                </a:cubicBezTo>
                <a:cubicBezTo>
                  <a:pt x="16" y="8"/>
                  <a:pt x="14" y="4"/>
                  <a:pt x="10" y="2"/>
                </a:cubicBezTo>
                <a:cubicBezTo>
                  <a:pt x="9" y="1"/>
                  <a:pt x="6" y="0"/>
                  <a:pt x="5" y="2"/>
                </a:cubicBezTo>
                <a:cubicBezTo>
                  <a:pt x="2" y="6"/>
                  <a:pt x="0" y="10"/>
                  <a:pt x="1" y="15"/>
                </a:cubicBezTo>
                <a:cubicBezTo>
                  <a:pt x="1" y="24"/>
                  <a:pt x="4" y="35"/>
                  <a:pt x="9" y="43"/>
                </a:cubicBezTo>
                <a:cubicBezTo>
                  <a:pt x="12" y="48"/>
                  <a:pt x="17" y="55"/>
                  <a:pt x="21" y="55"/>
                </a:cubicBezTo>
                <a:cubicBezTo>
                  <a:pt x="25" y="46"/>
                  <a:pt x="25" y="36"/>
                  <a:pt x="25" y="27"/>
                </a:cubicBezTo>
                <a:cubicBezTo>
                  <a:pt x="25" y="25"/>
                  <a:pt x="24" y="23"/>
                  <a:pt x="23" y="21"/>
                </a:cubicBezTo>
              </a:path>
            </a:pathLst>
          </a:custGeom>
          <a:solidFill>
            <a:schemeClr val="bg2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20" name="Freeform 9"/>
          <p:cNvSpPr>
            <a:spLocks/>
          </p:cNvSpPr>
          <p:nvPr/>
        </p:nvSpPr>
        <p:spPr bwMode="auto">
          <a:xfrm>
            <a:off x="4649789" y="4859339"/>
            <a:ext cx="293687" cy="625475"/>
          </a:xfrm>
          <a:custGeom>
            <a:avLst/>
            <a:gdLst>
              <a:gd name="T0" fmla="*/ 24 w 28"/>
              <a:gd name="T1" fmla="*/ 19 h 53"/>
              <a:gd name="T2" fmla="*/ 18 w 28"/>
              <a:gd name="T3" fmla="*/ 10 h 53"/>
              <a:gd name="T4" fmla="*/ 8 w 28"/>
              <a:gd name="T5" fmla="*/ 1 h 53"/>
              <a:gd name="T6" fmla="*/ 3 w 28"/>
              <a:gd name="T7" fmla="*/ 3 h 53"/>
              <a:gd name="T8" fmla="*/ 1 w 28"/>
              <a:gd name="T9" fmla="*/ 15 h 53"/>
              <a:gd name="T10" fmla="*/ 13 w 28"/>
              <a:gd name="T11" fmla="*/ 43 h 53"/>
              <a:gd name="T12" fmla="*/ 25 w 28"/>
              <a:gd name="T13" fmla="*/ 53 h 53"/>
              <a:gd name="T14" fmla="*/ 26 w 28"/>
              <a:gd name="T15" fmla="*/ 25 h 53"/>
              <a:gd name="T16" fmla="*/ 24 w 28"/>
              <a:gd name="T17" fmla="*/ 19 h 5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8"/>
              <a:gd name="T28" fmla="*/ 0 h 53"/>
              <a:gd name="T29" fmla="*/ 28 w 28"/>
              <a:gd name="T30" fmla="*/ 53 h 5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8" h="53">
                <a:moveTo>
                  <a:pt x="24" y="19"/>
                </a:moveTo>
                <a:cubicBezTo>
                  <a:pt x="22" y="16"/>
                  <a:pt x="20" y="13"/>
                  <a:pt x="18" y="10"/>
                </a:cubicBezTo>
                <a:cubicBezTo>
                  <a:pt x="15" y="7"/>
                  <a:pt x="12" y="3"/>
                  <a:pt x="8" y="1"/>
                </a:cubicBezTo>
                <a:cubicBezTo>
                  <a:pt x="7" y="0"/>
                  <a:pt x="4" y="1"/>
                  <a:pt x="3" y="3"/>
                </a:cubicBezTo>
                <a:cubicBezTo>
                  <a:pt x="1" y="7"/>
                  <a:pt x="0" y="11"/>
                  <a:pt x="1" y="15"/>
                </a:cubicBezTo>
                <a:cubicBezTo>
                  <a:pt x="2" y="25"/>
                  <a:pt x="6" y="35"/>
                  <a:pt x="13" y="43"/>
                </a:cubicBezTo>
                <a:cubicBezTo>
                  <a:pt x="15" y="47"/>
                  <a:pt x="22" y="53"/>
                  <a:pt x="25" y="53"/>
                </a:cubicBezTo>
                <a:cubicBezTo>
                  <a:pt x="28" y="44"/>
                  <a:pt x="27" y="34"/>
                  <a:pt x="26" y="25"/>
                </a:cubicBezTo>
                <a:cubicBezTo>
                  <a:pt x="26" y="23"/>
                  <a:pt x="25" y="20"/>
                  <a:pt x="24" y="19"/>
                </a:cubicBezTo>
              </a:path>
            </a:pathLst>
          </a:custGeom>
          <a:solidFill>
            <a:schemeClr val="bg2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21" name="Freeform 10"/>
          <p:cNvSpPr>
            <a:spLocks/>
          </p:cNvSpPr>
          <p:nvPr/>
        </p:nvSpPr>
        <p:spPr bwMode="auto">
          <a:xfrm>
            <a:off x="7677151" y="4352926"/>
            <a:ext cx="263525" cy="684213"/>
          </a:xfrm>
          <a:custGeom>
            <a:avLst/>
            <a:gdLst>
              <a:gd name="T0" fmla="*/ 24 w 25"/>
              <a:gd name="T1" fmla="*/ 26 h 58"/>
              <a:gd name="T2" fmla="*/ 22 w 25"/>
              <a:gd name="T3" fmla="*/ 16 h 58"/>
              <a:gd name="T4" fmla="*/ 16 w 25"/>
              <a:gd name="T5" fmla="*/ 3 h 58"/>
              <a:gd name="T6" fmla="*/ 10 w 25"/>
              <a:gd name="T7" fmla="*/ 1 h 58"/>
              <a:gd name="T8" fmla="*/ 3 w 25"/>
              <a:gd name="T9" fmla="*/ 15 h 58"/>
              <a:gd name="T10" fmla="*/ 6 w 25"/>
              <a:gd name="T11" fmla="*/ 44 h 58"/>
              <a:gd name="T12" fmla="*/ 12 w 25"/>
              <a:gd name="T13" fmla="*/ 58 h 58"/>
              <a:gd name="T14" fmla="*/ 24 w 25"/>
              <a:gd name="T15" fmla="*/ 34 h 58"/>
              <a:gd name="T16" fmla="*/ 24 w 25"/>
              <a:gd name="T17" fmla="*/ 26 h 5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"/>
              <a:gd name="T28" fmla="*/ 0 h 58"/>
              <a:gd name="T29" fmla="*/ 25 w 25"/>
              <a:gd name="T30" fmla="*/ 58 h 5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" h="58">
                <a:moveTo>
                  <a:pt x="24" y="26"/>
                </a:moveTo>
                <a:cubicBezTo>
                  <a:pt x="23" y="23"/>
                  <a:pt x="23" y="19"/>
                  <a:pt x="22" y="16"/>
                </a:cubicBezTo>
                <a:cubicBezTo>
                  <a:pt x="20" y="11"/>
                  <a:pt x="19" y="7"/>
                  <a:pt x="16" y="3"/>
                </a:cubicBezTo>
                <a:cubicBezTo>
                  <a:pt x="15" y="1"/>
                  <a:pt x="12" y="0"/>
                  <a:pt x="10" y="1"/>
                </a:cubicBezTo>
                <a:cubicBezTo>
                  <a:pt x="7" y="4"/>
                  <a:pt x="3" y="10"/>
                  <a:pt x="3" y="15"/>
                </a:cubicBezTo>
                <a:cubicBezTo>
                  <a:pt x="0" y="24"/>
                  <a:pt x="3" y="34"/>
                  <a:pt x="6" y="44"/>
                </a:cubicBezTo>
                <a:cubicBezTo>
                  <a:pt x="7" y="49"/>
                  <a:pt x="11" y="54"/>
                  <a:pt x="12" y="58"/>
                </a:cubicBezTo>
                <a:cubicBezTo>
                  <a:pt x="19" y="50"/>
                  <a:pt x="20" y="43"/>
                  <a:pt x="24" y="34"/>
                </a:cubicBezTo>
                <a:cubicBezTo>
                  <a:pt x="25" y="31"/>
                  <a:pt x="24" y="29"/>
                  <a:pt x="24" y="26"/>
                </a:cubicBezTo>
              </a:path>
            </a:pathLst>
          </a:custGeom>
          <a:solidFill>
            <a:schemeClr val="bg2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22" name="Freeform 11"/>
          <p:cNvSpPr>
            <a:spLocks/>
          </p:cNvSpPr>
          <p:nvPr/>
        </p:nvSpPr>
        <p:spPr bwMode="auto">
          <a:xfrm>
            <a:off x="6672263" y="4872038"/>
            <a:ext cx="304800" cy="671512"/>
          </a:xfrm>
          <a:custGeom>
            <a:avLst/>
            <a:gdLst>
              <a:gd name="T0" fmla="*/ 27 w 29"/>
              <a:gd name="T1" fmla="*/ 30 h 57"/>
              <a:gd name="T2" fmla="*/ 29 w 29"/>
              <a:gd name="T3" fmla="*/ 19 h 57"/>
              <a:gd name="T4" fmla="*/ 28 w 29"/>
              <a:gd name="T5" fmla="*/ 4 h 57"/>
              <a:gd name="T6" fmla="*/ 23 w 29"/>
              <a:gd name="T7" fmla="*/ 1 h 57"/>
              <a:gd name="T8" fmla="*/ 9 w 29"/>
              <a:gd name="T9" fmla="*/ 11 h 57"/>
              <a:gd name="T10" fmla="*/ 1 w 29"/>
              <a:gd name="T11" fmla="*/ 41 h 57"/>
              <a:gd name="T12" fmla="*/ 2 w 29"/>
              <a:gd name="T13" fmla="*/ 57 h 57"/>
              <a:gd name="T14" fmla="*/ 24 w 29"/>
              <a:gd name="T15" fmla="*/ 37 h 57"/>
              <a:gd name="T16" fmla="*/ 27 w 29"/>
              <a:gd name="T17" fmla="*/ 30 h 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57"/>
              <a:gd name="T29" fmla="*/ 29 w 29"/>
              <a:gd name="T30" fmla="*/ 57 h 5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57">
                <a:moveTo>
                  <a:pt x="27" y="30"/>
                </a:moveTo>
                <a:cubicBezTo>
                  <a:pt x="27" y="26"/>
                  <a:pt x="29" y="22"/>
                  <a:pt x="29" y="19"/>
                </a:cubicBezTo>
                <a:cubicBezTo>
                  <a:pt x="29" y="14"/>
                  <a:pt x="29" y="9"/>
                  <a:pt x="28" y="4"/>
                </a:cubicBezTo>
                <a:cubicBezTo>
                  <a:pt x="27" y="3"/>
                  <a:pt x="25" y="0"/>
                  <a:pt x="23" y="1"/>
                </a:cubicBezTo>
                <a:cubicBezTo>
                  <a:pt x="17" y="3"/>
                  <a:pt x="12" y="6"/>
                  <a:pt x="9" y="11"/>
                </a:cubicBezTo>
                <a:cubicBezTo>
                  <a:pt x="3" y="19"/>
                  <a:pt x="1" y="30"/>
                  <a:pt x="1" y="41"/>
                </a:cubicBezTo>
                <a:cubicBezTo>
                  <a:pt x="0" y="46"/>
                  <a:pt x="2" y="52"/>
                  <a:pt x="2" y="57"/>
                </a:cubicBezTo>
                <a:cubicBezTo>
                  <a:pt x="10" y="47"/>
                  <a:pt x="16" y="43"/>
                  <a:pt x="24" y="37"/>
                </a:cubicBezTo>
                <a:cubicBezTo>
                  <a:pt x="26" y="35"/>
                  <a:pt x="27" y="32"/>
                  <a:pt x="27" y="30"/>
                </a:cubicBezTo>
              </a:path>
            </a:pathLst>
          </a:custGeom>
          <a:solidFill>
            <a:schemeClr val="bg2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23" name="Freeform 12"/>
          <p:cNvSpPr>
            <a:spLocks/>
          </p:cNvSpPr>
          <p:nvPr/>
        </p:nvSpPr>
        <p:spPr bwMode="auto">
          <a:xfrm>
            <a:off x="8767763" y="5037139"/>
            <a:ext cx="271462" cy="695325"/>
          </a:xfrm>
          <a:custGeom>
            <a:avLst/>
            <a:gdLst>
              <a:gd name="T0" fmla="*/ 5 w 26"/>
              <a:gd name="T1" fmla="*/ 58 h 59"/>
              <a:gd name="T2" fmla="*/ 6 w 26"/>
              <a:gd name="T3" fmla="*/ 56 h 59"/>
              <a:gd name="T4" fmla="*/ 22 w 26"/>
              <a:gd name="T5" fmla="*/ 27 h 59"/>
              <a:gd name="T6" fmla="*/ 21 w 26"/>
              <a:gd name="T7" fmla="*/ 3 h 59"/>
              <a:gd name="T8" fmla="*/ 8 w 26"/>
              <a:gd name="T9" fmla="*/ 12 h 59"/>
              <a:gd name="T10" fmla="*/ 1 w 26"/>
              <a:gd name="T11" fmla="*/ 40 h 59"/>
              <a:gd name="T12" fmla="*/ 2 w 26"/>
              <a:gd name="T13" fmla="*/ 59 h 59"/>
              <a:gd name="T14" fmla="*/ 5 w 26"/>
              <a:gd name="T15" fmla="*/ 58 h 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6"/>
              <a:gd name="T25" fmla="*/ 0 h 59"/>
              <a:gd name="T26" fmla="*/ 26 w 26"/>
              <a:gd name="T27" fmla="*/ 59 h 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6" h="59">
                <a:moveTo>
                  <a:pt x="5" y="58"/>
                </a:moveTo>
                <a:lnTo>
                  <a:pt x="6" y="56"/>
                </a:lnTo>
                <a:cubicBezTo>
                  <a:pt x="10" y="50"/>
                  <a:pt x="19" y="36"/>
                  <a:pt x="22" y="27"/>
                </a:cubicBezTo>
                <a:cubicBezTo>
                  <a:pt x="24" y="19"/>
                  <a:pt x="26" y="8"/>
                  <a:pt x="21" y="3"/>
                </a:cubicBezTo>
                <a:cubicBezTo>
                  <a:pt x="17" y="0"/>
                  <a:pt x="10" y="8"/>
                  <a:pt x="8" y="12"/>
                </a:cubicBezTo>
                <a:cubicBezTo>
                  <a:pt x="4" y="21"/>
                  <a:pt x="0" y="31"/>
                  <a:pt x="1" y="40"/>
                </a:cubicBezTo>
                <a:cubicBezTo>
                  <a:pt x="1" y="44"/>
                  <a:pt x="1" y="55"/>
                  <a:pt x="2" y="59"/>
                </a:cubicBezTo>
                <a:lnTo>
                  <a:pt x="5" y="58"/>
                </a:ln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24" name="Freeform 13"/>
          <p:cNvSpPr>
            <a:spLocks/>
          </p:cNvSpPr>
          <p:nvPr/>
        </p:nvSpPr>
        <p:spPr bwMode="auto">
          <a:xfrm>
            <a:off x="7804151" y="4364039"/>
            <a:ext cx="396875" cy="708025"/>
          </a:xfrm>
          <a:custGeom>
            <a:avLst/>
            <a:gdLst>
              <a:gd name="T0" fmla="*/ 4 w 38"/>
              <a:gd name="T1" fmla="*/ 60 h 60"/>
              <a:gd name="T2" fmla="*/ 1 w 38"/>
              <a:gd name="T3" fmla="*/ 59 h 60"/>
              <a:gd name="T4" fmla="*/ 3 w 38"/>
              <a:gd name="T5" fmla="*/ 48 h 60"/>
              <a:gd name="T6" fmla="*/ 11 w 38"/>
              <a:gd name="T7" fmla="*/ 20 h 60"/>
              <a:gd name="T8" fmla="*/ 32 w 38"/>
              <a:gd name="T9" fmla="*/ 3 h 60"/>
              <a:gd name="T10" fmla="*/ 27 w 38"/>
              <a:gd name="T11" fmla="*/ 34 h 60"/>
              <a:gd name="T12" fmla="*/ 5 w 38"/>
              <a:gd name="T13" fmla="*/ 59 h 60"/>
              <a:gd name="T14" fmla="*/ 4 w 38"/>
              <a:gd name="T15" fmla="*/ 60 h 6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8"/>
              <a:gd name="T25" fmla="*/ 0 h 60"/>
              <a:gd name="T26" fmla="*/ 38 w 38"/>
              <a:gd name="T27" fmla="*/ 60 h 6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8" h="60">
                <a:moveTo>
                  <a:pt x="4" y="60"/>
                </a:moveTo>
                <a:lnTo>
                  <a:pt x="1" y="59"/>
                </a:lnTo>
                <a:cubicBezTo>
                  <a:pt x="0" y="55"/>
                  <a:pt x="3" y="52"/>
                  <a:pt x="3" y="48"/>
                </a:cubicBezTo>
                <a:cubicBezTo>
                  <a:pt x="4" y="37"/>
                  <a:pt x="7" y="29"/>
                  <a:pt x="11" y="20"/>
                </a:cubicBezTo>
                <a:cubicBezTo>
                  <a:pt x="14" y="16"/>
                  <a:pt x="29" y="0"/>
                  <a:pt x="32" y="3"/>
                </a:cubicBezTo>
                <a:cubicBezTo>
                  <a:pt x="38" y="6"/>
                  <a:pt x="36" y="21"/>
                  <a:pt x="27" y="34"/>
                </a:cubicBezTo>
                <a:cubicBezTo>
                  <a:pt x="22" y="44"/>
                  <a:pt x="11" y="54"/>
                  <a:pt x="5" y="59"/>
                </a:cubicBezTo>
                <a:lnTo>
                  <a:pt x="4" y="60"/>
                </a:ln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25" name="Freeform 14"/>
          <p:cNvSpPr>
            <a:spLocks/>
          </p:cNvSpPr>
          <p:nvPr/>
        </p:nvSpPr>
        <p:spPr bwMode="auto">
          <a:xfrm>
            <a:off x="6683376" y="5106988"/>
            <a:ext cx="574675" cy="436562"/>
          </a:xfrm>
          <a:custGeom>
            <a:avLst/>
            <a:gdLst>
              <a:gd name="T0" fmla="*/ 3 w 55"/>
              <a:gd name="T1" fmla="*/ 36 h 37"/>
              <a:gd name="T2" fmla="*/ 0 w 55"/>
              <a:gd name="T3" fmla="*/ 37 h 37"/>
              <a:gd name="T4" fmla="*/ 5 w 55"/>
              <a:gd name="T5" fmla="*/ 28 h 37"/>
              <a:gd name="T6" fmla="*/ 24 w 55"/>
              <a:gd name="T7" fmla="*/ 8 h 37"/>
              <a:gd name="T8" fmla="*/ 51 w 55"/>
              <a:gd name="T9" fmla="*/ 3 h 37"/>
              <a:gd name="T10" fmla="*/ 41 w 55"/>
              <a:gd name="T11" fmla="*/ 23 h 37"/>
              <a:gd name="T12" fmla="*/ 4 w 55"/>
              <a:gd name="T13" fmla="*/ 34 h 37"/>
              <a:gd name="T14" fmla="*/ 3 w 55"/>
              <a:gd name="T15" fmla="*/ 36 h 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5"/>
              <a:gd name="T25" fmla="*/ 0 h 37"/>
              <a:gd name="T26" fmla="*/ 55 w 55"/>
              <a:gd name="T27" fmla="*/ 37 h 3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5" h="37">
                <a:moveTo>
                  <a:pt x="3" y="36"/>
                </a:moveTo>
                <a:lnTo>
                  <a:pt x="0" y="37"/>
                </a:lnTo>
                <a:cubicBezTo>
                  <a:pt x="0" y="33"/>
                  <a:pt x="3" y="31"/>
                  <a:pt x="5" y="28"/>
                </a:cubicBezTo>
                <a:cubicBezTo>
                  <a:pt x="9" y="18"/>
                  <a:pt x="18" y="12"/>
                  <a:pt x="24" y="8"/>
                </a:cubicBezTo>
                <a:cubicBezTo>
                  <a:pt x="33" y="3"/>
                  <a:pt x="47" y="0"/>
                  <a:pt x="51" y="3"/>
                </a:cubicBezTo>
                <a:cubicBezTo>
                  <a:pt x="55" y="9"/>
                  <a:pt x="48" y="18"/>
                  <a:pt x="41" y="23"/>
                </a:cubicBezTo>
                <a:cubicBezTo>
                  <a:pt x="33" y="31"/>
                  <a:pt x="11" y="31"/>
                  <a:pt x="4" y="34"/>
                </a:cubicBezTo>
                <a:lnTo>
                  <a:pt x="3" y="36"/>
                </a:ln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26" name="Freeform 15"/>
          <p:cNvSpPr>
            <a:spLocks/>
          </p:cNvSpPr>
          <p:nvPr/>
        </p:nvSpPr>
        <p:spPr bwMode="auto">
          <a:xfrm>
            <a:off x="5740401" y="5141914"/>
            <a:ext cx="282575" cy="625475"/>
          </a:xfrm>
          <a:custGeom>
            <a:avLst/>
            <a:gdLst>
              <a:gd name="T0" fmla="*/ 3 w 27"/>
              <a:gd name="T1" fmla="*/ 52 h 53"/>
              <a:gd name="T2" fmla="*/ 2 w 27"/>
              <a:gd name="T3" fmla="*/ 53 h 53"/>
              <a:gd name="T4" fmla="*/ 0 w 27"/>
              <a:gd name="T5" fmla="*/ 40 h 53"/>
              <a:gd name="T6" fmla="*/ 7 w 27"/>
              <a:gd name="T7" fmla="*/ 13 h 53"/>
              <a:gd name="T8" fmla="*/ 20 w 27"/>
              <a:gd name="T9" fmla="*/ 3 h 53"/>
              <a:gd name="T10" fmla="*/ 21 w 27"/>
              <a:gd name="T11" fmla="*/ 27 h 53"/>
              <a:gd name="T12" fmla="*/ 5 w 27"/>
              <a:gd name="T13" fmla="*/ 51 h 53"/>
              <a:gd name="T14" fmla="*/ 3 w 27"/>
              <a:gd name="T15" fmla="*/ 52 h 5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7"/>
              <a:gd name="T25" fmla="*/ 0 h 53"/>
              <a:gd name="T26" fmla="*/ 27 w 27"/>
              <a:gd name="T27" fmla="*/ 53 h 5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7" h="53">
                <a:moveTo>
                  <a:pt x="3" y="52"/>
                </a:moveTo>
                <a:lnTo>
                  <a:pt x="2" y="53"/>
                </a:lnTo>
                <a:cubicBezTo>
                  <a:pt x="0" y="49"/>
                  <a:pt x="0" y="45"/>
                  <a:pt x="0" y="40"/>
                </a:cubicBezTo>
                <a:cubicBezTo>
                  <a:pt x="0" y="31"/>
                  <a:pt x="3" y="21"/>
                  <a:pt x="7" y="13"/>
                </a:cubicBezTo>
                <a:cubicBezTo>
                  <a:pt x="9" y="8"/>
                  <a:pt x="17" y="0"/>
                  <a:pt x="20" y="3"/>
                </a:cubicBezTo>
                <a:cubicBezTo>
                  <a:pt x="27" y="8"/>
                  <a:pt x="23" y="19"/>
                  <a:pt x="21" y="27"/>
                </a:cubicBezTo>
                <a:cubicBezTo>
                  <a:pt x="19" y="36"/>
                  <a:pt x="9" y="46"/>
                  <a:pt x="5" y="51"/>
                </a:cubicBezTo>
                <a:lnTo>
                  <a:pt x="3" y="52"/>
                </a:ln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27" name="Freeform 16"/>
          <p:cNvSpPr>
            <a:spLocks/>
          </p:cNvSpPr>
          <p:nvPr/>
        </p:nvSpPr>
        <p:spPr bwMode="auto">
          <a:xfrm>
            <a:off x="4881563" y="4859338"/>
            <a:ext cx="303212" cy="684212"/>
          </a:xfrm>
          <a:custGeom>
            <a:avLst/>
            <a:gdLst>
              <a:gd name="T0" fmla="*/ 5 w 29"/>
              <a:gd name="T1" fmla="*/ 57 h 58"/>
              <a:gd name="T2" fmla="*/ 6 w 29"/>
              <a:gd name="T3" fmla="*/ 57 h 58"/>
              <a:gd name="T4" fmla="*/ 25 w 29"/>
              <a:gd name="T5" fmla="*/ 27 h 58"/>
              <a:gd name="T6" fmla="*/ 24 w 29"/>
              <a:gd name="T7" fmla="*/ 3 h 58"/>
              <a:gd name="T8" fmla="*/ 10 w 29"/>
              <a:gd name="T9" fmla="*/ 13 h 58"/>
              <a:gd name="T10" fmla="*/ 1 w 29"/>
              <a:gd name="T11" fmla="*/ 46 h 58"/>
              <a:gd name="T12" fmla="*/ 4 w 29"/>
              <a:gd name="T13" fmla="*/ 58 h 58"/>
              <a:gd name="T14" fmla="*/ 5 w 29"/>
              <a:gd name="T15" fmla="*/ 57 h 5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9"/>
              <a:gd name="T25" fmla="*/ 0 h 58"/>
              <a:gd name="T26" fmla="*/ 29 w 29"/>
              <a:gd name="T27" fmla="*/ 58 h 5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9" h="58">
                <a:moveTo>
                  <a:pt x="5" y="57"/>
                </a:moveTo>
                <a:lnTo>
                  <a:pt x="6" y="57"/>
                </a:lnTo>
                <a:cubicBezTo>
                  <a:pt x="10" y="51"/>
                  <a:pt x="22" y="36"/>
                  <a:pt x="25" y="27"/>
                </a:cubicBezTo>
                <a:cubicBezTo>
                  <a:pt x="28" y="19"/>
                  <a:pt x="29" y="8"/>
                  <a:pt x="24" y="3"/>
                </a:cubicBezTo>
                <a:cubicBezTo>
                  <a:pt x="20" y="0"/>
                  <a:pt x="13" y="8"/>
                  <a:pt x="10" y="13"/>
                </a:cubicBezTo>
                <a:cubicBezTo>
                  <a:pt x="7" y="18"/>
                  <a:pt x="0" y="35"/>
                  <a:pt x="1" y="46"/>
                </a:cubicBezTo>
                <a:cubicBezTo>
                  <a:pt x="1" y="50"/>
                  <a:pt x="2" y="54"/>
                  <a:pt x="4" y="58"/>
                </a:cubicBezTo>
                <a:lnTo>
                  <a:pt x="5" y="57"/>
                </a:ln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28" name="Freeform 17"/>
          <p:cNvSpPr>
            <a:spLocks/>
          </p:cNvSpPr>
          <p:nvPr/>
        </p:nvSpPr>
        <p:spPr bwMode="auto">
          <a:xfrm>
            <a:off x="4838701" y="4364039"/>
            <a:ext cx="4348163" cy="1957387"/>
          </a:xfrm>
          <a:custGeom>
            <a:avLst/>
            <a:gdLst>
              <a:gd name="T0" fmla="*/ 363 w 415"/>
              <a:gd name="T1" fmla="*/ 127 h 166"/>
              <a:gd name="T2" fmla="*/ 310 w 415"/>
              <a:gd name="T3" fmla="*/ 34 h 166"/>
              <a:gd name="T4" fmla="*/ 294 w 415"/>
              <a:gd name="T5" fmla="*/ 20 h 166"/>
              <a:gd name="T6" fmla="*/ 284 w 415"/>
              <a:gd name="T7" fmla="*/ 59 h 166"/>
              <a:gd name="T8" fmla="*/ 267 w 415"/>
              <a:gd name="T9" fmla="*/ 128 h 166"/>
              <a:gd name="T10" fmla="*/ 217 w 415"/>
              <a:gd name="T11" fmla="*/ 86 h 166"/>
              <a:gd name="T12" fmla="*/ 200 w 415"/>
              <a:gd name="T13" fmla="*/ 71 h 166"/>
              <a:gd name="T14" fmla="*/ 176 w 415"/>
              <a:gd name="T15" fmla="*/ 100 h 166"/>
              <a:gd name="T16" fmla="*/ 174 w 415"/>
              <a:gd name="T17" fmla="*/ 129 h 166"/>
              <a:gd name="T18" fmla="*/ 107 w 415"/>
              <a:gd name="T19" fmla="*/ 93 h 166"/>
              <a:gd name="T20" fmla="*/ 93 w 415"/>
              <a:gd name="T21" fmla="*/ 79 h 166"/>
              <a:gd name="T22" fmla="*/ 88 w 415"/>
              <a:gd name="T23" fmla="*/ 119 h 166"/>
              <a:gd name="T24" fmla="*/ 91 w 415"/>
              <a:gd name="T25" fmla="*/ 130 h 166"/>
              <a:gd name="T26" fmla="*/ 29 w 415"/>
              <a:gd name="T27" fmla="*/ 69 h 166"/>
              <a:gd name="T28" fmla="*/ 14 w 415"/>
              <a:gd name="T29" fmla="*/ 55 h 166"/>
              <a:gd name="T30" fmla="*/ 8 w 415"/>
              <a:gd name="T31" fmla="*/ 100 h 166"/>
              <a:gd name="T32" fmla="*/ 18 w 415"/>
              <a:gd name="T33" fmla="*/ 131 h 166"/>
              <a:gd name="T34" fmla="*/ 112 w 415"/>
              <a:gd name="T35" fmla="*/ 155 h 166"/>
              <a:gd name="T36" fmla="*/ 112 w 415"/>
              <a:gd name="T37" fmla="*/ 155 h 166"/>
              <a:gd name="T38" fmla="*/ 18 w 415"/>
              <a:gd name="T39" fmla="*/ 131 h 166"/>
              <a:gd name="T40" fmla="*/ 8 w 415"/>
              <a:gd name="T41" fmla="*/ 100 h 166"/>
              <a:gd name="T42" fmla="*/ 14 w 415"/>
              <a:gd name="T43" fmla="*/ 55 h 166"/>
              <a:gd name="T44" fmla="*/ 29 w 415"/>
              <a:gd name="T45" fmla="*/ 69 h 166"/>
              <a:gd name="T46" fmla="*/ 91 w 415"/>
              <a:gd name="T47" fmla="*/ 130 h 166"/>
              <a:gd name="T48" fmla="*/ 88 w 415"/>
              <a:gd name="T49" fmla="*/ 119 h 166"/>
              <a:gd name="T50" fmla="*/ 93 w 415"/>
              <a:gd name="T51" fmla="*/ 79 h 166"/>
              <a:gd name="T52" fmla="*/ 107 w 415"/>
              <a:gd name="T53" fmla="*/ 93 h 166"/>
              <a:gd name="T54" fmla="*/ 174 w 415"/>
              <a:gd name="T55" fmla="*/ 129 h 166"/>
              <a:gd name="T56" fmla="*/ 176 w 415"/>
              <a:gd name="T57" fmla="*/ 100 h 166"/>
              <a:gd name="T58" fmla="*/ 200 w 415"/>
              <a:gd name="T59" fmla="*/ 71 h 166"/>
              <a:gd name="T60" fmla="*/ 217 w 415"/>
              <a:gd name="T61" fmla="*/ 86 h 166"/>
              <a:gd name="T62" fmla="*/ 267 w 415"/>
              <a:gd name="T63" fmla="*/ 128 h 166"/>
              <a:gd name="T64" fmla="*/ 284 w 415"/>
              <a:gd name="T65" fmla="*/ 59 h 166"/>
              <a:gd name="T66" fmla="*/ 294 w 415"/>
              <a:gd name="T67" fmla="*/ 20 h 166"/>
              <a:gd name="T68" fmla="*/ 310 w 415"/>
              <a:gd name="T69" fmla="*/ 34 h 166"/>
              <a:gd name="T70" fmla="*/ 363 w 415"/>
              <a:gd name="T71" fmla="*/ 127 h 166"/>
              <a:gd name="T72" fmla="*/ 177 w 415"/>
              <a:gd name="T73" fmla="*/ 166 h 166"/>
              <a:gd name="T74" fmla="*/ 119 w 415"/>
              <a:gd name="T75" fmla="*/ 155 h 166"/>
              <a:gd name="T76" fmla="*/ 119 w 415"/>
              <a:gd name="T77" fmla="*/ 155 h 166"/>
              <a:gd name="T78" fmla="*/ 177 w 415"/>
              <a:gd name="T79" fmla="*/ 166 h 166"/>
              <a:gd name="T80" fmla="*/ 317 w 415"/>
              <a:gd name="T81" fmla="*/ 153 h 166"/>
              <a:gd name="T82" fmla="*/ 187 w 415"/>
              <a:gd name="T83" fmla="*/ 166 h 166"/>
              <a:gd name="T84" fmla="*/ 317 w 415"/>
              <a:gd name="T85" fmla="*/ 153 h 166"/>
              <a:gd name="T86" fmla="*/ 407 w 415"/>
              <a:gd name="T87" fmla="*/ 151 h 166"/>
              <a:gd name="T88" fmla="*/ 271 w 415"/>
              <a:gd name="T89" fmla="*/ 165 h 166"/>
              <a:gd name="T90" fmla="*/ 407 w 415"/>
              <a:gd name="T91" fmla="*/ 151 h 166"/>
              <a:gd name="T92" fmla="*/ 381 w 415"/>
              <a:gd name="T93" fmla="*/ 113 h 166"/>
              <a:gd name="T94" fmla="*/ 396 w 415"/>
              <a:gd name="T95" fmla="*/ 60 h 166"/>
              <a:gd name="T96" fmla="*/ 376 w 415"/>
              <a:gd name="T97" fmla="*/ 97 h 166"/>
              <a:gd name="T98" fmla="*/ 414 w 415"/>
              <a:gd name="T99" fmla="*/ 125 h 166"/>
              <a:gd name="T100" fmla="*/ 376 w 415"/>
              <a:gd name="T101" fmla="*/ 97 h 166"/>
              <a:gd name="T102" fmla="*/ 396 w 415"/>
              <a:gd name="T103" fmla="*/ 60 h 166"/>
              <a:gd name="T104" fmla="*/ 381 w 415"/>
              <a:gd name="T105" fmla="*/ 113 h 166"/>
              <a:gd name="T106" fmla="*/ 412 w 415"/>
              <a:gd name="T107" fmla="*/ 152 h 166"/>
              <a:gd name="T108" fmla="*/ 412 w 415"/>
              <a:gd name="T109" fmla="*/ 152 h 166"/>
              <a:gd name="T110" fmla="*/ 370 w 415"/>
              <a:gd name="T111" fmla="*/ 165 h 16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415"/>
              <a:gd name="T169" fmla="*/ 0 h 166"/>
              <a:gd name="T170" fmla="*/ 415 w 415"/>
              <a:gd name="T171" fmla="*/ 166 h 16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415" h="166">
                <a:moveTo>
                  <a:pt x="415" y="127"/>
                </a:moveTo>
                <a:lnTo>
                  <a:pt x="363" y="127"/>
                </a:lnTo>
                <a:lnTo>
                  <a:pt x="288" y="59"/>
                </a:lnTo>
                <a:cubicBezTo>
                  <a:pt x="294" y="54"/>
                  <a:pt x="305" y="44"/>
                  <a:pt x="310" y="34"/>
                </a:cubicBezTo>
                <a:cubicBezTo>
                  <a:pt x="319" y="21"/>
                  <a:pt x="321" y="6"/>
                  <a:pt x="315" y="3"/>
                </a:cubicBezTo>
                <a:cubicBezTo>
                  <a:pt x="312" y="0"/>
                  <a:pt x="297" y="16"/>
                  <a:pt x="294" y="20"/>
                </a:cubicBezTo>
                <a:cubicBezTo>
                  <a:pt x="290" y="29"/>
                  <a:pt x="287" y="37"/>
                  <a:pt x="286" y="48"/>
                </a:cubicBezTo>
                <a:cubicBezTo>
                  <a:pt x="286" y="52"/>
                  <a:pt x="283" y="55"/>
                  <a:pt x="284" y="59"/>
                </a:cubicBezTo>
                <a:lnTo>
                  <a:pt x="362" y="127"/>
                </a:lnTo>
                <a:lnTo>
                  <a:pt x="267" y="128"/>
                </a:lnTo>
                <a:lnTo>
                  <a:pt x="180" y="97"/>
                </a:lnTo>
                <a:cubicBezTo>
                  <a:pt x="187" y="94"/>
                  <a:pt x="209" y="94"/>
                  <a:pt x="217" y="86"/>
                </a:cubicBezTo>
                <a:cubicBezTo>
                  <a:pt x="224" y="81"/>
                  <a:pt x="231" y="72"/>
                  <a:pt x="227" y="66"/>
                </a:cubicBezTo>
                <a:cubicBezTo>
                  <a:pt x="223" y="63"/>
                  <a:pt x="209" y="66"/>
                  <a:pt x="200" y="71"/>
                </a:cubicBezTo>
                <a:cubicBezTo>
                  <a:pt x="194" y="75"/>
                  <a:pt x="185" y="81"/>
                  <a:pt x="181" y="91"/>
                </a:cubicBezTo>
                <a:cubicBezTo>
                  <a:pt x="179" y="94"/>
                  <a:pt x="176" y="96"/>
                  <a:pt x="176" y="100"/>
                </a:cubicBezTo>
                <a:lnTo>
                  <a:pt x="260" y="128"/>
                </a:lnTo>
                <a:lnTo>
                  <a:pt x="174" y="129"/>
                </a:lnTo>
                <a:lnTo>
                  <a:pt x="91" y="117"/>
                </a:lnTo>
                <a:cubicBezTo>
                  <a:pt x="95" y="112"/>
                  <a:pt x="105" y="102"/>
                  <a:pt x="107" y="93"/>
                </a:cubicBezTo>
                <a:cubicBezTo>
                  <a:pt x="109" y="85"/>
                  <a:pt x="113" y="74"/>
                  <a:pt x="106" y="69"/>
                </a:cubicBezTo>
                <a:cubicBezTo>
                  <a:pt x="103" y="66"/>
                  <a:pt x="95" y="74"/>
                  <a:pt x="93" y="79"/>
                </a:cubicBezTo>
                <a:cubicBezTo>
                  <a:pt x="89" y="87"/>
                  <a:pt x="86" y="97"/>
                  <a:pt x="86" y="106"/>
                </a:cubicBezTo>
                <a:cubicBezTo>
                  <a:pt x="86" y="111"/>
                  <a:pt x="86" y="115"/>
                  <a:pt x="88" y="119"/>
                </a:cubicBezTo>
                <a:lnTo>
                  <a:pt x="157" y="129"/>
                </a:lnTo>
                <a:lnTo>
                  <a:pt x="91" y="130"/>
                </a:lnTo>
                <a:lnTo>
                  <a:pt x="10" y="99"/>
                </a:lnTo>
                <a:cubicBezTo>
                  <a:pt x="14" y="93"/>
                  <a:pt x="26" y="78"/>
                  <a:pt x="29" y="69"/>
                </a:cubicBezTo>
                <a:cubicBezTo>
                  <a:pt x="32" y="61"/>
                  <a:pt x="33" y="50"/>
                  <a:pt x="28" y="45"/>
                </a:cubicBezTo>
                <a:cubicBezTo>
                  <a:pt x="24" y="42"/>
                  <a:pt x="17" y="50"/>
                  <a:pt x="14" y="55"/>
                </a:cubicBezTo>
                <a:cubicBezTo>
                  <a:pt x="11" y="60"/>
                  <a:pt x="4" y="77"/>
                  <a:pt x="5" y="88"/>
                </a:cubicBezTo>
                <a:cubicBezTo>
                  <a:pt x="5" y="92"/>
                  <a:pt x="6" y="96"/>
                  <a:pt x="8" y="100"/>
                </a:cubicBezTo>
                <a:lnTo>
                  <a:pt x="83" y="130"/>
                </a:lnTo>
                <a:lnTo>
                  <a:pt x="18" y="131"/>
                </a:lnTo>
                <a:cubicBezTo>
                  <a:pt x="1" y="131"/>
                  <a:pt x="0" y="155"/>
                  <a:pt x="18" y="156"/>
                </a:cubicBezTo>
                <a:lnTo>
                  <a:pt x="112" y="155"/>
                </a:lnTo>
                <a:lnTo>
                  <a:pt x="67" y="166"/>
                </a:lnTo>
                <a:lnTo>
                  <a:pt x="112" y="155"/>
                </a:lnTo>
                <a:lnTo>
                  <a:pt x="18" y="156"/>
                </a:lnTo>
                <a:cubicBezTo>
                  <a:pt x="0" y="155"/>
                  <a:pt x="1" y="131"/>
                  <a:pt x="18" y="131"/>
                </a:cubicBezTo>
                <a:lnTo>
                  <a:pt x="83" y="130"/>
                </a:lnTo>
                <a:lnTo>
                  <a:pt x="8" y="100"/>
                </a:lnTo>
                <a:cubicBezTo>
                  <a:pt x="6" y="96"/>
                  <a:pt x="5" y="92"/>
                  <a:pt x="5" y="88"/>
                </a:cubicBezTo>
                <a:cubicBezTo>
                  <a:pt x="4" y="77"/>
                  <a:pt x="11" y="60"/>
                  <a:pt x="14" y="55"/>
                </a:cubicBezTo>
                <a:cubicBezTo>
                  <a:pt x="17" y="50"/>
                  <a:pt x="24" y="42"/>
                  <a:pt x="28" y="45"/>
                </a:cubicBezTo>
                <a:cubicBezTo>
                  <a:pt x="33" y="50"/>
                  <a:pt x="32" y="61"/>
                  <a:pt x="29" y="69"/>
                </a:cubicBezTo>
                <a:cubicBezTo>
                  <a:pt x="26" y="78"/>
                  <a:pt x="14" y="93"/>
                  <a:pt x="10" y="99"/>
                </a:cubicBezTo>
                <a:lnTo>
                  <a:pt x="91" y="130"/>
                </a:lnTo>
                <a:lnTo>
                  <a:pt x="157" y="129"/>
                </a:lnTo>
                <a:lnTo>
                  <a:pt x="88" y="119"/>
                </a:lnTo>
                <a:cubicBezTo>
                  <a:pt x="86" y="115"/>
                  <a:pt x="86" y="111"/>
                  <a:pt x="86" y="106"/>
                </a:cubicBezTo>
                <a:cubicBezTo>
                  <a:pt x="86" y="97"/>
                  <a:pt x="89" y="87"/>
                  <a:pt x="93" y="79"/>
                </a:cubicBezTo>
                <a:cubicBezTo>
                  <a:pt x="95" y="74"/>
                  <a:pt x="103" y="66"/>
                  <a:pt x="106" y="69"/>
                </a:cubicBezTo>
                <a:cubicBezTo>
                  <a:pt x="113" y="74"/>
                  <a:pt x="109" y="85"/>
                  <a:pt x="107" y="93"/>
                </a:cubicBezTo>
                <a:cubicBezTo>
                  <a:pt x="105" y="102"/>
                  <a:pt x="95" y="112"/>
                  <a:pt x="91" y="117"/>
                </a:cubicBezTo>
                <a:lnTo>
                  <a:pt x="174" y="129"/>
                </a:lnTo>
                <a:lnTo>
                  <a:pt x="260" y="128"/>
                </a:lnTo>
                <a:lnTo>
                  <a:pt x="176" y="100"/>
                </a:lnTo>
                <a:cubicBezTo>
                  <a:pt x="176" y="96"/>
                  <a:pt x="179" y="94"/>
                  <a:pt x="181" y="91"/>
                </a:cubicBezTo>
                <a:cubicBezTo>
                  <a:pt x="185" y="81"/>
                  <a:pt x="194" y="75"/>
                  <a:pt x="200" y="71"/>
                </a:cubicBezTo>
                <a:cubicBezTo>
                  <a:pt x="209" y="66"/>
                  <a:pt x="223" y="63"/>
                  <a:pt x="227" y="66"/>
                </a:cubicBezTo>
                <a:cubicBezTo>
                  <a:pt x="231" y="72"/>
                  <a:pt x="224" y="81"/>
                  <a:pt x="217" y="86"/>
                </a:cubicBezTo>
                <a:cubicBezTo>
                  <a:pt x="209" y="94"/>
                  <a:pt x="187" y="94"/>
                  <a:pt x="180" y="97"/>
                </a:cubicBezTo>
                <a:lnTo>
                  <a:pt x="267" y="128"/>
                </a:lnTo>
                <a:lnTo>
                  <a:pt x="362" y="127"/>
                </a:lnTo>
                <a:lnTo>
                  <a:pt x="284" y="59"/>
                </a:lnTo>
                <a:cubicBezTo>
                  <a:pt x="283" y="55"/>
                  <a:pt x="286" y="52"/>
                  <a:pt x="286" y="48"/>
                </a:cubicBezTo>
                <a:cubicBezTo>
                  <a:pt x="287" y="37"/>
                  <a:pt x="290" y="29"/>
                  <a:pt x="294" y="20"/>
                </a:cubicBezTo>
                <a:cubicBezTo>
                  <a:pt x="297" y="16"/>
                  <a:pt x="312" y="0"/>
                  <a:pt x="315" y="3"/>
                </a:cubicBezTo>
                <a:cubicBezTo>
                  <a:pt x="321" y="6"/>
                  <a:pt x="319" y="21"/>
                  <a:pt x="310" y="34"/>
                </a:cubicBezTo>
                <a:cubicBezTo>
                  <a:pt x="305" y="44"/>
                  <a:pt x="294" y="54"/>
                  <a:pt x="288" y="59"/>
                </a:cubicBezTo>
                <a:lnTo>
                  <a:pt x="363" y="127"/>
                </a:lnTo>
                <a:lnTo>
                  <a:pt x="415" y="127"/>
                </a:lnTo>
                <a:moveTo>
                  <a:pt x="177" y="166"/>
                </a:moveTo>
                <a:lnTo>
                  <a:pt x="207" y="154"/>
                </a:lnTo>
                <a:lnTo>
                  <a:pt x="119" y="155"/>
                </a:lnTo>
                <a:lnTo>
                  <a:pt x="77" y="166"/>
                </a:lnTo>
                <a:lnTo>
                  <a:pt x="119" y="155"/>
                </a:lnTo>
                <a:lnTo>
                  <a:pt x="207" y="154"/>
                </a:lnTo>
                <a:lnTo>
                  <a:pt x="177" y="166"/>
                </a:lnTo>
                <a:moveTo>
                  <a:pt x="259" y="165"/>
                </a:moveTo>
                <a:lnTo>
                  <a:pt x="317" y="153"/>
                </a:lnTo>
                <a:lnTo>
                  <a:pt x="217" y="154"/>
                </a:lnTo>
                <a:lnTo>
                  <a:pt x="187" y="166"/>
                </a:lnTo>
                <a:lnTo>
                  <a:pt x="217" y="154"/>
                </a:lnTo>
                <a:lnTo>
                  <a:pt x="317" y="153"/>
                </a:lnTo>
                <a:lnTo>
                  <a:pt x="259" y="165"/>
                </a:lnTo>
                <a:moveTo>
                  <a:pt x="407" y="151"/>
                </a:moveTo>
                <a:lnTo>
                  <a:pt x="328" y="152"/>
                </a:lnTo>
                <a:lnTo>
                  <a:pt x="271" y="165"/>
                </a:lnTo>
                <a:lnTo>
                  <a:pt x="328" y="152"/>
                </a:lnTo>
                <a:lnTo>
                  <a:pt x="407" y="151"/>
                </a:lnTo>
                <a:moveTo>
                  <a:pt x="414" y="122"/>
                </a:moveTo>
                <a:lnTo>
                  <a:pt x="381" y="113"/>
                </a:lnTo>
                <a:cubicBezTo>
                  <a:pt x="385" y="107"/>
                  <a:pt x="394" y="93"/>
                  <a:pt x="397" y="84"/>
                </a:cubicBezTo>
                <a:cubicBezTo>
                  <a:pt x="399" y="76"/>
                  <a:pt x="401" y="65"/>
                  <a:pt x="396" y="60"/>
                </a:cubicBezTo>
                <a:cubicBezTo>
                  <a:pt x="392" y="57"/>
                  <a:pt x="385" y="65"/>
                  <a:pt x="383" y="69"/>
                </a:cubicBezTo>
                <a:cubicBezTo>
                  <a:pt x="379" y="78"/>
                  <a:pt x="375" y="88"/>
                  <a:pt x="376" y="97"/>
                </a:cubicBezTo>
                <a:cubicBezTo>
                  <a:pt x="376" y="101"/>
                  <a:pt x="376" y="112"/>
                  <a:pt x="377" y="116"/>
                </a:cubicBezTo>
                <a:lnTo>
                  <a:pt x="414" y="125"/>
                </a:lnTo>
                <a:lnTo>
                  <a:pt x="377" y="116"/>
                </a:lnTo>
                <a:cubicBezTo>
                  <a:pt x="376" y="112"/>
                  <a:pt x="376" y="101"/>
                  <a:pt x="376" y="97"/>
                </a:cubicBezTo>
                <a:cubicBezTo>
                  <a:pt x="375" y="88"/>
                  <a:pt x="379" y="78"/>
                  <a:pt x="383" y="69"/>
                </a:cubicBezTo>
                <a:cubicBezTo>
                  <a:pt x="385" y="65"/>
                  <a:pt x="392" y="57"/>
                  <a:pt x="396" y="60"/>
                </a:cubicBezTo>
                <a:cubicBezTo>
                  <a:pt x="401" y="65"/>
                  <a:pt x="399" y="76"/>
                  <a:pt x="397" y="84"/>
                </a:cubicBezTo>
                <a:cubicBezTo>
                  <a:pt x="394" y="93"/>
                  <a:pt x="385" y="107"/>
                  <a:pt x="381" y="113"/>
                </a:cubicBezTo>
                <a:lnTo>
                  <a:pt x="414" y="122"/>
                </a:lnTo>
                <a:moveTo>
                  <a:pt x="412" y="152"/>
                </a:moveTo>
                <a:lnTo>
                  <a:pt x="381" y="165"/>
                </a:lnTo>
                <a:lnTo>
                  <a:pt x="412" y="152"/>
                </a:lnTo>
                <a:moveTo>
                  <a:pt x="407" y="151"/>
                </a:moveTo>
                <a:lnTo>
                  <a:pt x="370" y="165"/>
                </a:lnTo>
                <a:lnTo>
                  <a:pt x="407" y="151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7650" name="Text Box 18"/>
          <p:cNvSpPr txBox="1">
            <a:spLocks noChangeArrowheads="1"/>
          </p:cNvSpPr>
          <p:nvPr/>
        </p:nvSpPr>
        <p:spPr bwMode="auto">
          <a:xfrm>
            <a:off x="1981201" y="4191000"/>
            <a:ext cx="2455863" cy="503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contraction</a:t>
            </a:r>
          </a:p>
        </p:txBody>
      </p: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2540001" y="1290639"/>
            <a:ext cx="881063" cy="503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rest</a:t>
            </a:r>
          </a:p>
        </p:txBody>
      </p:sp>
      <p:sp>
        <p:nvSpPr>
          <p:cNvPr id="197652" name="Text Box 20"/>
          <p:cNvSpPr txBox="1">
            <a:spLocks noChangeArrowheads="1"/>
          </p:cNvSpPr>
          <p:nvPr/>
        </p:nvSpPr>
        <p:spPr bwMode="auto">
          <a:xfrm>
            <a:off x="5562600" y="1401764"/>
            <a:ext cx="2514600" cy="503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cross-bridge</a:t>
            </a:r>
          </a:p>
        </p:txBody>
      </p:sp>
      <p:sp>
        <p:nvSpPr>
          <p:cNvPr id="13332" name="Rectangle 21"/>
          <p:cNvSpPr>
            <a:spLocks noChangeArrowheads="1"/>
          </p:cNvSpPr>
          <p:nvPr/>
        </p:nvSpPr>
        <p:spPr bwMode="auto">
          <a:xfrm>
            <a:off x="3136901" y="1940869"/>
            <a:ext cx="6386513" cy="4616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333" name="Rectangle 22" descr="Small confetti"/>
          <p:cNvSpPr>
            <a:spLocks noChangeArrowheads="1"/>
          </p:cNvSpPr>
          <p:nvPr/>
        </p:nvSpPr>
        <p:spPr bwMode="auto">
          <a:xfrm>
            <a:off x="3070225" y="2513162"/>
            <a:ext cx="147638" cy="461665"/>
          </a:xfrm>
          <a:prstGeom prst="rect">
            <a:avLst/>
          </a:prstGeom>
          <a:pattFill prst="smConfetti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334" name="Rectangle 23"/>
          <p:cNvSpPr>
            <a:spLocks noChangeArrowheads="1"/>
          </p:cNvSpPr>
          <p:nvPr/>
        </p:nvSpPr>
        <p:spPr bwMode="auto">
          <a:xfrm>
            <a:off x="2946400" y="3275956"/>
            <a:ext cx="4064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335" name="Rectangle 24"/>
          <p:cNvSpPr>
            <a:spLocks noChangeArrowheads="1"/>
          </p:cNvSpPr>
          <p:nvPr/>
        </p:nvSpPr>
        <p:spPr bwMode="auto">
          <a:xfrm>
            <a:off x="9245600" y="1931344"/>
            <a:ext cx="4064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zh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336" name="Freeform 25"/>
          <p:cNvSpPr>
            <a:spLocks/>
          </p:cNvSpPr>
          <p:nvPr/>
        </p:nvSpPr>
        <p:spPr bwMode="auto">
          <a:xfrm>
            <a:off x="7004051" y="2392363"/>
            <a:ext cx="263525" cy="577850"/>
          </a:xfrm>
          <a:custGeom>
            <a:avLst/>
            <a:gdLst>
              <a:gd name="T0" fmla="*/ 23 w 25"/>
              <a:gd name="T1" fmla="*/ 20 h 49"/>
              <a:gd name="T2" fmla="*/ 18 w 25"/>
              <a:gd name="T3" fmla="*/ 11 h 49"/>
              <a:gd name="T4" fmla="*/ 10 w 25"/>
              <a:gd name="T5" fmla="*/ 2 h 49"/>
              <a:gd name="T6" fmla="*/ 4 w 25"/>
              <a:gd name="T7" fmla="*/ 1 h 49"/>
              <a:gd name="T8" fmla="*/ 1 w 25"/>
              <a:gd name="T9" fmla="*/ 14 h 49"/>
              <a:gd name="T10" fmla="*/ 12 w 25"/>
              <a:gd name="T11" fmla="*/ 38 h 49"/>
              <a:gd name="T12" fmla="*/ 20 w 25"/>
              <a:gd name="T13" fmla="*/ 49 h 49"/>
              <a:gd name="T14" fmla="*/ 25 w 25"/>
              <a:gd name="T15" fmla="*/ 26 h 49"/>
              <a:gd name="T16" fmla="*/ 23 w 25"/>
              <a:gd name="T17" fmla="*/ 20 h 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"/>
              <a:gd name="T28" fmla="*/ 0 h 49"/>
              <a:gd name="T29" fmla="*/ 25 w 25"/>
              <a:gd name="T30" fmla="*/ 49 h 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" h="49">
                <a:moveTo>
                  <a:pt x="23" y="20"/>
                </a:moveTo>
                <a:cubicBezTo>
                  <a:pt x="21" y="17"/>
                  <a:pt x="20" y="14"/>
                  <a:pt x="18" y="11"/>
                </a:cubicBezTo>
                <a:cubicBezTo>
                  <a:pt x="16" y="8"/>
                  <a:pt x="13" y="4"/>
                  <a:pt x="10" y="2"/>
                </a:cubicBezTo>
                <a:cubicBezTo>
                  <a:pt x="8" y="1"/>
                  <a:pt x="5" y="0"/>
                  <a:pt x="4" y="1"/>
                </a:cubicBezTo>
                <a:cubicBezTo>
                  <a:pt x="1" y="5"/>
                  <a:pt x="0" y="10"/>
                  <a:pt x="1" y="14"/>
                </a:cubicBezTo>
                <a:cubicBezTo>
                  <a:pt x="1" y="23"/>
                  <a:pt x="6" y="30"/>
                  <a:pt x="12" y="38"/>
                </a:cubicBezTo>
                <a:cubicBezTo>
                  <a:pt x="14" y="42"/>
                  <a:pt x="18" y="45"/>
                  <a:pt x="20" y="49"/>
                </a:cubicBezTo>
                <a:cubicBezTo>
                  <a:pt x="24" y="40"/>
                  <a:pt x="24" y="34"/>
                  <a:pt x="25" y="26"/>
                </a:cubicBezTo>
                <a:cubicBezTo>
                  <a:pt x="25" y="24"/>
                  <a:pt x="24" y="21"/>
                  <a:pt x="23" y="20"/>
                </a:cubicBezTo>
              </a:path>
            </a:pathLst>
          </a:custGeom>
          <a:solidFill>
            <a:schemeClr val="bg2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37" name="Freeform 26"/>
          <p:cNvSpPr>
            <a:spLocks/>
          </p:cNvSpPr>
          <p:nvPr/>
        </p:nvSpPr>
        <p:spPr bwMode="auto">
          <a:xfrm>
            <a:off x="8042275" y="2392363"/>
            <a:ext cx="261938" cy="577850"/>
          </a:xfrm>
          <a:custGeom>
            <a:avLst/>
            <a:gdLst>
              <a:gd name="T0" fmla="*/ 23 w 25"/>
              <a:gd name="T1" fmla="*/ 20 h 49"/>
              <a:gd name="T2" fmla="*/ 18 w 25"/>
              <a:gd name="T3" fmla="*/ 11 h 49"/>
              <a:gd name="T4" fmla="*/ 10 w 25"/>
              <a:gd name="T5" fmla="*/ 2 h 49"/>
              <a:gd name="T6" fmla="*/ 4 w 25"/>
              <a:gd name="T7" fmla="*/ 1 h 49"/>
              <a:gd name="T8" fmla="*/ 1 w 25"/>
              <a:gd name="T9" fmla="*/ 14 h 49"/>
              <a:gd name="T10" fmla="*/ 12 w 25"/>
              <a:gd name="T11" fmla="*/ 38 h 49"/>
              <a:gd name="T12" fmla="*/ 21 w 25"/>
              <a:gd name="T13" fmla="*/ 49 h 49"/>
              <a:gd name="T14" fmla="*/ 25 w 25"/>
              <a:gd name="T15" fmla="*/ 26 h 49"/>
              <a:gd name="T16" fmla="*/ 23 w 25"/>
              <a:gd name="T17" fmla="*/ 20 h 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"/>
              <a:gd name="T28" fmla="*/ 0 h 49"/>
              <a:gd name="T29" fmla="*/ 25 w 25"/>
              <a:gd name="T30" fmla="*/ 49 h 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" h="49">
                <a:moveTo>
                  <a:pt x="23" y="20"/>
                </a:moveTo>
                <a:cubicBezTo>
                  <a:pt x="21" y="17"/>
                  <a:pt x="20" y="14"/>
                  <a:pt x="18" y="11"/>
                </a:cubicBezTo>
                <a:cubicBezTo>
                  <a:pt x="16" y="8"/>
                  <a:pt x="13" y="4"/>
                  <a:pt x="10" y="2"/>
                </a:cubicBezTo>
                <a:cubicBezTo>
                  <a:pt x="8" y="1"/>
                  <a:pt x="5" y="0"/>
                  <a:pt x="4" y="1"/>
                </a:cubicBezTo>
                <a:cubicBezTo>
                  <a:pt x="2" y="5"/>
                  <a:pt x="0" y="10"/>
                  <a:pt x="1" y="14"/>
                </a:cubicBezTo>
                <a:cubicBezTo>
                  <a:pt x="1" y="23"/>
                  <a:pt x="6" y="30"/>
                  <a:pt x="12" y="38"/>
                </a:cubicBezTo>
                <a:cubicBezTo>
                  <a:pt x="14" y="42"/>
                  <a:pt x="18" y="45"/>
                  <a:pt x="21" y="49"/>
                </a:cubicBezTo>
                <a:cubicBezTo>
                  <a:pt x="25" y="40"/>
                  <a:pt x="24" y="34"/>
                  <a:pt x="25" y="26"/>
                </a:cubicBezTo>
                <a:cubicBezTo>
                  <a:pt x="25" y="24"/>
                  <a:pt x="24" y="21"/>
                  <a:pt x="23" y="20"/>
                </a:cubicBezTo>
              </a:path>
            </a:pathLst>
          </a:custGeom>
          <a:solidFill>
            <a:schemeClr val="bg2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38" name="Freeform 27"/>
          <p:cNvSpPr>
            <a:spLocks/>
          </p:cNvSpPr>
          <p:nvPr/>
        </p:nvSpPr>
        <p:spPr bwMode="auto">
          <a:xfrm>
            <a:off x="6030914" y="2392363"/>
            <a:ext cx="261937" cy="577850"/>
          </a:xfrm>
          <a:custGeom>
            <a:avLst/>
            <a:gdLst>
              <a:gd name="T0" fmla="*/ 23 w 25"/>
              <a:gd name="T1" fmla="*/ 20 h 49"/>
              <a:gd name="T2" fmla="*/ 18 w 25"/>
              <a:gd name="T3" fmla="*/ 11 h 49"/>
              <a:gd name="T4" fmla="*/ 10 w 25"/>
              <a:gd name="T5" fmla="*/ 2 h 49"/>
              <a:gd name="T6" fmla="*/ 4 w 25"/>
              <a:gd name="T7" fmla="*/ 1 h 49"/>
              <a:gd name="T8" fmla="*/ 1 w 25"/>
              <a:gd name="T9" fmla="*/ 14 h 49"/>
              <a:gd name="T10" fmla="*/ 12 w 25"/>
              <a:gd name="T11" fmla="*/ 38 h 49"/>
              <a:gd name="T12" fmla="*/ 20 w 25"/>
              <a:gd name="T13" fmla="*/ 49 h 49"/>
              <a:gd name="T14" fmla="*/ 25 w 25"/>
              <a:gd name="T15" fmla="*/ 26 h 49"/>
              <a:gd name="T16" fmla="*/ 23 w 25"/>
              <a:gd name="T17" fmla="*/ 20 h 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"/>
              <a:gd name="T28" fmla="*/ 0 h 49"/>
              <a:gd name="T29" fmla="*/ 25 w 25"/>
              <a:gd name="T30" fmla="*/ 49 h 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" h="49">
                <a:moveTo>
                  <a:pt x="23" y="20"/>
                </a:moveTo>
                <a:cubicBezTo>
                  <a:pt x="21" y="17"/>
                  <a:pt x="20" y="14"/>
                  <a:pt x="18" y="11"/>
                </a:cubicBezTo>
                <a:cubicBezTo>
                  <a:pt x="16" y="8"/>
                  <a:pt x="13" y="4"/>
                  <a:pt x="10" y="2"/>
                </a:cubicBezTo>
                <a:cubicBezTo>
                  <a:pt x="8" y="1"/>
                  <a:pt x="5" y="0"/>
                  <a:pt x="4" y="1"/>
                </a:cubicBezTo>
                <a:cubicBezTo>
                  <a:pt x="1" y="5"/>
                  <a:pt x="0" y="10"/>
                  <a:pt x="1" y="14"/>
                </a:cubicBezTo>
                <a:cubicBezTo>
                  <a:pt x="1" y="23"/>
                  <a:pt x="6" y="30"/>
                  <a:pt x="12" y="38"/>
                </a:cubicBezTo>
                <a:cubicBezTo>
                  <a:pt x="14" y="42"/>
                  <a:pt x="18" y="45"/>
                  <a:pt x="20" y="49"/>
                </a:cubicBezTo>
                <a:cubicBezTo>
                  <a:pt x="24" y="40"/>
                  <a:pt x="24" y="34"/>
                  <a:pt x="25" y="26"/>
                </a:cubicBezTo>
                <a:cubicBezTo>
                  <a:pt x="25" y="24"/>
                  <a:pt x="24" y="21"/>
                  <a:pt x="23" y="20"/>
                </a:cubicBezTo>
              </a:path>
            </a:pathLst>
          </a:custGeom>
          <a:solidFill>
            <a:schemeClr val="bg2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39" name="Freeform 28"/>
          <p:cNvSpPr>
            <a:spLocks/>
          </p:cNvSpPr>
          <p:nvPr/>
        </p:nvSpPr>
        <p:spPr bwMode="auto">
          <a:xfrm>
            <a:off x="5149851" y="2392363"/>
            <a:ext cx="263525" cy="577850"/>
          </a:xfrm>
          <a:custGeom>
            <a:avLst/>
            <a:gdLst>
              <a:gd name="T0" fmla="*/ 23 w 25"/>
              <a:gd name="T1" fmla="*/ 20 h 49"/>
              <a:gd name="T2" fmla="*/ 18 w 25"/>
              <a:gd name="T3" fmla="*/ 11 h 49"/>
              <a:gd name="T4" fmla="*/ 10 w 25"/>
              <a:gd name="T5" fmla="*/ 2 h 49"/>
              <a:gd name="T6" fmla="*/ 4 w 25"/>
              <a:gd name="T7" fmla="*/ 1 h 49"/>
              <a:gd name="T8" fmla="*/ 1 w 25"/>
              <a:gd name="T9" fmla="*/ 14 h 49"/>
              <a:gd name="T10" fmla="*/ 12 w 25"/>
              <a:gd name="T11" fmla="*/ 38 h 49"/>
              <a:gd name="T12" fmla="*/ 21 w 25"/>
              <a:gd name="T13" fmla="*/ 49 h 49"/>
              <a:gd name="T14" fmla="*/ 25 w 25"/>
              <a:gd name="T15" fmla="*/ 26 h 49"/>
              <a:gd name="T16" fmla="*/ 23 w 25"/>
              <a:gd name="T17" fmla="*/ 20 h 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"/>
              <a:gd name="T28" fmla="*/ 0 h 49"/>
              <a:gd name="T29" fmla="*/ 25 w 25"/>
              <a:gd name="T30" fmla="*/ 49 h 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" h="49">
                <a:moveTo>
                  <a:pt x="23" y="20"/>
                </a:moveTo>
                <a:cubicBezTo>
                  <a:pt x="21" y="17"/>
                  <a:pt x="20" y="14"/>
                  <a:pt x="18" y="11"/>
                </a:cubicBezTo>
                <a:cubicBezTo>
                  <a:pt x="16" y="8"/>
                  <a:pt x="13" y="4"/>
                  <a:pt x="10" y="2"/>
                </a:cubicBezTo>
                <a:cubicBezTo>
                  <a:pt x="8" y="1"/>
                  <a:pt x="5" y="0"/>
                  <a:pt x="4" y="1"/>
                </a:cubicBezTo>
                <a:cubicBezTo>
                  <a:pt x="2" y="5"/>
                  <a:pt x="0" y="10"/>
                  <a:pt x="1" y="14"/>
                </a:cubicBezTo>
                <a:cubicBezTo>
                  <a:pt x="1" y="23"/>
                  <a:pt x="6" y="30"/>
                  <a:pt x="12" y="38"/>
                </a:cubicBezTo>
                <a:cubicBezTo>
                  <a:pt x="14" y="42"/>
                  <a:pt x="18" y="45"/>
                  <a:pt x="21" y="49"/>
                </a:cubicBezTo>
                <a:cubicBezTo>
                  <a:pt x="25" y="40"/>
                  <a:pt x="24" y="34"/>
                  <a:pt x="25" y="26"/>
                </a:cubicBezTo>
                <a:cubicBezTo>
                  <a:pt x="25" y="24"/>
                  <a:pt x="24" y="21"/>
                  <a:pt x="23" y="20"/>
                </a:cubicBezTo>
              </a:path>
            </a:pathLst>
          </a:custGeom>
          <a:solidFill>
            <a:schemeClr val="bg2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40" name="Freeform 29"/>
          <p:cNvSpPr>
            <a:spLocks/>
          </p:cNvSpPr>
          <p:nvPr/>
        </p:nvSpPr>
        <p:spPr bwMode="auto">
          <a:xfrm>
            <a:off x="4302125" y="2392363"/>
            <a:ext cx="261938" cy="577850"/>
          </a:xfrm>
          <a:custGeom>
            <a:avLst/>
            <a:gdLst>
              <a:gd name="T0" fmla="*/ 23 w 25"/>
              <a:gd name="T1" fmla="*/ 20 h 49"/>
              <a:gd name="T2" fmla="*/ 18 w 25"/>
              <a:gd name="T3" fmla="*/ 11 h 49"/>
              <a:gd name="T4" fmla="*/ 9 w 25"/>
              <a:gd name="T5" fmla="*/ 2 h 49"/>
              <a:gd name="T6" fmla="*/ 4 w 25"/>
              <a:gd name="T7" fmla="*/ 1 h 49"/>
              <a:gd name="T8" fmla="*/ 1 w 25"/>
              <a:gd name="T9" fmla="*/ 14 h 49"/>
              <a:gd name="T10" fmla="*/ 11 w 25"/>
              <a:gd name="T11" fmla="*/ 38 h 49"/>
              <a:gd name="T12" fmla="*/ 20 w 25"/>
              <a:gd name="T13" fmla="*/ 49 h 49"/>
              <a:gd name="T14" fmla="*/ 25 w 25"/>
              <a:gd name="T15" fmla="*/ 26 h 49"/>
              <a:gd name="T16" fmla="*/ 23 w 25"/>
              <a:gd name="T17" fmla="*/ 20 h 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"/>
              <a:gd name="T28" fmla="*/ 0 h 49"/>
              <a:gd name="T29" fmla="*/ 25 w 25"/>
              <a:gd name="T30" fmla="*/ 49 h 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" h="49">
                <a:moveTo>
                  <a:pt x="23" y="20"/>
                </a:moveTo>
                <a:cubicBezTo>
                  <a:pt x="21" y="17"/>
                  <a:pt x="20" y="14"/>
                  <a:pt x="18" y="11"/>
                </a:cubicBezTo>
                <a:cubicBezTo>
                  <a:pt x="15" y="8"/>
                  <a:pt x="13" y="4"/>
                  <a:pt x="9" y="2"/>
                </a:cubicBezTo>
                <a:cubicBezTo>
                  <a:pt x="8" y="1"/>
                  <a:pt x="5" y="0"/>
                  <a:pt x="4" y="1"/>
                </a:cubicBezTo>
                <a:cubicBezTo>
                  <a:pt x="1" y="5"/>
                  <a:pt x="0" y="10"/>
                  <a:pt x="1" y="14"/>
                </a:cubicBezTo>
                <a:cubicBezTo>
                  <a:pt x="1" y="23"/>
                  <a:pt x="5" y="30"/>
                  <a:pt x="11" y="38"/>
                </a:cubicBezTo>
                <a:cubicBezTo>
                  <a:pt x="14" y="42"/>
                  <a:pt x="18" y="45"/>
                  <a:pt x="20" y="49"/>
                </a:cubicBezTo>
                <a:cubicBezTo>
                  <a:pt x="24" y="40"/>
                  <a:pt x="24" y="34"/>
                  <a:pt x="25" y="26"/>
                </a:cubicBezTo>
                <a:cubicBezTo>
                  <a:pt x="25" y="24"/>
                  <a:pt x="24" y="21"/>
                  <a:pt x="23" y="20"/>
                </a:cubicBezTo>
              </a:path>
            </a:pathLst>
          </a:custGeom>
          <a:solidFill>
            <a:schemeClr val="bg2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41" name="Freeform 30"/>
          <p:cNvSpPr>
            <a:spLocks/>
          </p:cNvSpPr>
          <p:nvPr/>
        </p:nvSpPr>
        <p:spPr bwMode="auto">
          <a:xfrm>
            <a:off x="7194551" y="2357439"/>
            <a:ext cx="271463" cy="623887"/>
          </a:xfrm>
          <a:custGeom>
            <a:avLst/>
            <a:gdLst>
              <a:gd name="T0" fmla="*/ 7 w 26"/>
              <a:gd name="T1" fmla="*/ 50 h 53"/>
              <a:gd name="T2" fmla="*/ 20 w 26"/>
              <a:gd name="T3" fmla="*/ 27 h 53"/>
              <a:gd name="T4" fmla="*/ 20 w 26"/>
              <a:gd name="T5" fmla="*/ 3 h 53"/>
              <a:gd name="T6" fmla="*/ 7 w 26"/>
              <a:gd name="T7" fmla="*/ 13 h 53"/>
              <a:gd name="T8" fmla="*/ 0 w 26"/>
              <a:gd name="T9" fmla="*/ 40 h 53"/>
              <a:gd name="T10" fmla="*/ 3 w 26"/>
              <a:gd name="T11" fmla="*/ 53 h 53"/>
              <a:gd name="T12" fmla="*/ 7 w 26"/>
              <a:gd name="T13" fmla="*/ 50 h 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53"/>
              <a:gd name="T23" fmla="*/ 26 w 26"/>
              <a:gd name="T24" fmla="*/ 53 h 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53">
                <a:moveTo>
                  <a:pt x="7" y="50"/>
                </a:moveTo>
                <a:cubicBezTo>
                  <a:pt x="11" y="44"/>
                  <a:pt x="18" y="36"/>
                  <a:pt x="20" y="27"/>
                </a:cubicBezTo>
                <a:cubicBezTo>
                  <a:pt x="22" y="19"/>
                  <a:pt x="26" y="8"/>
                  <a:pt x="20" y="3"/>
                </a:cubicBezTo>
                <a:cubicBezTo>
                  <a:pt x="17" y="0"/>
                  <a:pt x="9" y="8"/>
                  <a:pt x="7" y="13"/>
                </a:cubicBezTo>
                <a:cubicBezTo>
                  <a:pt x="3" y="21"/>
                  <a:pt x="0" y="31"/>
                  <a:pt x="0" y="40"/>
                </a:cubicBezTo>
                <a:cubicBezTo>
                  <a:pt x="1" y="44"/>
                  <a:pt x="2" y="49"/>
                  <a:pt x="3" y="53"/>
                </a:cubicBezTo>
                <a:cubicBezTo>
                  <a:pt x="5" y="52"/>
                  <a:pt x="6" y="51"/>
                  <a:pt x="7" y="50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42" name="Freeform 31"/>
          <p:cNvSpPr>
            <a:spLocks/>
          </p:cNvSpPr>
          <p:nvPr/>
        </p:nvSpPr>
        <p:spPr bwMode="auto">
          <a:xfrm>
            <a:off x="8231188" y="2357439"/>
            <a:ext cx="271462" cy="623887"/>
          </a:xfrm>
          <a:custGeom>
            <a:avLst/>
            <a:gdLst>
              <a:gd name="T0" fmla="*/ 7 w 26"/>
              <a:gd name="T1" fmla="*/ 50 h 53"/>
              <a:gd name="T2" fmla="*/ 20 w 26"/>
              <a:gd name="T3" fmla="*/ 27 h 53"/>
              <a:gd name="T4" fmla="*/ 20 w 26"/>
              <a:gd name="T5" fmla="*/ 3 h 53"/>
              <a:gd name="T6" fmla="*/ 7 w 26"/>
              <a:gd name="T7" fmla="*/ 13 h 53"/>
              <a:gd name="T8" fmla="*/ 1 w 26"/>
              <a:gd name="T9" fmla="*/ 40 h 53"/>
              <a:gd name="T10" fmla="*/ 4 w 26"/>
              <a:gd name="T11" fmla="*/ 53 h 53"/>
              <a:gd name="T12" fmla="*/ 7 w 26"/>
              <a:gd name="T13" fmla="*/ 50 h 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53"/>
              <a:gd name="T23" fmla="*/ 26 w 26"/>
              <a:gd name="T24" fmla="*/ 53 h 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53">
                <a:moveTo>
                  <a:pt x="7" y="50"/>
                </a:moveTo>
                <a:cubicBezTo>
                  <a:pt x="11" y="44"/>
                  <a:pt x="18" y="36"/>
                  <a:pt x="20" y="27"/>
                </a:cubicBezTo>
                <a:cubicBezTo>
                  <a:pt x="22" y="19"/>
                  <a:pt x="26" y="8"/>
                  <a:pt x="20" y="3"/>
                </a:cubicBezTo>
                <a:cubicBezTo>
                  <a:pt x="17" y="0"/>
                  <a:pt x="10" y="8"/>
                  <a:pt x="7" y="13"/>
                </a:cubicBezTo>
                <a:cubicBezTo>
                  <a:pt x="3" y="21"/>
                  <a:pt x="0" y="31"/>
                  <a:pt x="1" y="40"/>
                </a:cubicBezTo>
                <a:cubicBezTo>
                  <a:pt x="1" y="44"/>
                  <a:pt x="2" y="49"/>
                  <a:pt x="4" y="53"/>
                </a:cubicBezTo>
                <a:cubicBezTo>
                  <a:pt x="5" y="52"/>
                  <a:pt x="6" y="51"/>
                  <a:pt x="7" y="50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43" name="Freeform 32"/>
          <p:cNvSpPr>
            <a:spLocks/>
          </p:cNvSpPr>
          <p:nvPr/>
        </p:nvSpPr>
        <p:spPr bwMode="auto">
          <a:xfrm>
            <a:off x="6218238" y="2357439"/>
            <a:ext cx="273050" cy="623887"/>
          </a:xfrm>
          <a:custGeom>
            <a:avLst/>
            <a:gdLst>
              <a:gd name="T0" fmla="*/ 7 w 26"/>
              <a:gd name="T1" fmla="*/ 50 h 53"/>
              <a:gd name="T2" fmla="*/ 20 w 26"/>
              <a:gd name="T3" fmla="*/ 27 h 53"/>
              <a:gd name="T4" fmla="*/ 20 w 26"/>
              <a:gd name="T5" fmla="*/ 3 h 53"/>
              <a:gd name="T6" fmla="*/ 7 w 26"/>
              <a:gd name="T7" fmla="*/ 13 h 53"/>
              <a:gd name="T8" fmla="*/ 0 w 26"/>
              <a:gd name="T9" fmla="*/ 40 h 53"/>
              <a:gd name="T10" fmla="*/ 3 w 26"/>
              <a:gd name="T11" fmla="*/ 53 h 53"/>
              <a:gd name="T12" fmla="*/ 7 w 26"/>
              <a:gd name="T13" fmla="*/ 50 h 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53"/>
              <a:gd name="T23" fmla="*/ 26 w 26"/>
              <a:gd name="T24" fmla="*/ 53 h 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53">
                <a:moveTo>
                  <a:pt x="7" y="50"/>
                </a:moveTo>
                <a:cubicBezTo>
                  <a:pt x="11" y="44"/>
                  <a:pt x="18" y="36"/>
                  <a:pt x="20" y="27"/>
                </a:cubicBezTo>
                <a:cubicBezTo>
                  <a:pt x="22" y="19"/>
                  <a:pt x="26" y="8"/>
                  <a:pt x="20" y="3"/>
                </a:cubicBezTo>
                <a:cubicBezTo>
                  <a:pt x="17" y="0"/>
                  <a:pt x="9" y="8"/>
                  <a:pt x="7" y="13"/>
                </a:cubicBezTo>
                <a:cubicBezTo>
                  <a:pt x="3" y="21"/>
                  <a:pt x="0" y="31"/>
                  <a:pt x="0" y="40"/>
                </a:cubicBezTo>
                <a:cubicBezTo>
                  <a:pt x="1" y="44"/>
                  <a:pt x="2" y="49"/>
                  <a:pt x="3" y="53"/>
                </a:cubicBezTo>
                <a:cubicBezTo>
                  <a:pt x="5" y="52"/>
                  <a:pt x="6" y="51"/>
                  <a:pt x="7" y="50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44" name="Freeform 33"/>
          <p:cNvSpPr>
            <a:spLocks/>
          </p:cNvSpPr>
          <p:nvPr/>
        </p:nvSpPr>
        <p:spPr bwMode="auto">
          <a:xfrm>
            <a:off x="5340351" y="2357439"/>
            <a:ext cx="271463" cy="623887"/>
          </a:xfrm>
          <a:custGeom>
            <a:avLst/>
            <a:gdLst>
              <a:gd name="T0" fmla="*/ 7 w 26"/>
              <a:gd name="T1" fmla="*/ 50 h 53"/>
              <a:gd name="T2" fmla="*/ 20 w 26"/>
              <a:gd name="T3" fmla="*/ 27 h 53"/>
              <a:gd name="T4" fmla="*/ 20 w 26"/>
              <a:gd name="T5" fmla="*/ 3 h 53"/>
              <a:gd name="T6" fmla="*/ 7 w 26"/>
              <a:gd name="T7" fmla="*/ 13 h 53"/>
              <a:gd name="T8" fmla="*/ 1 w 26"/>
              <a:gd name="T9" fmla="*/ 40 h 53"/>
              <a:gd name="T10" fmla="*/ 4 w 26"/>
              <a:gd name="T11" fmla="*/ 53 h 53"/>
              <a:gd name="T12" fmla="*/ 7 w 26"/>
              <a:gd name="T13" fmla="*/ 50 h 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53"/>
              <a:gd name="T23" fmla="*/ 26 w 26"/>
              <a:gd name="T24" fmla="*/ 53 h 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53">
                <a:moveTo>
                  <a:pt x="7" y="50"/>
                </a:moveTo>
                <a:cubicBezTo>
                  <a:pt x="11" y="44"/>
                  <a:pt x="18" y="36"/>
                  <a:pt x="20" y="27"/>
                </a:cubicBezTo>
                <a:cubicBezTo>
                  <a:pt x="22" y="19"/>
                  <a:pt x="26" y="8"/>
                  <a:pt x="20" y="3"/>
                </a:cubicBezTo>
                <a:cubicBezTo>
                  <a:pt x="17" y="0"/>
                  <a:pt x="10" y="8"/>
                  <a:pt x="7" y="13"/>
                </a:cubicBezTo>
                <a:cubicBezTo>
                  <a:pt x="3" y="21"/>
                  <a:pt x="0" y="31"/>
                  <a:pt x="1" y="40"/>
                </a:cubicBezTo>
                <a:cubicBezTo>
                  <a:pt x="1" y="44"/>
                  <a:pt x="2" y="49"/>
                  <a:pt x="4" y="53"/>
                </a:cubicBezTo>
                <a:cubicBezTo>
                  <a:pt x="5" y="52"/>
                  <a:pt x="6" y="51"/>
                  <a:pt x="7" y="50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45" name="Freeform 34"/>
          <p:cNvSpPr>
            <a:spLocks/>
          </p:cNvSpPr>
          <p:nvPr/>
        </p:nvSpPr>
        <p:spPr bwMode="auto">
          <a:xfrm>
            <a:off x="4489450" y="2357439"/>
            <a:ext cx="273050" cy="623887"/>
          </a:xfrm>
          <a:custGeom>
            <a:avLst/>
            <a:gdLst>
              <a:gd name="T0" fmla="*/ 7 w 26"/>
              <a:gd name="T1" fmla="*/ 50 h 53"/>
              <a:gd name="T2" fmla="*/ 20 w 26"/>
              <a:gd name="T3" fmla="*/ 27 h 53"/>
              <a:gd name="T4" fmla="*/ 20 w 26"/>
              <a:gd name="T5" fmla="*/ 3 h 53"/>
              <a:gd name="T6" fmla="*/ 7 w 26"/>
              <a:gd name="T7" fmla="*/ 13 h 53"/>
              <a:gd name="T8" fmla="*/ 0 w 26"/>
              <a:gd name="T9" fmla="*/ 40 h 53"/>
              <a:gd name="T10" fmla="*/ 3 w 26"/>
              <a:gd name="T11" fmla="*/ 53 h 53"/>
              <a:gd name="T12" fmla="*/ 7 w 26"/>
              <a:gd name="T13" fmla="*/ 50 h 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53"/>
              <a:gd name="T23" fmla="*/ 26 w 26"/>
              <a:gd name="T24" fmla="*/ 53 h 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53">
                <a:moveTo>
                  <a:pt x="7" y="50"/>
                </a:moveTo>
                <a:cubicBezTo>
                  <a:pt x="11" y="44"/>
                  <a:pt x="18" y="36"/>
                  <a:pt x="20" y="27"/>
                </a:cubicBezTo>
                <a:cubicBezTo>
                  <a:pt x="22" y="19"/>
                  <a:pt x="26" y="8"/>
                  <a:pt x="20" y="3"/>
                </a:cubicBezTo>
                <a:cubicBezTo>
                  <a:pt x="17" y="0"/>
                  <a:pt x="9" y="8"/>
                  <a:pt x="7" y="13"/>
                </a:cubicBezTo>
                <a:cubicBezTo>
                  <a:pt x="3" y="21"/>
                  <a:pt x="0" y="31"/>
                  <a:pt x="0" y="40"/>
                </a:cubicBezTo>
                <a:cubicBezTo>
                  <a:pt x="1" y="44"/>
                  <a:pt x="2" y="49"/>
                  <a:pt x="3" y="53"/>
                </a:cubicBezTo>
                <a:cubicBezTo>
                  <a:pt x="5" y="52"/>
                  <a:pt x="6" y="51"/>
                  <a:pt x="7" y="50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46" name="Freeform 35"/>
          <p:cNvSpPr>
            <a:spLocks/>
          </p:cNvSpPr>
          <p:nvPr/>
        </p:nvSpPr>
        <p:spPr bwMode="auto">
          <a:xfrm>
            <a:off x="4416426" y="2357439"/>
            <a:ext cx="4672013" cy="1201737"/>
          </a:xfrm>
          <a:custGeom>
            <a:avLst/>
            <a:gdLst>
              <a:gd name="T0" fmla="*/ 384 w 446"/>
              <a:gd name="T1" fmla="*/ 58 h 102"/>
              <a:gd name="T2" fmla="*/ 285 w 446"/>
              <a:gd name="T3" fmla="*/ 27 h 102"/>
              <a:gd name="T4" fmla="*/ 272 w 446"/>
              <a:gd name="T5" fmla="*/ 13 h 102"/>
              <a:gd name="T6" fmla="*/ 268 w 446"/>
              <a:gd name="T7" fmla="*/ 53 h 102"/>
              <a:gd name="T8" fmla="*/ 301 w 446"/>
              <a:gd name="T9" fmla="*/ 59 h 102"/>
              <a:gd name="T10" fmla="*/ 192 w 446"/>
              <a:gd name="T11" fmla="*/ 27 h 102"/>
              <a:gd name="T12" fmla="*/ 179 w 446"/>
              <a:gd name="T13" fmla="*/ 13 h 102"/>
              <a:gd name="T14" fmla="*/ 175 w 446"/>
              <a:gd name="T15" fmla="*/ 53 h 102"/>
              <a:gd name="T16" fmla="*/ 218 w 446"/>
              <a:gd name="T17" fmla="*/ 60 h 102"/>
              <a:gd name="T18" fmla="*/ 108 w 446"/>
              <a:gd name="T19" fmla="*/ 27 h 102"/>
              <a:gd name="T20" fmla="*/ 95 w 446"/>
              <a:gd name="T21" fmla="*/ 13 h 102"/>
              <a:gd name="T22" fmla="*/ 92 w 446"/>
              <a:gd name="T23" fmla="*/ 53 h 102"/>
              <a:gd name="T24" fmla="*/ 136 w 446"/>
              <a:gd name="T25" fmla="*/ 60 h 102"/>
              <a:gd name="T26" fmla="*/ 27 w 446"/>
              <a:gd name="T27" fmla="*/ 27 h 102"/>
              <a:gd name="T28" fmla="*/ 14 w 446"/>
              <a:gd name="T29" fmla="*/ 13 h 102"/>
              <a:gd name="T30" fmla="*/ 10 w 446"/>
              <a:gd name="T31" fmla="*/ 53 h 102"/>
              <a:gd name="T32" fmla="*/ 17 w 446"/>
              <a:gd name="T33" fmla="*/ 62 h 102"/>
              <a:gd name="T34" fmla="*/ 111 w 446"/>
              <a:gd name="T35" fmla="*/ 86 h 102"/>
              <a:gd name="T36" fmla="*/ 38 w 446"/>
              <a:gd name="T37" fmla="*/ 95 h 102"/>
              <a:gd name="T38" fmla="*/ 150 w 446"/>
              <a:gd name="T39" fmla="*/ 102 h 102"/>
              <a:gd name="T40" fmla="*/ 152 w 446"/>
              <a:gd name="T41" fmla="*/ 91 h 102"/>
              <a:gd name="T42" fmla="*/ 141 w 446"/>
              <a:gd name="T43" fmla="*/ 86 h 102"/>
              <a:gd name="T44" fmla="*/ 54 w 446"/>
              <a:gd name="T45" fmla="*/ 97 h 102"/>
              <a:gd name="T46" fmla="*/ 236 w 446"/>
              <a:gd name="T47" fmla="*/ 95 h 102"/>
              <a:gd name="T48" fmla="*/ 322 w 446"/>
              <a:gd name="T49" fmla="*/ 85 h 102"/>
              <a:gd name="T50" fmla="*/ 157 w 446"/>
              <a:gd name="T51" fmla="*/ 92 h 102"/>
              <a:gd name="T52" fmla="*/ 414 w 446"/>
              <a:gd name="T53" fmla="*/ 84 h 102"/>
              <a:gd name="T54" fmla="*/ 248 w 446"/>
              <a:gd name="T55" fmla="*/ 92 h 102"/>
              <a:gd name="T56" fmla="*/ 413 w 446"/>
              <a:gd name="T57" fmla="*/ 53 h 102"/>
              <a:gd name="T58" fmla="*/ 384 w 446"/>
              <a:gd name="T59" fmla="*/ 27 h 102"/>
              <a:gd name="T60" fmla="*/ 371 w 446"/>
              <a:gd name="T61" fmla="*/ 13 h 102"/>
              <a:gd name="T62" fmla="*/ 368 w 446"/>
              <a:gd name="T63" fmla="*/ 53 h 102"/>
              <a:gd name="T64" fmla="*/ 446 w 446"/>
              <a:gd name="T65" fmla="*/ 86 h 102"/>
              <a:gd name="T66" fmla="*/ 358 w 446"/>
              <a:gd name="T67" fmla="*/ 97 h 102"/>
              <a:gd name="T68" fmla="*/ 350 w 446"/>
              <a:gd name="T69" fmla="*/ 94 h 102"/>
              <a:gd name="T70" fmla="*/ 428 w 446"/>
              <a:gd name="T71" fmla="*/ 85 h 102"/>
              <a:gd name="T72" fmla="*/ 342 w 446"/>
              <a:gd name="T73" fmla="*/ 95 h 102"/>
              <a:gd name="T74" fmla="*/ 248 w 446"/>
              <a:gd name="T75" fmla="*/ 93 h 102"/>
              <a:gd name="T76" fmla="*/ 249 w 446"/>
              <a:gd name="T77" fmla="*/ 98 h 102"/>
              <a:gd name="T78" fmla="*/ 154 w 446"/>
              <a:gd name="T79" fmla="*/ 94 h 102"/>
              <a:gd name="T80" fmla="*/ 49 w 446"/>
              <a:gd name="T81" fmla="*/ 93 h 102"/>
              <a:gd name="T82" fmla="*/ 51 w 446"/>
              <a:gd name="T83" fmla="*/ 98 h 1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446"/>
              <a:gd name="T127" fmla="*/ 0 h 102"/>
              <a:gd name="T128" fmla="*/ 446 w 446"/>
              <a:gd name="T129" fmla="*/ 102 h 10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446" h="102">
                <a:moveTo>
                  <a:pt x="414" y="58"/>
                </a:moveTo>
                <a:lnTo>
                  <a:pt x="384" y="58"/>
                </a:lnTo>
                <a:lnTo>
                  <a:pt x="272" y="50"/>
                </a:lnTo>
                <a:cubicBezTo>
                  <a:pt x="276" y="44"/>
                  <a:pt x="283" y="36"/>
                  <a:pt x="285" y="27"/>
                </a:cubicBezTo>
                <a:cubicBezTo>
                  <a:pt x="287" y="19"/>
                  <a:pt x="291" y="8"/>
                  <a:pt x="285" y="3"/>
                </a:cubicBezTo>
                <a:cubicBezTo>
                  <a:pt x="282" y="0"/>
                  <a:pt x="274" y="8"/>
                  <a:pt x="272" y="13"/>
                </a:cubicBezTo>
                <a:cubicBezTo>
                  <a:pt x="268" y="21"/>
                  <a:pt x="265" y="31"/>
                  <a:pt x="265" y="40"/>
                </a:cubicBezTo>
                <a:cubicBezTo>
                  <a:pt x="266" y="45"/>
                  <a:pt x="267" y="49"/>
                  <a:pt x="268" y="53"/>
                </a:cubicBezTo>
                <a:lnTo>
                  <a:pt x="361" y="58"/>
                </a:lnTo>
                <a:lnTo>
                  <a:pt x="301" y="59"/>
                </a:lnTo>
                <a:lnTo>
                  <a:pt x="179" y="50"/>
                </a:lnTo>
                <a:cubicBezTo>
                  <a:pt x="183" y="44"/>
                  <a:pt x="190" y="36"/>
                  <a:pt x="192" y="27"/>
                </a:cubicBezTo>
                <a:cubicBezTo>
                  <a:pt x="194" y="19"/>
                  <a:pt x="198" y="8"/>
                  <a:pt x="192" y="3"/>
                </a:cubicBezTo>
                <a:cubicBezTo>
                  <a:pt x="189" y="0"/>
                  <a:pt x="181" y="8"/>
                  <a:pt x="179" y="13"/>
                </a:cubicBezTo>
                <a:cubicBezTo>
                  <a:pt x="175" y="21"/>
                  <a:pt x="172" y="31"/>
                  <a:pt x="172" y="40"/>
                </a:cubicBezTo>
                <a:cubicBezTo>
                  <a:pt x="173" y="45"/>
                  <a:pt x="174" y="49"/>
                  <a:pt x="175" y="53"/>
                </a:cubicBezTo>
                <a:lnTo>
                  <a:pt x="279" y="59"/>
                </a:lnTo>
                <a:lnTo>
                  <a:pt x="218" y="60"/>
                </a:lnTo>
                <a:lnTo>
                  <a:pt x="95" y="50"/>
                </a:lnTo>
                <a:cubicBezTo>
                  <a:pt x="99" y="44"/>
                  <a:pt x="106" y="36"/>
                  <a:pt x="108" y="27"/>
                </a:cubicBezTo>
                <a:cubicBezTo>
                  <a:pt x="110" y="19"/>
                  <a:pt x="114" y="8"/>
                  <a:pt x="108" y="3"/>
                </a:cubicBezTo>
                <a:cubicBezTo>
                  <a:pt x="105" y="0"/>
                  <a:pt x="98" y="8"/>
                  <a:pt x="95" y="13"/>
                </a:cubicBezTo>
                <a:cubicBezTo>
                  <a:pt x="91" y="21"/>
                  <a:pt x="88" y="31"/>
                  <a:pt x="89" y="40"/>
                </a:cubicBezTo>
                <a:cubicBezTo>
                  <a:pt x="89" y="45"/>
                  <a:pt x="90" y="49"/>
                  <a:pt x="92" y="53"/>
                </a:cubicBezTo>
                <a:lnTo>
                  <a:pt x="201" y="60"/>
                </a:lnTo>
                <a:lnTo>
                  <a:pt x="136" y="60"/>
                </a:lnTo>
                <a:lnTo>
                  <a:pt x="14" y="50"/>
                </a:lnTo>
                <a:cubicBezTo>
                  <a:pt x="18" y="44"/>
                  <a:pt x="25" y="36"/>
                  <a:pt x="27" y="27"/>
                </a:cubicBezTo>
                <a:cubicBezTo>
                  <a:pt x="29" y="19"/>
                  <a:pt x="33" y="8"/>
                  <a:pt x="27" y="3"/>
                </a:cubicBezTo>
                <a:cubicBezTo>
                  <a:pt x="24" y="0"/>
                  <a:pt x="16" y="8"/>
                  <a:pt x="14" y="13"/>
                </a:cubicBezTo>
                <a:cubicBezTo>
                  <a:pt x="10" y="21"/>
                  <a:pt x="7" y="31"/>
                  <a:pt x="7" y="40"/>
                </a:cubicBezTo>
                <a:cubicBezTo>
                  <a:pt x="7" y="45"/>
                  <a:pt x="9" y="49"/>
                  <a:pt x="10" y="53"/>
                </a:cubicBezTo>
                <a:lnTo>
                  <a:pt x="118" y="61"/>
                </a:lnTo>
                <a:lnTo>
                  <a:pt x="17" y="62"/>
                </a:lnTo>
                <a:cubicBezTo>
                  <a:pt x="0" y="62"/>
                  <a:pt x="0" y="85"/>
                  <a:pt x="17" y="87"/>
                </a:cubicBezTo>
                <a:lnTo>
                  <a:pt x="111" y="86"/>
                </a:lnTo>
                <a:lnTo>
                  <a:pt x="44" y="91"/>
                </a:lnTo>
                <a:cubicBezTo>
                  <a:pt x="42" y="91"/>
                  <a:pt x="39" y="92"/>
                  <a:pt x="38" y="95"/>
                </a:cubicBezTo>
                <a:cubicBezTo>
                  <a:pt x="37" y="97"/>
                  <a:pt x="40" y="99"/>
                  <a:pt x="42" y="102"/>
                </a:cubicBezTo>
                <a:moveTo>
                  <a:pt x="150" y="102"/>
                </a:moveTo>
                <a:cubicBezTo>
                  <a:pt x="148" y="99"/>
                  <a:pt x="145" y="97"/>
                  <a:pt x="146" y="95"/>
                </a:cubicBezTo>
                <a:cubicBezTo>
                  <a:pt x="147" y="92"/>
                  <a:pt x="149" y="91"/>
                  <a:pt x="152" y="91"/>
                </a:cubicBezTo>
                <a:lnTo>
                  <a:pt x="231" y="85"/>
                </a:lnTo>
                <a:lnTo>
                  <a:pt x="141" y="86"/>
                </a:lnTo>
                <a:lnTo>
                  <a:pt x="50" y="92"/>
                </a:lnTo>
                <a:lnTo>
                  <a:pt x="54" y="97"/>
                </a:lnTo>
                <a:moveTo>
                  <a:pt x="241" y="102"/>
                </a:moveTo>
                <a:cubicBezTo>
                  <a:pt x="238" y="99"/>
                  <a:pt x="235" y="97"/>
                  <a:pt x="236" y="95"/>
                </a:cubicBezTo>
                <a:cubicBezTo>
                  <a:pt x="238" y="92"/>
                  <a:pt x="240" y="91"/>
                  <a:pt x="243" y="91"/>
                </a:cubicBezTo>
                <a:lnTo>
                  <a:pt x="322" y="85"/>
                </a:lnTo>
                <a:lnTo>
                  <a:pt x="248" y="85"/>
                </a:lnTo>
                <a:lnTo>
                  <a:pt x="157" y="92"/>
                </a:lnTo>
                <a:lnTo>
                  <a:pt x="162" y="97"/>
                </a:lnTo>
                <a:moveTo>
                  <a:pt x="414" y="84"/>
                </a:moveTo>
                <a:lnTo>
                  <a:pt x="340" y="85"/>
                </a:lnTo>
                <a:lnTo>
                  <a:pt x="248" y="92"/>
                </a:lnTo>
                <a:lnTo>
                  <a:pt x="252" y="97"/>
                </a:lnTo>
                <a:moveTo>
                  <a:pt x="413" y="53"/>
                </a:moveTo>
                <a:lnTo>
                  <a:pt x="371" y="50"/>
                </a:lnTo>
                <a:cubicBezTo>
                  <a:pt x="375" y="44"/>
                  <a:pt x="382" y="36"/>
                  <a:pt x="384" y="27"/>
                </a:cubicBezTo>
                <a:cubicBezTo>
                  <a:pt x="386" y="19"/>
                  <a:pt x="390" y="8"/>
                  <a:pt x="384" y="3"/>
                </a:cubicBezTo>
                <a:cubicBezTo>
                  <a:pt x="381" y="0"/>
                  <a:pt x="374" y="8"/>
                  <a:pt x="371" y="13"/>
                </a:cubicBezTo>
                <a:cubicBezTo>
                  <a:pt x="367" y="21"/>
                  <a:pt x="364" y="31"/>
                  <a:pt x="365" y="40"/>
                </a:cubicBezTo>
                <a:cubicBezTo>
                  <a:pt x="365" y="45"/>
                  <a:pt x="366" y="49"/>
                  <a:pt x="368" y="53"/>
                </a:cubicBezTo>
                <a:lnTo>
                  <a:pt x="414" y="56"/>
                </a:lnTo>
                <a:moveTo>
                  <a:pt x="446" y="86"/>
                </a:moveTo>
                <a:lnTo>
                  <a:pt x="354" y="92"/>
                </a:lnTo>
                <a:lnTo>
                  <a:pt x="358" y="97"/>
                </a:lnTo>
                <a:moveTo>
                  <a:pt x="354" y="93"/>
                </a:moveTo>
                <a:cubicBezTo>
                  <a:pt x="353" y="92"/>
                  <a:pt x="351" y="93"/>
                  <a:pt x="350" y="94"/>
                </a:cubicBezTo>
                <a:lnTo>
                  <a:pt x="355" y="98"/>
                </a:lnTo>
                <a:moveTo>
                  <a:pt x="428" y="85"/>
                </a:moveTo>
                <a:lnTo>
                  <a:pt x="349" y="91"/>
                </a:lnTo>
                <a:cubicBezTo>
                  <a:pt x="346" y="91"/>
                  <a:pt x="344" y="92"/>
                  <a:pt x="342" y="95"/>
                </a:cubicBezTo>
                <a:cubicBezTo>
                  <a:pt x="341" y="97"/>
                  <a:pt x="344" y="99"/>
                  <a:pt x="347" y="102"/>
                </a:cubicBezTo>
                <a:moveTo>
                  <a:pt x="248" y="93"/>
                </a:moveTo>
                <a:cubicBezTo>
                  <a:pt x="247" y="92"/>
                  <a:pt x="245" y="93"/>
                  <a:pt x="244" y="94"/>
                </a:cubicBezTo>
                <a:lnTo>
                  <a:pt x="249" y="98"/>
                </a:lnTo>
                <a:moveTo>
                  <a:pt x="157" y="93"/>
                </a:moveTo>
                <a:cubicBezTo>
                  <a:pt x="156" y="92"/>
                  <a:pt x="155" y="93"/>
                  <a:pt x="154" y="94"/>
                </a:cubicBezTo>
                <a:lnTo>
                  <a:pt x="158" y="98"/>
                </a:lnTo>
                <a:moveTo>
                  <a:pt x="49" y="93"/>
                </a:moveTo>
                <a:cubicBezTo>
                  <a:pt x="48" y="92"/>
                  <a:pt x="47" y="93"/>
                  <a:pt x="46" y="94"/>
                </a:cubicBezTo>
                <a:lnTo>
                  <a:pt x="51" y="98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47" name="Line 36"/>
          <p:cNvSpPr>
            <a:spLocks noChangeShapeType="1"/>
          </p:cNvSpPr>
          <p:nvPr/>
        </p:nvSpPr>
        <p:spPr bwMode="auto">
          <a:xfrm flipH="1">
            <a:off x="6140450" y="1897064"/>
            <a:ext cx="406400" cy="674687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7669" name="Text Box 37"/>
          <p:cNvSpPr txBox="1">
            <a:spLocks noChangeArrowheads="1"/>
          </p:cNvSpPr>
          <p:nvPr/>
        </p:nvSpPr>
        <p:spPr bwMode="auto">
          <a:xfrm>
            <a:off x="7958138" y="1671639"/>
            <a:ext cx="2235200" cy="503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>
                <a:ln>
                  <a:noFill/>
                </a:ln>
                <a:solidFill>
                  <a:srgbClr val="CC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thin filament</a:t>
            </a:r>
          </a:p>
        </p:txBody>
      </p:sp>
      <p:sp>
        <p:nvSpPr>
          <p:cNvPr id="197670" name="Text Box 38"/>
          <p:cNvSpPr txBox="1">
            <a:spLocks noChangeArrowheads="1"/>
          </p:cNvSpPr>
          <p:nvPr/>
        </p:nvSpPr>
        <p:spPr bwMode="auto">
          <a:xfrm>
            <a:off x="8077200" y="2935289"/>
            <a:ext cx="2590800" cy="503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>
                <a:ln>
                  <a:noFill/>
                </a:ln>
                <a:solidFill>
                  <a:srgbClr val="CC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thick filament</a:t>
            </a:r>
          </a:p>
        </p:txBody>
      </p:sp>
      <p:sp>
        <p:nvSpPr>
          <p:cNvPr id="13350" name="Arc 39"/>
          <p:cNvSpPr>
            <a:spLocks/>
          </p:cNvSpPr>
          <p:nvPr/>
        </p:nvSpPr>
        <p:spPr bwMode="auto">
          <a:xfrm flipH="1" flipV="1">
            <a:off x="4437064" y="4566594"/>
            <a:ext cx="184731" cy="461665"/>
          </a:xfrm>
          <a:custGeom>
            <a:avLst/>
            <a:gdLst>
              <a:gd name="T0" fmla="*/ 614362 w 32702"/>
              <a:gd name="T1" fmla="*/ 237024 h 21600"/>
              <a:gd name="T2" fmla="*/ 0 w 32702"/>
              <a:gd name="T3" fmla="*/ 343937 h 21600"/>
              <a:gd name="T4" fmla="*/ 267353 w 32702"/>
              <a:gd name="T5" fmla="*/ 0 h 21600"/>
              <a:gd name="T6" fmla="*/ 0 60000 65536"/>
              <a:gd name="T7" fmla="*/ 0 60000 65536"/>
              <a:gd name="T8" fmla="*/ 0 60000 65536"/>
              <a:gd name="T9" fmla="*/ 0 w 32702"/>
              <a:gd name="T10" fmla="*/ 0 h 21600"/>
              <a:gd name="T11" fmla="*/ 32702 w 3270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702" h="21600" fill="none" extrusionOk="0">
                <a:moveTo>
                  <a:pt x="32701" y="11197"/>
                </a:moveTo>
                <a:cubicBezTo>
                  <a:pt x="28786" y="17655"/>
                  <a:pt x="21783" y="21599"/>
                  <a:pt x="14231" y="21600"/>
                </a:cubicBezTo>
                <a:cubicBezTo>
                  <a:pt x="8995" y="21600"/>
                  <a:pt x="3938" y="19698"/>
                  <a:pt x="-1" y="16249"/>
                </a:cubicBezTo>
              </a:path>
              <a:path w="32702" h="21600" stroke="0" extrusionOk="0">
                <a:moveTo>
                  <a:pt x="32701" y="11197"/>
                </a:moveTo>
                <a:cubicBezTo>
                  <a:pt x="28786" y="17655"/>
                  <a:pt x="21783" y="21599"/>
                  <a:pt x="14231" y="21600"/>
                </a:cubicBezTo>
                <a:cubicBezTo>
                  <a:pt x="8995" y="21600"/>
                  <a:pt x="3938" y="19698"/>
                  <a:pt x="-1" y="16249"/>
                </a:cubicBezTo>
                <a:lnTo>
                  <a:pt x="14231" y="0"/>
                </a:lnTo>
                <a:close/>
              </a:path>
            </a:pathLst>
          </a:custGeom>
          <a:noFill/>
          <a:ln w="38100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51" name="Arc 40"/>
          <p:cNvSpPr>
            <a:spLocks/>
          </p:cNvSpPr>
          <p:nvPr/>
        </p:nvSpPr>
        <p:spPr bwMode="auto">
          <a:xfrm flipH="1" flipV="1">
            <a:off x="6588126" y="4566594"/>
            <a:ext cx="184731" cy="461665"/>
          </a:xfrm>
          <a:custGeom>
            <a:avLst/>
            <a:gdLst>
              <a:gd name="T0" fmla="*/ 612775 w 32482"/>
              <a:gd name="T1" fmla="*/ 386440 h 21600"/>
              <a:gd name="T2" fmla="*/ 0 w 32482"/>
              <a:gd name="T3" fmla="*/ 112268 h 21600"/>
              <a:gd name="T4" fmla="*/ 395016 w 32482"/>
              <a:gd name="T5" fmla="*/ 0 h 21600"/>
              <a:gd name="T6" fmla="*/ 0 60000 65536"/>
              <a:gd name="T7" fmla="*/ 0 60000 65536"/>
              <a:gd name="T8" fmla="*/ 0 60000 65536"/>
              <a:gd name="T9" fmla="*/ 0 w 32482"/>
              <a:gd name="T10" fmla="*/ 0 h 21600"/>
              <a:gd name="T11" fmla="*/ 32482 w 3248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482" h="21600" fill="none" extrusionOk="0">
                <a:moveTo>
                  <a:pt x="32482" y="18257"/>
                </a:moveTo>
                <a:cubicBezTo>
                  <a:pt x="29028" y="20440"/>
                  <a:pt x="25025" y="21599"/>
                  <a:pt x="20939" y="21600"/>
                </a:cubicBezTo>
                <a:cubicBezTo>
                  <a:pt x="11052" y="21600"/>
                  <a:pt x="2427" y="14887"/>
                  <a:pt x="0" y="5303"/>
                </a:cubicBezTo>
              </a:path>
              <a:path w="32482" h="21600" stroke="0" extrusionOk="0">
                <a:moveTo>
                  <a:pt x="32482" y="18257"/>
                </a:moveTo>
                <a:cubicBezTo>
                  <a:pt x="29028" y="20440"/>
                  <a:pt x="25025" y="21599"/>
                  <a:pt x="20939" y="21600"/>
                </a:cubicBezTo>
                <a:cubicBezTo>
                  <a:pt x="11052" y="21600"/>
                  <a:pt x="2427" y="14887"/>
                  <a:pt x="0" y="5303"/>
                </a:cubicBezTo>
                <a:lnTo>
                  <a:pt x="20939" y="0"/>
                </a:lnTo>
                <a:close/>
              </a:path>
            </a:pathLst>
          </a:custGeom>
          <a:noFill/>
          <a:ln w="38100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52" name="Line 41"/>
          <p:cNvSpPr>
            <a:spLocks noChangeShapeType="1"/>
          </p:cNvSpPr>
          <p:nvPr/>
        </p:nvSpPr>
        <p:spPr bwMode="auto">
          <a:xfrm>
            <a:off x="9167814" y="4856163"/>
            <a:ext cx="744537" cy="0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8626476" y="4297364"/>
            <a:ext cx="1489075" cy="503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sliding</a:t>
            </a:r>
          </a:p>
        </p:txBody>
      </p:sp>
      <p:sp>
        <p:nvSpPr>
          <p:cNvPr id="197675" name="Text Box 43"/>
          <p:cNvSpPr txBox="1">
            <a:spLocks noChangeArrowheads="1"/>
          </p:cNvSpPr>
          <p:nvPr/>
        </p:nvSpPr>
        <p:spPr bwMode="auto">
          <a:xfrm>
            <a:off x="1524000" y="152400"/>
            <a:ext cx="9144000" cy="762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Cross bridge theory</a:t>
            </a:r>
          </a:p>
        </p:txBody>
      </p:sp>
      <p:sp>
        <p:nvSpPr>
          <p:cNvPr id="13355" name="Line 44"/>
          <p:cNvSpPr>
            <a:spLocks noChangeShapeType="1"/>
          </p:cNvSpPr>
          <p:nvPr/>
        </p:nvSpPr>
        <p:spPr bwMode="auto">
          <a:xfrm flipH="1">
            <a:off x="6148388" y="1887539"/>
            <a:ext cx="406400" cy="6746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41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C75FDB-E4E2-493A-AB62-A995E21135E3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381000"/>
            <a:ext cx="7162800" cy="1143000"/>
          </a:xfrm>
        </p:spPr>
        <p:txBody>
          <a:bodyPr/>
          <a:lstStyle/>
          <a:p>
            <a:pPr eaLnBrk="1" hangingPunct="1"/>
            <a:r>
              <a:rPr lang="en-US" altLang="zh-TW" sz="4000">
                <a:latin typeface="Arial Rounded MT Bold" panose="020F0704030504030204" pitchFamily="34" charset="0"/>
                <a:ea typeface="新細明體" panose="02020500000000000000" pitchFamily="18" charset="-120"/>
              </a:rPr>
              <a:t>Muscle Force Depends on Four Factors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Arial Rounded MT Bold" panose="020F0704030504030204" pitchFamily="34" charset="0"/>
                <a:ea typeface="新細明體" panose="02020500000000000000" pitchFamily="18" charset="-120"/>
              </a:rPr>
              <a:t>Sarcomere (muscle) length</a:t>
            </a:r>
          </a:p>
          <a:p>
            <a:pPr eaLnBrk="1" hangingPunct="1"/>
            <a:r>
              <a:rPr lang="en-US" altLang="zh-TW" smtClean="0">
                <a:latin typeface="Arial Rounded MT Bold" panose="020F0704030504030204" pitchFamily="34" charset="0"/>
                <a:ea typeface="新細明體" panose="02020500000000000000" pitchFamily="18" charset="-120"/>
              </a:rPr>
              <a:t>Velocity of muscle contraction</a:t>
            </a:r>
          </a:p>
          <a:p>
            <a:pPr eaLnBrk="1" hangingPunct="1"/>
            <a:r>
              <a:rPr lang="en-US" altLang="zh-TW" smtClean="0">
                <a:latin typeface="Arial Rounded MT Bold" panose="020F0704030504030204" pitchFamily="34" charset="0"/>
                <a:ea typeface="新細明體" panose="02020500000000000000" pitchFamily="18" charset="-120"/>
              </a:rPr>
              <a:t>Activation level</a:t>
            </a:r>
          </a:p>
          <a:p>
            <a:pPr eaLnBrk="1" hangingPunct="1"/>
            <a:r>
              <a:rPr lang="en-US" altLang="zh-TW" smtClean="0">
                <a:latin typeface="Arial Rounded MT Bold" panose="020F0704030504030204" pitchFamily="34" charset="0"/>
                <a:ea typeface="新細明體" panose="02020500000000000000" pitchFamily="18" charset="-120"/>
              </a:rPr>
              <a:t>Previous contraction history</a:t>
            </a:r>
          </a:p>
          <a:p>
            <a:pPr eaLnBrk="1" hangingPunct="1">
              <a:buFontTx/>
              <a:buNone/>
            </a:pPr>
            <a:endParaRPr lang="en-US" altLang="zh-TW" smtClean="0">
              <a:latin typeface="Arial Rounded MT Bold" panose="020F07040305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56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79A56-E7A6-40C9-BDB1-A65ED96FAF5A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5826" name="Text Box 2"/>
          <p:cNvSpPr txBox="1">
            <a:spLocks noChangeArrowheads="1"/>
          </p:cNvSpPr>
          <p:nvPr/>
        </p:nvSpPr>
        <p:spPr bwMode="auto">
          <a:xfrm>
            <a:off x="2709863" y="1447801"/>
            <a:ext cx="7315200" cy="4930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Fact: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Muscles at very long and very short lengths can not produce high forces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charset="0"/>
              <a:ea typeface="新細明體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Fact: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Maximal force production of a muscle depends on its length</a:t>
            </a:r>
          </a:p>
        </p:txBody>
      </p:sp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1524000" y="533400"/>
            <a:ext cx="9144000" cy="76200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noFill/>
            <a:miter lim="800000"/>
            <a:headEnd/>
            <a:tailEnd/>
          </a:ln>
          <a:effectLst/>
        </p:spPr>
        <p:txBody>
          <a:bodyPr lIns="45720" r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Times New Roman"/>
                <a:ea typeface="新細明體" charset="-120"/>
                <a:cs typeface="+mn-cs"/>
              </a:rPr>
              <a:t>Force-Length Relationship</a:t>
            </a:r>
          </a:p>
        </p:txBody>
      </p:sp>
    </p:spTree>
    <p:extLst>
      <p:ext uri="{BB962C8B-B14F-4D97-AF65-F5344CB8AC3E}">
        <p14:creationId xmlns:p14="http://schemas.microsoft.com/office/powerpoint/2010/main" val="90199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2CA9E-B909-46F2-9686-BB649DF64C8F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389" name="Freeform 2"/>
          <p:cNvSpPr>
            <a:spLocks/>
          </p:cNvSpPr>
          <p:nvPr/>
        </p:nvSpPr>
        <p:spPr bwMode="auto">
          <a:xfrm>
            <a:off x="3856039" y="3896668"/>
            <a:ext cx="184731" cy="461665"/>
          </a:xfrm>
          <a:custGeom>
            <a:avLst/>
            <a:gdLst>
              <a:gd name="T0" fmla="*/ 0 w 3085"/>
              <a:gd name="T1" fmla="*/ 1728 h 1728"/>
              <a:gd name="T2" fmla="*/ 573 w 3085"/>
              <a:gd name="T3" fmla="*/ 159 h 1728"/>
              <a:gd name="T4" fmla="*/ 962 w 3085"/>
              <a:gd name="T5" fmla="*/ 0 h 1728"/>
              <a:gd name="T6" fmla="*/ 1193 w 3085"/>
              <a:gd name="T7" fmla="*/ 0 h 1728"/>
              <a:gd name="T8" fmla="*/ 3085 w 3085"/>
              <a:gd name="T9" fmla="*/ 1715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85"/>
              <a:gd name="T16" fmla="*/ 0 h 1728"/>
              <a:gd name="T17" fmla="*/ 3085 w 3085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85" h="1728">
                <a:moveTo>
                  <a:pt x="0" y="1728"/>
                </a:moveTo>
                <a:lnTo>
                  <a:pt x="573" y="159"/>
                </a:lnTo>
                <a:lnTo>
                  <a:pt x="962" y="0"/>
                </a:lnTo>
                <a:lnTo>
                  <a:pt x="1193" y="0"/>
                </a:lnTo>
                <a:lnTo>
                  <a:pt x="3085" y="1715"/>
                </a:lnTo>
              </a:path>
            </a:pathLst>
          </a:custGeom>
          <a:noFill/>
          <a:ln w="57150" cap="flat" cmpd="sng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16390" name="Group 3"/>
          <p:cNvGrpSpPr>
            <a:grpSpLocks/>
          </p:cNvGrpSpPr>
          <p:nvPr/>
        </p:nvGrpSpPr>
        <p:grpSpPr bwMode="auto">
          <a:xfrm>
            <a:off x="3354388" y="2286000"/>
            <a:ext cx="5357812" cy="3360738"/>
            <a:chOff x="1451" y="1352"/>
            <a:chExt cx="3797" cy="2117"/>
          </a:xfrm>
        </p:grpSpPr>
        <p:sp>
          <p:nvSpPr>
            <p:cNvPr id="16402" name="Line 4"/>
            <p:cNvSpPr>
              <a:spLocks noChangeShapeType="1"/>
            </p:cNvSpPr>
            <p:nvPr/>
          </p:nvSpPr>
          <p:spPr bwMode="auto">
            <a:xfrm flipV="1">
              <a:off x="1536" y="1352"/>
              <a:ext cx="0" cy="211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6403" name="Line 5"/>
            <p:cNvSpPr>
              <a:spLocks noChangeShapeType="1"/>
            </p:cNvSpPr>
            <p:nvPr/>
          </p:nvSpPr>
          <p:spPr bwMode="auto">
            <a:xfrm>
              <a:off x="1451" y="3383"/>
              <a:ext cx="379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grpSp>
          <p:nvGrpSpPr>
            <p:cNvPr id="16404" name="Group 6"/>
            <p:cNvGrpSpPr>
              <a:grpSpLocks/>
            </p:cNvGrpSpPr>
            <p:nvPr/>
          </p:nvGrpSpPr>
          <p:grpSpPr bwMode="auto">
            <a:xfrm>
              <a:off x="1451" y="1661"/>
              <a:ext cx="95" cy="1294"/>
              <a:chOff x="1451" y="1661"/>
              <a:chExt cx="3797" cy="1294"/>
            </a:xfrm>
          </p:grpSpPr>
          <p:sp>
            <p:nvSpPr>
              <p:cNvPr id="16407" name="Line 7"/>
              <p:cNvSpPr>
                <a:spLocks noChangeShapeType="1"/>
              </p:cNvSpPr>
              <p:nvPr/>
            </p:nvSpPr>
            <p:spPr bwMode="auto">
              <a:xfrm>
                <a:off x="1451" y="2955"/>
                <a:ext cx="379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16408" name="Line 8"/>
              <p:cNvSpPr>
                <a:spLocks noChangeShapeType="1"/>
              </p:cNvSpPr>
              <p:nvPr/>
            </p:nvSpPr>
            <p:spPr bwMode="auto">
              <a:xfrm>
                <a:off x="1451" y="2519"/>
                <a:ext cx="379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16409" name="Line 9"/>
              <p:cNvSpPr>
                <a:spLocks noChangeShapeType="1"/>
              </p:cNvSpPr>
              <p:nvPr/>
            </p:nvSpPr>
            <p:spPr bwMode="auto">
              <a:xfrm>
                <a:off x="1451" y="2090"/>
                <a:ext cx="379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16410" name="Line 10"/>
              <p:cNvSpPr>
                <a:spLocks noChangeShapeType="1"/>
              </p:cNvSpPr>
              <p:nvPr/>
            </p:nvSpPr>
            <p:spPr bwMode="auto">
              <a:xfrm>
                <a:off x="1451" y="1661"/>
                <a:ext cx="379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  <p:sp>
          <p:nvSpPr>
            <p:cNvPr id="16405" name="Line 11"/>
            <p:cNvSpPr>
              <a:spLocks noChangeShapeType="1"/>
            </p:cNvSpPr>
            <p:nvPr/>
          </p:nvSpPr>
          <p:spPr bwMode="auto">
            <a:xfrm flipV="1">
              <a:off x="1807" y="3384"/>
              <a:ext cx="0" cy="8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6406" name="Line 12"/>
            <p:cNvSpPr>
              <a:spLocks noChangeShapeType="1"/>
            </p:cNvSpPr>
            <p:nvPr/>
          </p:nvSpPr>
          <p:spPr bwMode="auto">
            <a:xfrm flipV="1">
              <a:off x="4899" y="3384"/>
              <a:ext cx="0" cy="8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207885" name="Text Box 13"/>
          <p:cNvSpPr txBox="1">
            <a:spLocks noChangeArrowheads="1"/>
          </p:cNvSpPr>
          <p:nvPr/>
        </p:nvSpPr>
        <p:spPr bwMode="auto">
          <a:xfrm>
            <a:off x="2528888" y="2549525"/>
            <a:ext cx="8493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100</a:t>
            </a:r>
          </a:p>
        </p:txBody>
      </p:sp>
      <p:sp>
        <p:nvSpPr>
          <p:cNvPr id="207886" name="Text Box 14"/>
          <p:cNvSpPr txBox="1">
            <a:spLocks noChangeArrowheads="1"/>
          </p:cNvSpPr>
          <p:nvPr/>
        </p:nvSpPr>
        <p:spPr bwMode="auto">
          <a:xfrm>
            <a:off x="2528888" y="3232150"/>
            <a:ext cx="8493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75</a:t>
            </a:r>
          </a:p>
        </p:txBody>
      </p:sp>
      <p:sp>
        <p:nvSpPr>
          <p:cNvPr id="207887" name="Text Box 15"/>
          <p:cNvSpPr txBox="1">
            <a:spLocks noChangeArrowheads="1"/>
          </p:cNvSpPr>
          <p:nvPr/>
        </p:nvSpPr>
        <p:spPr bwMode="auto">
          <a:xfrm>
            <a:off x="2528888" y="3913188"/>
            <a:ext cx="8493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50</a:t>
            </a:r>
          </a:p>
        </p:txBody>
      </p:sp>
      <p:sp>
        <p:nvSpPr>
          <p:cNvPr id="207888" name="Text Box 16"/>
          <p:cNvSpPr txBox="1">
            <a:spLocks noChangeArrowheads="1"/>
          </p:cNvSpPr>
          <p:nvPr/>
        </p:nvSpPr>
        <p:spPr bwMode="auto">
          <a:xfrm>
            <a:off x="2528888" y="4602163"/>
            <a:ext cx="8493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25</a:t>
            </a:r>
          </a:p>
        </p:txBody>
      </p:sp>
      <p:sp>
        <p:nvSpPr>
          <p:cNvPr id="207889" name="Text Box 17"/>
          <p:cNvSpPr txBox="1">
            <a:spLocks noChangeArrowheads="1"/>
          </p:cNvSpPr>
          <p:nvPr/>
        </p:nvSpPr>
        <p:spPr bwMode="auto">
          <a:xfrm>
            <a:off x="2528888" y="5283200"/>
            <a:ext cx="8493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0</a:t>
            </a:r>
          </a:p>
        </p:txBody>
      </p:sp>
      <p:sp>
        <p:nvSpPr>
          <p:cNvPr id="207890" name="Text Box 18"/>
          <p:cNvSpPr txBox="1">
            <a:spLocks noChangeArrowheads="1"/>
          </p:cNvSpPr>
          <p:nvPr/>
        </p:nvSpPr>
        <p:spPr bwMode="auto">
          <a:xfrm>
            <a:off x="3589338" y="3951289"/>
            <a:ext cx="2582862" cy="42068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ascending limb</a:t>
            </a:r>
          </a:p>
        </p:txBody>
      </p:sp>
      <p:sp>
        <p:nvSpPr>
          <p:cNvPr id="207891" name="Text Box 19"/>
          <p:cNvSpPr txBox="1">
            <a:spLocks noChangeArrowheads="1"/>
          </p:cNvSpPr>
          <p:nvPr/>
        </p:nvSpPr>
        <p:spPr bwMode="auto">
          <a:xfrm>
            <a:off x="4560888" y="1970088"/>
            <a:ext cx="2438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plateau region</a:t>
            </a:r>
          </a:p>
        </p:txBody>
      </p:sp>
      <p:sp>
        <p:nvSpPr>
          <p:cNvPr id="207892" name="Text Box 20"/>
          <p:cNvSpPr txBox="1">
            <a:spLocks noChangeArrowheads="1"/>
          </p:cNvSpPr>
          <p:nvPr/>
        </p:nvSpPr>
        <p:spPr bwMode="auto">
          <a:xfrm>
            <a:off x="6365876" y="3922713"/>
            <a:ext cx="2778125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descending limb</a:t>
            </a:r>
          </a:p>
        </p:txBody>
      </p:sp>
      <p:sp>
        <p:nvSpPr>
          <p:cNvPr id="207893" name="Text Box 21"/>
          <p:cNvSpPr txBox="1">
            <a:spLocks noChangeArrowheads="1"/>
          </p:cNvSpPr>
          <p:nvPr/>
        </p:nvSpPr>
        <p:spPr bwMode="auto">
          <a:xfrm>
            <a:off x="2759075" y="1358900"/>
            <a:ext cx="1733550" cy="91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Force</a:t>
            </a:r>
            <a:b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0" lang="en-US" altLang="zh-TW" sz="2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[%]</a:t>
            </a:r>
          </a:p>
        </p:txBody>
      </p:sp>
      <p:sp>
        <p:nvSpPr>
          <p:cNvPr id="207894" name="Text Box 22"/>
          <p:cNvSpPr txBox="1">
            <a:spLocks noChangeArrowheads="1"/>
          </p:cNvSpPr>
          <p:nvPr/>
        </p:nvSpPr>
        <p:spPr bwMode="auto">
          <a:xfrm>
            <a:off x="7119939" y="5943601"/>
            <a:ext cx="319087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Sarcomere length</a:t>
            </a:r>
          </a:p>
        </p:txBody>
      </p:sp>
      <p:sp>
        <p:nvSpPr>
          <p:cNvPr id="207895" name="Text Box 23"/>
          <p:cNvSpPr txBox="1">
            <a:spLocks noChangeArrowheads="1"/>
          </p:cNvSpPr>
          <p:nvPr/>
        </p:nvSpPr>
        <p:spPr bwMode="auto">
          <a:xfrm>
            <a:off x="1524000" y="304800"/>
            <a:ext cx="9144000" cy="762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Force-Length Relationship</a:t>
            </a:r>
          </a:p>
        </p:txBody>
      </p:sp>
    </p:spTree>
    <p:extLst>
      <p:ext uri="{BB962C8B-B14F-4D97-AF65-F5344CB8AC3E}">
        <p14:creationId xmlns:p14="http://schemas.microsoft.com/office/powerpoint/2010/main" val="184223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2" descr="bodybuilder_a-IMG_03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583" y="2082800"/>
            <a:ext cx="3114217" cy="466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667" name="Picture 3" descr="bodybuilder-female_IMG_31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7" y="1204596"/>
            <a:ext cx="3531087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466544" y="230913"/>
            <a:ext cx="64930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Muscle Contraction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583" y="33557"/>
            <a:ext cx="3114217" cy="204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SkellyDanc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14" y="1204596"/>
            <a:ext cx="3905248" cy="520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62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96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ring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5A3EB-9099-4641-8850-7271E9A5A4EA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1524000" y="304800"/>
            <a:ext cx="9144000" cy="762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Force-Length Relationship</a:t>
            </a:r>
          </a:p>
        </p:txBody>
      </p:sp>
      <p:grpSp>
        <p:nvGrpSpPr>
          <p:cNvPr id="17414" name="Group 3"/>
          <p:cNvGrpSpPr>
            <a:grpSpLocks/>
          </p:cNvGrpSpPr>
          <p:nvPr/>
        </p:nvGrpSpPr>
        <p:grpSpPr bwMode="auto">
          <a:xfrm>
            <a:off x="2947989" y="2305050"/>
            <a:ext cx="3754437" cy="2635250"/>
            <a:chOff x="1009" y="1452"/>
            <a:chExt cx="4391" cy="1660"/>
          </a:xfrm>
        </p:grpSpPr>
        <p:sp>
          <p:nvSpPr>
            <p:cNvPr id="17556" name="Line 4"/>
            <p:cNvSpPr>
              <a:spLocks noChangeShapeType="1"/>
            </p:cNvSpPr>
            <p:nvPr/>
          </p:nvSpPr>
          <p:spPr bwMode="auto">
            <a:xfrm>
              <a:off x="1009" y="1452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57" name="Line 5"/>
            <p:cNvSpPr>
              <a:spLocks noChangeShapeType="1"/>
            </p:cNvSpPr>
            <p:nvPr/>
          </p:nvSpPr>
          <p:spPr bwMode="auto">
            <a:xfrm>
              <a:off x="1009" y="2002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58" name="Line 6"/>
            <p:cNvSpPr>
              <a:spLocks noChangeShapeType="1"/>
            </p:cNvSpPr>
            <p:nvPr/>
          </p:nvSpPr>
          <p:spPr bwMode="auto">
            <a:xfrm>
              <a:off x="1009" y="2561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59" name="Line 7"/>
            <p:cNvSpPr>
              <a:spLocks noChangeShapeType="1"/>
            </p:cNvSpPr>
            <p:nvPr/>
          </p:nvSpPr>
          <p:spPr bwMode="auto">
            <a:xfrm>
              <a:off x="1009" y="3111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7415" name="Line 8"/>
          <p:cNvSpPr>
            <a:spLocks noChangeShapeType="1"/>
          </p:cNvSpPr>
          <p:nvPr/>
        </p:nvSpPr>
        <p:spPr bwMode="auto">
          <a:xfrm>
            <a:off x="4716464" y="2171700"/>
            <a:ext cx="1587" cy="29035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16" name="Line 9"/>
          <p:cNvSpPr>
            <a:spLocks noChangeShapeType="1"/>
          </p:cNvSpPr>
          <p:nvPr/>
        </p:nvSpPr>
        <p:spPr bwMode="auto">
          <a:xfrm>
            <a:off x="8250239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17" name="Line 10"/>
          <p:cNvSpPr>
            <a:spLocks noChangeShapeType="1"/>
          </p:cNvSpPr>
          <p:nvPr/>
        </p:nvSpPr>
        <p:spPr bwMode="auto">
          <a:xfrm>
            <a:off x="6605589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18" name="Line 11"/>
          <p:cNvSpPr>
            <a:spLocks noChangeShapeType="1"/>
          </p:cNvSpPr>
          <p:nvPr/>
        </p:nvSpPr>
        <p:spPr bwMode="auto">
          <a:xfrm>
            <a:off x="8147050" y="2428875"/>
            <a:ext cx="0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19" name="Line 12"/>
          <p:cNvSpPr>
            <a:spLocks noChangeShapeType="1"/>
          </p:cNvSpPr>
          <p:nvPr/>
        </p:nvSpPr>
        <p:spPr bwMode="auto">
          <a:xfrm>
            <a:off x="6500814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20" name="Line 13"/>
          <p:cNvSpPr>
            <a:spLocks noChangeShapeType="1"/>
          </p:cNvSpPr>
          <p:nvPr/>
        </p:nvSpPr>
        <p:spPr bwMode="auto">
          <a:xfrm>
            <a:off x="8023225" y="2428875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21" name="Line 14"/>
          <p:cNvSpPr>
            <a:spLocks noChangeShapeType="1"/>
          </p:cNvSpPr>
          <p:nvPr/>
        </p:nvSpPr>
        <p:spPr bwMode="auto">
          <a:xfrm>
            <a:off x="6396039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22" name="Line 15"/>
          <p:cNvSpPr>
            <a:spLocks noChangeShapeType="1"/>
          </p:cNvSpPr>
          <p:nvPr/>
        </p:nvSpPr>
        <p:spPr bwMode="auto">
          <a:xfrm>
            <a:off x="7918450" y="2428875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23" name="Line 16"/>
          <p:cNvSpPr>
            <a:spLocks noChangeShapeType="1"/>
          </p:cNvSpPr>
          <p:nvPr/>
        </p:nvSpPr>
        <p:spPr bwMode="auto">
          <a:xfrm>
            <a:off x="6291264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24" name="Line 17"/>
          <p:cNvSpPr>
            <a:spLocks noChangeShapeType="1"/>
          </p:cNvSpPr>
          <p:nvPr/>
        </p:nvSpPr>
        <p:spPr bwMode="auto">
          <a:xfrm>
            <a:off x="7813675" y="2428875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25" name="Line 18"/>
          <p:cNvSpPr>
            <a:spLocks noChangeShapeType="1"/>
          </p:cNvSpPr>
          <p:nvPr/>
        </p:nvSpPr>
        <p:spPr bwMode="auto">
          <a:xfrm>
            <a:off x="6167439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26" name="Line 19"/>
          <p:cNvSpPr>
            <a:spLocks noChangeShapeType="1"/>
          </p:cNvSpPr>
          <p:nvPr/>
        </p:nvSpPr>
        <p:spPr bwMode="auto">
          <a:xfrm>
            <a:off x="7708900" y="2428875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27" name="Line 20"/>
          <p:cNvSpPr>
            <a:spLocks noChangeShapeType="1"/>
          </p:cNvSpPr>
          <p:nvPr/>
        </p:nvSpPr>
        <p:spPr bwMode="auto">
          <a:xfrm>
            <a:off x="6064250" y="2428875"/>
            <a:ext cx="0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28" name="Line 21"/>
          <p:cNvSpPr>
            <a:spLocks noChangeShapeType="1"/>
          </p:cNvSpPr>
          <p:nvPr/>
        </p:nvSpPr>
        <p:spPr bwMode="auto">
          <a:xfrm>
            <a:off x="7602539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29" name="Line 22"/>
          <p:cNvSpPr>
            <a:spLocks noChangeShapeType="1"/>
          </p:cNvSpPr>
          <p:nvPr/>
        </p:nvSpPr>
        <p:spPr bwMode="auto">
          <a:xfrm>
            <a:off x="5959475" y="2428875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30" name="Line 23"/>
          <p:cNvSpPr>
            <a:spLocks noChangeShapeType="1"/>
          </p:cNvSpPr>
          <p:nvPr/>
        </p:nvSpPr>
        <p:spPr bwMode="auto">
          <a:xfrm>
            <a:off x="7499350" y="2428875"/>
            <a:ext cx="0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31" name="Line 24"/>
          <p:cNvSpPr>
            <a:spLocks noChangeShapeType="1"/>
          </p:cNvSpPr>
          <p:nvPr/>
        </p:nvSpPr>
        <p:spPr bwMode="auto">
          <a:xfrm>
            <a:off x="5853114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32" name="Line 25"/>
          <p:cNvSpPr>
            <a:spLocks noChangeShapeType="1"/>
          </p:cNvSpPr>
          <p:nvPr/>
        </p:nvSpPr>
        <p:spPr bwMode="auto">
          <a:xfrm>
            <a:off x="7394575" y="2428875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33" name="Line 26"/>
          <p:cNvSpPr>
            <a:spLocks noChangeShapeType="1"/>
          </p:cNvSpPr>
          <p:nvPr/>
        </p:nvSpPr>
        <p:spPr bwMode="auto">
          <a:xfrm>
            <a:off x="5748339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34" name="Line 27"/>
          <p:cNvSpPr>
            <a:spLocks noChangeShapeType="1"/>
          </p:cNvSpPr>
          <p:nvPr/>
        </p:nvSpPr>
        <p:spPr bwMode="auto">
          <a:xfrm>
            <a:off x="7288214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35" name="Line 28"/>
          <p:cNvSpPr>
            <a:spLocks noChangeShapeType="1"/>
          </p:cNvSpPr>
          <p:nvPr/>
        </p:nvSpPr>
        <p:spPr bwMode="auto">
          <a:xfrm>
            <a:off x="5643564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36" name="Line 29"/>
          <p:cNvSpPr>
            <a:spLocks noChangeShapeType="1"/>
          </p:cNvSpPr>
          <p:nvPr/>
        </p:nvSpPr>
        <p:spPr bwMode="auto">
          <a:xfrm>
            <a:off x="7165975" y="2428875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37" name="Line 30"/>
          <p:cNvSpPr>
            <a:spLocks noChangeShapeType="1"/>
          </p:cNvSpPr>
          <p:nvPr/>
        </p:nvSpPr>
        <p:spPr bwMode="auto">
          <a:xfrm>
            <a:off x="5538789" y="2428875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38" name="Line 31"/>
          <p:cNvSpPr>
            <a:spLocks noChangeShapeType="1"/>
          </p:cNvSpPr>
          <p:nvPr/>
        </p:nvSpPr>
        <p:spPr bwMode="auto">
          <a:xfrm>
            <a:off x="7061200" y="2428875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39" name="Line 32"/>
          <p:cNvSpPr>
            <a:spLocks noChangeShapeType="1"/>
          </p:cNvSpPr>
          <p:nvPr/>
        </p:nvSpPr>
        <p:spPr bwMode="auto">
          <a:xfrm>
            <a:off x="5432425" y="2428875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17440" name="Group 33"/>
          <p:cNvGrpSpPr>
            <a:grpSpLocks/>
          </p:cNvGrpSpPr>
          <p:nvPr/>
        </p:nvGrpSpPr>
        <p:grpSpPr bwMode="auto">
          <a:xfrm>
            <a:off x="2633663" y="2428875"/>
            <a:ext cx="1504950" cy="628650"/>
            <a:chOff x="1033" y="1854"/>
            <a:chExt cx="1067" cy="396"/>
          </a:xfrm>
        </p:grpSpPr>
        <p:sp>
          <p:nvSpPr>
            <p:cNvPr id="17543" name="Line 34"/>
            <p:cNvSpPr>
              <a:spLocks noChangeShapeType="1"/>
            </p:cNvSpPr>
            <p:nvPr/>
          </p:nvSpPr>
          <p:spPr bwMode="auto">
            <a:xfrm>
              <a:off x="2013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44" name="Line 35"/>
            <p:cNvSpPr>
              <a:spLocks noChangeShapeType="1"/>
            </p:cNvSpPr>
            <p:nvPr/>
          </p:nvSpPr>
          <p:spPr bwMode="auto">
            <a:xfrm>
              <a:off x="1938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45" name="Line 36"/>
            <p:cNvSpPr>
              <a:spLocks noChangeShapeType="1"/>
            </p:cNvSpPr>
            <p:nvPr/>
          </p:nvSpPr>
          <p:spPr bwMode="auto">
            <a:xfrm>
              <a:off x="1851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46" name="Line 37"/>
            <p:cNvSpPr>
              <a:spLocks noChangeShapeType="1"/>
            </p:cNvSpPr>
            <p:nvPr/>
          </p:nvSpPr>
          <p:spPr bwMode="auto">
            <a:xfrm>
              <a:off x="1777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47" name="Line 38"/>
            <p:cNvSpPr>
              <a:spLocks noChangeShapeType="1"/>
            </p:cNvSpPr>
            <p:nvPr/>
          </p:nvSpPr>
          <p:spPr bwMode="auto">
            <a:xfrm>
              <a:off x="1703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48" name="Line 39"/>
            <p:cNvSpPr>
              <a:spLocks noChangeShapeType="1"/>
            </p:cNvSpPr>
            <p:nvPr/>
          </p:nvSpPr>
          <p:spPr bwMode="auto">
            <a:xfrm>
              <a:off x="1628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49" name="Line 40"/>
            <p:cNvSpPr>
              <a:spLocks noChangeShapeType="1"/>
            </p:cNvSpPr>
            <p:nvPr/>
          </p:nvSpPr>
          <p:spPr bwMode="auto">
            <a:xfrm>
              <a:off x="1554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50" name="Line 41"/>
            <p:cNvSpPr>
              <a:spLocks noChangeShapeType="1"/>
            </p:cNvSpPr>
            <p:nvPr/>
          </p:nvSpPr>
          <p:spPr bwMode="auto">
            <a:xfrm>
              <a:off x="1479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51" name="Line 42"/>
            <p:cNvSpPr>
              <a:spLocks noChangeShapeType="1"/>
            </p:cNvSpPr>
            <p:nvPr/>
          </p:nvSpPr>
          <p:spPr bwMode="auto">
            <a:xfrm>
              <a:off x="1405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52" name="Line 43"/>
            <p:cNvSpPr>
              <a:spLocks noChangeShapeType="1"/>
            </p:cNvSpPr>
            <p:nvPr/>
          </p:nvSpPr>
          <p:spPr bwMode="auto">
            <a:xfrm>
              <a:off x="1331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53" name="Line 44"/>
            <p:cNvSpPr>
              <a:spLocks noChangeShapeType="1"/>
            </p:cNvSpPr>
            <p:nvPr/>
          </p:nvSpPr>
          <p:spPr bwMode="auto">
            <a:xfrm>
              <a:off x="1244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54" name="Line 45"/>
            <p:cNvSpPr>
              <a:spLocks noChangeShapeType="1"/>
            </p:cNvSpPr>
            <p:nvPr/>
          </p:nvSpPr>
          <p:spPr bwMode="auto">
            <a:xfrm>
              <a:off x="1169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55" name="Freeform 46"/>
            <p:cNvSpPr>
              <a:spLocks/>
            </p:cNvSpPr>
            <p:nvPr/>
          </p:nvSpPr>
          <p:spPr bwMode="auto">
            <a:xfrm>
              <a:off x="1033" y="1965"/>
              <a:ext cx="1067" cy="186"/>
            </a:xfrm>
            <a:custGeom>
              <a:avLst/>
              <a:gdLst>
                <a:gd name="T0" fmla="*/ 0 w 86"/>
                <a:gd name="T1" fmla="*/ 0 h 15"/>
                <a:gd name="T2" fmla="*/ 79 w 86"/>
                <a:gd name="T3" fmla="*/ 0 h 15"/>
                <a:gd name="T4" fmla="*/ 86 w 86"/>
                <a:gd name="T5" fmla="*/ 7 h 15"/>
                <a:gd name="T6" fmla="*/ 86 w 86"/>
                <a:gd name="T7" fmla="*/ 7 h 15"/>
                <a:gd name="T8" fmla="*/ 79 w 86"/>
                <a:gd name="T9" fmla="*/ 15 h 15"/>
                <a:gd name="T10" fmla="*/ 0 w 86"/>
                <a:gd name="T11" fmla="*/ 15 h 15"/>
                <a:gd name="T12" fmla="*/ 0 w 86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6"/>
                <a:gd name="T22" fmla="*/ 0 h 15"/>
                <a:gd name="T23" fmla="*/ 86 w 86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6" h="15">
                  <a:moveTo>
                    <a:pt x="0" y="0"/>
                  </a:moveTo>
                  <a:lnTo>
                    <a:pt x="79" y="0"/>
                  </a:lnTo>
                  <a:cubicBezTo>
                    <a:pt x="83" y="0"/>
                    <a:pt x="86" y="3"/>
                    <a:pt x="86" y="7"/>
                  </a:cubicBezTo>
                  <a:cubicBezTo>
                    <a:pt x="86" y="11"/>
                    <a:pt x="83" y="15"/>
                    <a:pt x="79" y="15"/>
                  </a:cubicBezTo>
                  <a:lnTo>
                    <a:pt x="0" y="15"/>
                  </a:lnTo>
                  <a:lnTo>
                    <a:pt x="0" y="0"/>
                  </a:lnTo>
                </a:path>
              </a:pathLst>
            </a:custGeom>
            <a:solidFill>
              <a:srgbClr val="FFCCFF"/>
            </a:solidFill>
            <a:ln w="38100" cmpd="sng">
              <a:solidFill>
                <a:srgbClr val="FF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7441" name="Line 47"/>
          <p:cNvSpPr>
            <a:spLocks noChangeShapeType="1"/>
          </p:cNvSpPr>
          <p:nvPr/>
        </p:nvSpPr>
        <p:spPr bwMode="auto">
          <a:xfrm>
            <a:off x="8250239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42" name="Line 48"/>
          <p:cNvSpPr>
            <a:spLocks noChangeShapeType="1"/>
          </p:cNvSpPr>
          <p:nvPr/>
        </p:nvSpPr>
        <p:spPr bwMode="auto">
          <a:xfrm>
            <a:off x="6605589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43" name="Line 49"/>
          <p:cNvSpPr>
            <a:spLocks noChangeShapeType="1"/>
          </p:cNvSpPr>
          <p:nvPr/>
        </p:nvSpPr>
        <p:spPr bwMode="auto">
          <a:xfrm>
            <a:off x="8147050" y="3309938"/>
            <a:ext cx="0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44" name="Line 50"/>
          <p:cNvSpPr>
            <a:spLocks noChangeShapeType="1"/>
          </p:cNvSpPr>
          <p:nvPr/>
        </p:nvSpPr>
        <p:spPr bwMode="auto">
          <a:xfrm>
            <a:off x="6500814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45" name="Line 51"/>
          <p:cNvSpPr>
            <a:spLocks noChangeShapeType="1"/>
          </p:cNvSpPr>
          <p:nvPr/>
        </p:nvSpPr>
        <p:spPr bwMode="auto">
          <a:xfrm>
            <a:off x="8023225" y="3309938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46" name="Line 52"/>
          <p:cNvSpPr>
            <a:spLocks noChangeShapeType="1"/>
          </p:cNvSpPr>
          <p:nvPr/>
        </p:nvSpPr>
        <p:spPr bwMode="auto">
          <a:xfrm>
            <a:off x="6396039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47" name="Line 53"/>
          <p:cNvSpPr>
            <a:spLocks noChangeShapeType="1"/>
          </p:cNvSpPr>
          <p:nvPr/>
        </p:nvSpPr>
        <p:spPr bwMode="auto">
          <a:xfrm>
            <a:off x="7918450" y="3309938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48" name="Line 54"/>
          <p:cNvSpPr>
            <a:spLocks noChangeShapeType="1"/>
          </p:cNvSpPr>
          <p:nvPr/>
        </p:nvSpPr>
        <p:spPr bwMode="auto">
          <a:xfrm>
            <a:off x="6291264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49" name="Line 55"/>
          <p:cNvSpPr>
            <a:spLocks noChangeShapeType="1"/>
          </p:cNvSpPr>
          <p:nvPr/>
        </p:nvSpPr>
        <p:spPr bwMode="auto">
          <a:xfrm>
            <a:off x="7813675" y="3309938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50" name="Line 56"/>
          <p:cNvSpPr>
            <a:spLocks noChangeShapeType="1"/>
          </p:cNvSpPr>
          <p:nvPr/>
        </p:nvSpPr>
        <p:spPr bwMode="auto">
          <a:xfrm>
            <a:off x="6167439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51" name="Line 57"/>
          <p:cNvSpPr>
            <a:spLocks noChangeShapeType="1"/>
          </p:cNvSpPr>
          <p:nvPr/>
        </p:nvSpPr>
        <p:spPr bwMode="auto">
          <a:xfrm>
            <a:off x="7708900" y="3309938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52" name="Line 58"/>
          <p:cNvSpPr>
            <a:spLocks noChangeShapeType="1"/>
          </p:cNvSpPr>
          <p:nvPr/>
        </p:nvSpPr>
        <p:spPr bwMode="auto">
          <a:xfrm>
            <a:off x="6064250" y="3309938"/>
            <a:ext cx="0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53" name="Line 59"/>
          <p:cNvSpPr>
            <a:spLocks noChangeShapeType="1"/>
          </p:cNvSpPr>
          <p:nvPr/>
        </p:nvSpPr>
        <p:spPr bwMode="auto">
          <a:xfrm>
            <a:off x="7602539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54" name="Line 60"/>
          <p:cNvSpPr>
            <a:spLocks noChangeShapeType="1"/>
          </p:cNvSpPr>
          <p:nvPr/>
        </p:nvSpPr>
        <p:spPr bwMode="auto">
          <a:xfrm>
            <a:off x="5959475" y="3309938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55" name="Line 61"/>
          <p:cNvSpPr>
            <a:spLocks noChangeShapeType="1"/>
          </p:cNvSpPr>
          <p:nvPr/>
        </p:nvSpPr>
        <p:spPr bwMode="auto">
          <a:xfrm>
            <a:off x="7499350" y="3309938"/>
            <a:ext cx="0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56" name="Line 62"/>
          <p:cNvSpPr>
            <a:spLocks noChangeShapeType="1"/>
          </p:cNvSpPr>
          <p:nvPr/>
        </p:nvSpPr>
        <p:spPr bwMode="auto">
          <a:xfrm>
            <a:off x="5853114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57" name="Line 63"/>
          <p:cNvSpPr>
            <a:spLocks noChangeShapeType="1"/>
          </p:cNvSpPr>
          <p:nvPr/>
        </p:nvSpPr>
        <p:spPr bwMode="auto">
          <a:xfrm>
            <a:off x="7394575" y="3309938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58" name="Line 64"/>
          <p:cNvSpPr>
            <a:spLocks noChangeShapeType="1"/>
          </p:cNvSpPr>
          <p:nvPr/>
        </p:nvSpPr>
        <p:spPr bwMode="auto">
          <a:xfrm>
            <a:off x="5748339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59" name="Line 65"/>
          <p:cNvSpPr>
            <a:spLocks noChangeShapeType="1"/>
          </p:cNvSpPr>
          <p:nvPr/>
        </p:nvSpPr>
        <p:spPr bwMode="auto">
          <a:xfrm>
            <a:off x="7288214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60" name="Line 66"/>
          <p:cNvSpPr>
            <a:spLocks noChangeShapeType="1"/>
          </p:cNvSpPr>
          <p:nvPr/>
        </p:nvSpPr>
        <p:spPr bwMode="auto">
          <a:xfrm>
            <a:off x="5643564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61" name="Line 67"/>
          <p:cNvSpPr>
            <a:spLocks noChangeShapeType="1"/>
          </p:cNvSpPr>
          <p:nvPr/>
        </p:nvSpPr>
        <p:spPr bwMode="auto">
          <a:xfrm>
            <a:off x="7165975" y="3309938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62" name="Line 68"/>
          <p:cNvSpPr>
            <a:spLocks noChangeShapeType="1"/>
          </p:cNvSpPr>
          <p:nvPr/>
        </p:nvSpPr>
        <p:spPr bwMode="auto">
          <a:xfrm>
            <a:off x="5538789" y="3309938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63" name="Line 69"/>
          <p:cNvSpPr>
            <a:spLocks noChangeShapeType="1"/>
          </p:cNvSpPr>
          <p:nvPr/>
        </p:nvSpPr>
        <p:spPr bwMode="auto">
          <a:xfrm>
            <a:off x="7061200" y="3309938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64" name="Line 70"/>
          <p:cNvSpPr>
            <a:spLocks noChangeShapeType="1"/>
          </p:cNvSpPr>
          <p:nvPr/>
        </p:nvSpPr>
        <p:spPr bwMode="auto">
          <a:xfrm>
            <a:off x="5432425" y="3309938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17465" name="Group 71"/>
          <p:cNvGrpSpPr>
            <a:grpSpLocks/>
          </p:cNvGrpSpPr>
          <p:nvPr/>
        </p:nvGrpSpPr>
        <p:grpSpPr bwMode="auto">
          <a:xfrm>
            <a:off x="2633663" y="3309938"/>
            <a:ext cx="1504950" cy="628650"/>
            <a:chOff x="1033" y="1854"/>
            <a:chExt cx="1067" cy="396"/>
          </a:xfrm>
        </p:grpSpPr>
        <p:sp>
          <p:nvSpPr>
            <p:cNvPr id="17530" name="Line 72"/>
            <p:cNvSpPr>
              <a:spLocks noChangeShapeType="1"/>
            </p:cNvSpPr>
            <p:nvPr/>
          </p:nvSpPr>
          <p:spPr bwMode="auto">
            <a:xfrm>
              <a:off x="2013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31" name="Line 73"/>
            <p:cNvSpPr>
              <a:spLocks noChangeShapeType="1"/>
            </p:cNvSpPr>
            <p:nvPr/>
          </p:nvSpPr>
          <p:spPr bwMode="auto">
            <a:xfrm>
              <a:off x="1938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32" name="Line 74"/>
            <p:cNvSpPr>
              <a:spLocks noChangeShapeType="1"/>
            </p:cNvSpPr>
            <p:nvPr/>
          </p:nvSpPr>
          <p:spPr bwMode="auto">
            <a:xfrm>
              <a:off x="1851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33" name="Line 75"/>
            <p:cNvSpPr>
              <a:spLocks noChangeShapeType="1"/>
            </p:cNvSpPr>
            <p:nvPr/>
          </p:nvSpPr>
          <p:spPr bwMode="auto">
            <a:xfrm>
              <a:off x="1777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34" name="Line 76"/>
            <p:cNvSpPr>
              <a:spLocks noChangeShapeType="1"/>
            </p:cNvSpPr>
            <p:nvPr/>
          </p:nvSpPr>
          <p:spPr bwMode="auto">
            <a:xfrm>
              <a:off x="1703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35" name="Line 77"/>
            <p:cNvSpPr>
              <a:spLocks noChangeShapeType="1"/>
            </p:cNvSpPr>
            <p:nvPr/>
          </p:nvSpPr>
          <p:spPr bwMode="auto">
            <a:xfrm>
              <a:off x="1628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36" name="Line 78"/>
            <p:cNvSpPr>
              <a:spLocks noChangeShapeType="1"/>
            </p:cNvSpPr>
            <p:nvPr/>
          </p:nvSpPr>
          <p:spPr bwMode="auto">
            <a:xfrm>
              <a:off x="1554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37" name="Line 79"/>
            <p:cNvSpPr>
              <a:spLocks noChangeShapeType="1"/>
            </p:cNvSpPr>
            <p:nvPr/>
          </p:nvSpPr>
          <p:spPr bwMode="auto">
            <a:xfrm>
              <a:off x="1479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38" name="Line 80"/>
            <p:cNvSpPr>
              <a:spLocks noChangeShapeType="1"/>
            </p:cNvSpPr>
            <p:nvPr/>
          </p:nvSpPr>
          <p:spPr bwMode="auto">
            <a:xfrm>
              <a:off x="1405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39" name="Line 81"/>
            <p:cNvSpPr>
              <a:spLocks noChangeShapeType="1"/>
            </p:cNvSpPr>
            <p:nvPr/>
          </p:nvSpPr>
          <p:spPr bwMode="auto">
            <a:xfrm>
              <a:off x="1331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40" name="Line 82"/>
            <p:cNvSpPr>
              <a:spLocks noChangeShapeType="1"/>
            </p:cNvSpPr>
            <p:nvPr/>
          </p:nvSpPr>
          <p:spPr bwMode="auto">
            <a:xfrm>
              <a:off x="1244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41" name="Line 83"/>
            <p:cNvSpPr>
              <a:spLocks noChangeShapeType="1"/>
            </p:cNvSpPr>
            <p:nvPr/>
          </p:nvSpPr>
          <p:spPr bwMode="auto">
            <a:xfrm>
              <a:off x="1169" y="1854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42" name="Freeform 84"/>
            <p:cNvSpPr>
              <a:spLocks/>
            </p:cNvSpPr>
            <p:nvPr/>
          </p:nvSpPr>
          <p:spPr bwMode="auto">
            <a:xfrm>
              <a:off x="1033" y="1965"/>
              <a:ext cx="1067" cy="186"/>
            </a:xfrm>
            <a:custGeom>
              <a:avLst/>
              <a:gdLst>
                <a:gd name="T0" fmla="*/ 0 w 86"/>
                <a:gd name="T1" fmla="*/ 0 h 15"/>
                <a:gd name="T2" fmla="*/ 79 w 86"/>
                <a:gd name="T3" fmla="*/ 0 h 15"/>
                <a:gd name="T4" fmla="*/ 86 w 86"/>
                <a:gd name="T5" fmla="*/ 7 h 15"/>
                <a:gd name="T6" fmla="*/ 86 w 86"/>
                <a:gd name="T7" fmla="*/ 7 h 15"/>
                <a:gd name="T8" fmla="*/ 79 w 86"/>
                <a:gd name="T9" fmla="*/ 15 h 15"/>
                <a:gd name="T10" fmla="*/ 0 w 86"/>
                <a:gd name="T11" fmla="*/ 15 h 15"/>
                <a:gd name="T12" fmla="*/ 0 w 86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6"/>
                <a:gd name="T22" fmla="*/ 0 h 15"/>
                <a:gd name="T23" fmla="*/ 86 w 86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6" h="15">
                  <a:moveTo>
                    <a:pt x="0" y="0"/>
                  </a:moveTo>
                  <a:lnTo>
                    <a:pt x="79" y="0"/>
                  </a:lnTo>
                  <a:cubicBezTo>
                    <a:pt x="83" y="0"/>
                    <a:pt x="86" y="3"/>
                    <a:pt x="86" y="7"/>
                  </a:cubicBezTo>
                  <a:cubicBezTo>
                    <a:pt x="86" y="11"/>
                    <a:pt x="83" y="15"/>
                    <a:pt x="79" y="15"/>
                  </a:cubicBezTo>
                  <a:lnTo>
                    <a:pt x="0" y="15"/>
                  </a:lnTo>
                  <a:lnTo>
                    <a:pt x="0" y="0"/>
                  </a:lnTo>
                </a:path>
              </a:pathLst>
            </a:custGeom>
            <a:solidFill>
              <a:srgbClr val="FFCCFF"/>
            </a:solidFill>
            <a:ln w="38100" cmpd="sng">
              <a:solidFill>
                <a:srgbClr val="FF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7466" name="Line 85"/>
          <p:cNvSpPr>
            <a:spLocks noChangeShapeType="1"/>
          </p:cNvSpPr>
          <p:nvPr/>
        </p:nvSpPr>
        <p:spPr bwMode="auto">
          <a:xfrm>
            <a:off x="8250239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67" name="Line 86"/>
          <p:cNvSpPr>
            <a:spLocks noChangeShapeType="1"/>
          </p:cNvSpPr>
          <p:nvPr/>
        </p:nvSpPr>
        <p:spPr bwMode="auto">
          <a:xfrm>
            <a:off x="6605589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68" name="Line 87"/>
          <p:cNvSpPr>
            <a:spLocks noChangeShapeType="1"/>
          </p:cNvSpPr>
          <p:nvPr/>
        </p:nvSpPr>
        <p:spPr bwMode="auto">
          <a:xfrm>
            <a:off x="8147050" y="4191000"/>
            <a:ext cx="0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69" name="Line 88"/>
          <p:cNvSpPr>
            <a:spLocks noChangeShapeType="1"/>
          </p:cNvSpPr>
          <p:nvPr/>
        </p:nvSpPr>
        <p:spPr bwMode="auto">
          <a:xfrm>
            <a:off x="6500814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70" name="Line 89"/>
          <p:cNvSpPr>
            <a:spLocks noChangeShapeType="1"/>
          </p:cNvSpPr>
          <p:nvPr/>
        </p:nvSpPr>
        <p:spPr bwMode="auto">
          <a:xfrm>
            <a:off x="8023225" y="4191000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71" name="Line 90"/>
          <p:cNvSpPr>
            <a:spLocks noChangeShapeType="1"/>
          </p:cNvSpPr>
          <p:nvPr/>
        </p:nvSpPr>
        <p:spPr bwMode="auto">
          <a:xfrm>
            <a:off x="6396039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72" name="Line 91"/>
          <p:cNvSpPr>
            <a:spLocks noChangeShapeType="1"/>
          </p:cNvSpPr>
          <p:nvPr/>
        </p:nvSpPr>
        <p:spPr bwMode="auto">
          <a:xfrm>
            <a:off x="7918450" y="4191000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73" name="Line 92"/>
          <p:cNvSpPr>
            <a:spLocks noChangeShapeType="1"/>
          </p:cNvSpPr>
          <p:nvPr/>
        </p:nvSpPr>
        <p:spPr bwMode="auto">
          <a:xfrm>
            <a:off x="6291264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74" name="Line 93"/>
          <p:cNvSpPr>
            <a:spLocks noChangeShapeType="1"/>
          </p:cNvSpPr>
          <p:nvPr/>
        </p:nvSpPr>
        <p:spPr bwMode="auto">
          <a:xfrm>
            <a:off x="7813675" y="4191000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75" name="Line 94"/>
          <p:cNvSpPr>
            <a:spLocks noChangeShapeType="1"/>
          </p:cNvSpPr>
          <p:nvPr/>
        </p:nvSpPr>
        <p:spPr bwMode="auto">
          <a:xfrm>
            <a:off x="6167439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76" name="Line 95"/>
          <p:cNvSpPr>
            <a:spLocks noChangeShapeType="1"/>
          </p:cNvSpPr>
          <p:nvPr/>
        </p:nvSpPr>
        <p:spPr bwMode="auto">
          <a:xfrm>
            <a:off x="7708900" y="4191000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77" name="Line 96"/>
          <p:cNvSpPr>
            <a:spLocks noChangeShapeType="1"/>
          </p:cNvSpPr>
          <p:nvPr/>
        </p:nvSpPr>
        <p:spPr bwMode="auto">
          <a:xfrm>
            <a:off x="6064250" y="4191000"/>
            <a:ext cx="0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78" name="Line 97"/>
          <p:cNvSpPr>
            <a:spLocks noChangeShapeType="1"/>
          </p:cNvSpPr>
          <p:nvPr/>
        </p:nvSpPr>
        <p:spPr bwMode="auto">
          <a:xfrm>
            <a:off x="7602539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79" name="Line 98"/>
          <p:cNvSpPr>
            <a:spLocks noChangeShapeType="1"/>
          </p:cNvSpPr>
          <p:nvPr/>
        </p:nvSpPr>
        <p:spPr bwMode="auto">
          <a:xfrm>
            <a:off x="5959475" y="4191000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80" name="Line 99"/>
          <p:cNvSpPr>
            <a:spLocks noChangeShapeType="1"/>
          </p:cNvSpPr>
          <p:nvPr/>
        </p:nvSpPr>
        <p:spPr bwMode="auto">
          <a:xfrm>
            <a:off x="7499350" y="4191000"/>
            <a:ext cx="0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81" name="Line 100"/>
          <p:cNvSpPr>
            <a:spLocks noChangeShapeType="1"/>
          </p:cNvSpPr>
          <p:nvPr/>
        </p:nvSpPr>
        <p:spPr bwMode="auto">
          <a:xfrm>
            <a:off x="5853114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82" name="Line 101"/>
          <p:cNvSpPr>
            <a:spLocks noChangeShapeType="1"/>
          </p:cNvSpPr>
          <p:nvPr/>
        </p:nvSpPr>
        <p:spPr bwMode="auto">
          <a:xfrm>
            <a:off x="7394575" y="4191000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83" name="Line 102"/>
          <p:cNvSpPr>
            <a:spLocks noChangeShapeType="1"/>
          </p:cNvSpPr>
          <p:nvPr/>
        </p:nvSpPr>
        <p:spPr bwMode="auto">
          <a:xfrm>
            <a:off x="5748339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84" name="Line 103"/>
          <p:cNvSpPr>
            <a:spLocks noChangeShapeType="1"/>
          </p:cNvSpPr>
          <p:nvPr/>
        </p:nvSpPr>
        <p:spPr bwMode="auto">
          <a:xfrm>
            <a:off x="7288214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85" name="Line 104"/>
          <p:cNvSpPr>
            <a:spLocks noChangeShapeType="1"/>
          </p:cNvSpPr>
          <p:nvPr/>
        </p:nvSpPr>
        <p:spPr bwMode="auto">
          <a:xfrm>
            <a:off x="5643564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86" name="Line 105"/>
          <p:cNvSpPr>
            <a:spLocks noChangeShapeType="1"/>
          </p:cNvSpPr>
          <p:nvPr/>
        </p:nvSpPr>
        <p:spPr bwMode="auto">
          <a:xfrm>
            <a:off x="7165975" y="4191000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87" name="Line 106"/>
          <p:cNvSpPr>
            <a:spLocks noChangeShapeType="1"/>
          </p:cNvSpPr>
          <p:nvPr/>
        </p:nvSpPr>
        <p:spPr bwMode="auto">
          <a:xfrm>
            <a:off x="5538789" y="4191000"/>
            <a:ext cx="1587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88" name="Line 107"/>
          <p:cNvSpPr>
            <a:spLocks noChangeShapeType="1"/>
          </p:cNvSpPr>
          <p:nvPr/>
        </p:nvSpPr>
        <p:spPr bwMode="auto">
          <a:xfrm>
            <a:off x="7061200" y="4191000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89" name="Line 108"/>
          <p:cNvSpPr>
            <a:spLocks noChangeShapeType="1"/>
          </p:cNvSpPr>
          <p:nvPr/>
        </p:nvSpPr>
        <p:spPr bwMode="auto">
          <a:xfrm>
            <a:off x="5432425" y="4191000"/>
            <a:ext cx="1588" cy="628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17490" name="Group 109"/>
          <p:cNvGrpSpPr>
            <a:grpSpLocks/>
          </p:cNvGrpSpPr>
          <p:nvPr/>
        </p:nvGrpSpPr>
        <p:grpSpPr bwMode="auto">
          <a:xfrm>
            <a:off x="2633663" y="4191000"/>
            <a:ext cx="1504950" cy="628650"/>
            <a:chOff x="1033" y="2877"/>
            <a:chExt cx="1067" cy="396"/>
          </a:xfrm>
        </p:grpSpPr>
        <p:sp>
          <p:nvSpPr>
            <p:cNvPr id="17517" name="Line 110"/>
            <p:cNvSpPr>
              <a:spLocks noChangeShapeType="1"/>
            </p:cNvSpPr>
            <p:nvPr/>
          </p:nvSpPr>
          <p:spPr bwMode="auto">
            <a:xfrm>
              <a:off x="2013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18" name="Line 111"/>
            <p:cNvSpPr>
              <a:spLocks noChangeShapeType="1"/>
            </p:cNvSpPr>
            <p:nvPr/>
          </p:nvSpPr>
          <p:spPr bwMode="auto">
            <a:xfrm>
              <a:off x="1938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19" name="Line 112"/>
            <p:cNvSpPr>
              <a:spLocks noChangeShapeType="1"/>
            </p:cNvSpPr>
            <p:nvPr/>
          </p:nvSpPr>
          <p:spPr bwMode="auto">
            <a:xfrm>
              <a:off x="1851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20" name="Line 113"/>
            <p:cNvSpPr>
              <a:spLocks noChangeShapeType="1"/>
            </p:cNvSpPr>
            <p:nvPr/>
          </p:nvSpPr>
          <p:spPr bwMode="auto">
            <a:xfrm>
              <a:off x="1777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21" name="Line 114"/>
            <p:cNvSpPr>
              <a:spLocks noChangeShapeType="1"/>
            </p:cNvSpPr>
            <p:nvPr/>
          </p:nvSpPr>
          <p:spPr bwMode="auto">
            <a:xfrm>
              <a:off x="1703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22" name="Line 115"/>
            <p:cNvSpPr>
              <a:spLocks noChangeShapeType="1"/>
            </p:cNvSpPr>
            <p:nvPr/>
          </p:nvSpPr>
          <p:spPr bwMode="auto">
            <a:xfrm>
              <a:off x="1628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23" name="Line 116"/>
            <p:cNvSpPr>
              <a:spLocks noChangeShapeType="1"/>
            </p:cNvSpPr>
            <p:nvPr/>
          </p:nvSpPr>
          <p:spPr bwMode="auto">
            <a:xfrm>
              <a:off x="1554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24" name="Line 117"/>
            <p:cNvSpPr>
              <a:spLocks noChangeShapeType="1"/>
            </p:cNvSpPr>
            <p:nvPr/>
          </p:nvSpPr>
          <p:spPr bwMode="auto">
            <a:xfrm>
              <a:off x="1479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25" name="Line 118"/>
            <p:cNvSpPr>
              <a:spLocks noChangeShapeType="1"/>
            </p:cNvSpPr>
            <p:nvPr/>
          </p:nvSpPr>
          <p:spPr bwMode="auto">
            <a:xfrm>
              <a:off x="1405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26" name="Line 119"/>
            <p:cNvSpPr>
              <a:spLocks noChangeShapeType="1"/>
            </p:cNvSpPr>
            <p:nvPr/>
          </p:nvSpPr>
          <p:spPr bwMode="auto">
            <a:xfrm>
              <a:off x="1331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27" name="Line 120"/>
            <p:cNvSpPr>
              <a:spLocks noChangeShapeType="1"/>
            </p:cNvSpPr>
            <p:nvPr/>
          </p:nvSpPr>
          <p:spPr bwMode="auto">
            <a:xfrm>
              <a:off x="1244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28" name="Line 121"/>
            <p:cNvSpPr>
              <a:spLocks noChangeShapeType="1"/>
            </p:cNvSpPr>
            <p:nvPr/>
          </p:nvSpPr>
          <p:spPr bwMode="auto">
            <a:xfrm>
              <a:off x="1169" y="2877"/>
              <a:ext cx="1" cy="396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29" name="Freeform 122"/>
            <p:cNvSpPr>
              <a:spLocks/>
            </p:cNvSpPr>
            <p:nvPr/>
          </p:nvSpPr>
          <p:spPr bwMode="auto">
            <a:xfrm>
              <a:off x="1033" y="2988"/>
              <a:ext cx="1067" cy="186"/>
            </a:xfrm>
            <a:custGeom>
              <a:avLst/>
              <a:gdLst>
                <a:gd name="T0" fmla="*/ 0 w 86"/>
                <a:gd name="T1" fmla="*/ 0 h 15"/>
                <a:gd name="T2" fmla="*/ 79 w 86"/>
                <a:gd name="T3" fmla="*/ 0 h 15"/>
                <a:gd name="T4" fmla="*/ 86 w 86"/>
                <a:gd name="T5" fmla="*/ 7 h 15"/>
                <a:gd name="T6" fmla="*/ 86 w 86"/>
                <a:gd name="T7" fmla="*/ 7 h 15"/>
                <a:gd name="T8" fmla="*/ 79 w 86"/>
                <a:gd name="T9" fmla="*/ 15 h 15"/>
                <a:gd name="T10" fmla="*/ 0 w 86"/>
                <a:gd name="T11" fmla="*/ 15 h 15"/>
                <a:gd name="T12" fmla="*/ 0 w 86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6"/>
                <a:gd name="T22" fmla="*/ 0 h 15"/>
                <a:gd name="T23" fmla="*/ 86 w 86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6" h="15">
                  <a:moveTo>
                    <a:pt x="0" y="0"/>
                  </a:moveTo>
                  <a:lnTo>
                    <a:pt x="79" y="0"/>
                  </a:lnTo>
                  <a:cubicBezTo>
                    <a:pt x="83" y="0"/>
                    <a:pt x="86" y="3"/>
                    <a:pt x="86" y="7"/>
                  </a:cubicBezTo>
                  <a:cubicBezTo>
                    <a:pt x="86" y="11"/>
                    <a:pt x="83" y="15"/>
                    <a:pt x="79" y="15"/>
                  </a:cubicBezTo>
                  <a:lnTo>
                    <a:pt x="0" y="15"/>
                  </a:lnTo>
                  <a:lnTo>
                    <a:pt x="0" y="0"/>
                  </a:lnTo>
                </a:path>
              </a:pathLst>
            </a:custGeom>
            <a:solidFill>
              <a:srgbClr val="FFCCFF"/>
            </a:solidFill>
            <a:ln w="38100" cmpd="sng">
              <a:solidFill>
                <a:srgbClr val="FF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7491" name="Line 123"/>
          <p:cNvSpPr>
            <a:spLocks noChangeShapeType="1"/>
          </p:cNvSpPr>
          <p:nvPr/>
        </p:nvSpPr>
        <p:spPr bwMode="auto">
          <a:xfrm>
            <a:off x="8963025" y="2171700"/>
            <a:ext cx="1588" cy="29035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92" name="Line 124"/>
          <p:cNvSpPr>
            <a:spLocks noChangeShapeType="1"/>
          </p:cNvSpPr>
          <p:nvPr/>
        </p:nvSpPr>
        <p:spPr bwMode="auto">
          <a:xfrm>
            <a:off x="4767264" y="2162175"/>
            <a:ext cx="1587" cy="29035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93" name="Line 125"/>
          <p:cNvSpPr>
            <a:spLocks noChangeShapeType="1"/>
          </p:cNvSpPr>
          <p:nvPr/>
        </p:nvSpPr>
        <p:spPr bwMode="auto">
          <a:xfrm>
            <a:off x="9018589" y="2162175"/>
            <a:ext cx="1587" cy="29035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94" name="Line 126"/>
          <p:cNvSpPr>
            <a:spLocks noChangeShapeType="1"/>
          </p:cNvSpPr>
          <p:nvPr/>
        </p:nvSpPr>
        <p:spPr bwMode="auto">
          <a:xfrm rot="10800000">
            <a:off x="4833938" y="5334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95" name="Line 127"/>
          <p:cNvSpPr>
            <a:spLocks noChangeShapeType="1"/>
          </p:cNvSpPr>
          <p:nvPr/>
        </p:nvSpPr>
        <p:spPr bwMode="auto">
          <a:xfrm>
            <a:off x="4046538" y="5334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96" name="Line 128"/>
          <p:cNvSpPr>
            <a:spLocks noChangeShapeType="1"/>
          </p:cNvSpPr>
          <p:nvPr/>
        </p:nvSpPr>
        <p:spPr bwMode="auto">
          <a:xfrm rot="10800000">
            <a:off x="5351463" y="6477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97" name="Line 129"/>
          <p:cNvSpPr>
            <a:spLocks noChangeShapeType="1"/>
          </p:cNvSpPr>
          <p:nvPr/>
        </p:nvSpPr>
        <p:spPr bwMode="auto">
          <a:xfrm>
            <a:off x="7721600" y="6477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98" name="Line 130"/>
          <p:cNvSpPr>
            <a:spLocks noChangeShapeType="1"/>
          </p:cNvSpPr>
          <p:nvPr/>
        </p:nvSpPr>
        <p:spPr bwMode="auto">
          <a:xfrm>
            <a:off x="5297488" y="44958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99" name="Line 131"/>
          <p:cNvSpPr>
            <a:spLocks noChangeShapeType="1"/>
          </p:cNvSpPr>
          <p:nvPr/>
        </p:nvSpPr>
        <p:spPr bwMode="auto">
          <a:xfrm>
            <a:off x="8399463" y="4448175"/>
            <a:ext cx="0" cy="11176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0052" name="Text Box 132"/>
          <p:cNvSpPr txBox="1">
            <a:spLocks noChangeArrowheads="1"/>
          </p:cNvSpPr>
          <p:nvPr/>
        </p:nvSpPr>
        <p:spPr bwMode="auto">
          <a:xfrm>
            <a:off x="6232525" y="6197600"/>
            <a:ext cx="151035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1.60 </a:t>
            </a: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  <a:sym typeface="Symbol" pitchFamily="18" charset="2"/>
              </a:rPr>
              <a:t>m</a:t>
            </a:r>
          </a:p>
        </p:txBody>
      </p:sp>
      <p:sp>
        <p:nvSpPr>
          <p:cNvPr id="210053" name="Text Box 133"/>
          <p:cNvSpPr txBox="1">
            <a:spLocks noChangeArrowheads="1"/>
          </p:cNvSpPr>
          <p:nvPr/>
        </p:nvSpPr>
        <p:spPr bwMode="auto">
          <a:xfrm>
            <a:off x="4102100" y="5486400"/>
            <a:ext cx="151035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0.10 </a:t>
            </a: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  <a:sym typeface="Symbol" pitchFamily="18" charset="2"/>
              </a:rPr>
              <a:t>m</a:t>
            </a:r>
          </a:p>
        </p:txBody>
      </p:sp>
      <p:sp>
        <p:nvSpPr>
          <p:cNvPr id="17502" name="Line 134"/>
          <p:cNvSpPr>
            <a:spLocks noChangeShapeType="1"/>
          </p:cNvSpPr>
          <p:nvPr/>
        </p:nvSpPr>
        <p:spPr bwMode="auto">
          <a:xfrm>
            <a:off x="8926513" y="3762375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503" name="Line 135"/>
          <p:cNvSpPr>
            <a:spLocks noChangeShapeType="1"/>
          </p:cNvSpPr>
          <p:nvPr/>
        </p:nvSpPr>
        <p:spPr bwMode="auto">
          <a:xfrm>
            <a:off x="6977063" y="38100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504" name="Line 136"/>
          <p:cNvSpPr>
            <a:spLocks noChangeShapeType="1"/>
          </p:cNvSpPr>
          <p:nvPr/>
        </p:nvSpPr>
        <p:spPr bwMode="auto">
          <a:xfrm rot="10800000">
            <a:off x="8940800" y="57912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0057" name="Text Box 137"/>
          <p:cNvSpPr txBox="1">
            <a:spLocks noChangeArrowheads="1"/>
          </p:cNvSpPr>
          <p:nvPr/>
        </p:nvSpPr>
        <p:spPr bwMode="auto">
          <a:xfrm>
            <a:off x="7315200" y="5500688"/>
            <a:ext cx="151035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0.95 </a:t>
            </a: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  <a:sym typeface="Symbol" pitchFamily="18" charset="2"/>
              </a:rPr>
              <a:t>m</a:t>
            </a:r>
          </a:p>
        </p:txBody>
      </p:sp>
      <p:sp>
        <p:nvSpPr>
          <p:cNvPr id="17506" name="Line 138"/>
          <p:cNvSpPr>
            <a:spLocks noChangeShapeType="1"/>
          </p:cNvSpPr>
          <p:nvPr/>
        </p:nvSpPr>
        <p:spPr bwMode="auto">
          <a:xfrm>
            <a:off x="6367463" y="57912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0059" name="Text Box 139"/>
          <p:cNvSpPr txBox="1">
            <a:spLocks noChangeArrowheads="1"/>
          </p:cNvSpPr>
          <p:nvPr/>
        </p:nvSpPr>
        <p:spPr bwMode="auto">
          <a:xfrm>
            <a:off x="1744664" y="1258888"/>
            <a:ext cx="8923337" cy="444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0" algn="l"/>
              </a:tabLst>
              <a:defRPr/>
            </a:pPr>
            <a:r>
              <a:rPr kumimoji="0" lang="en-US" altLang="zh-TW" sz="2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Sarcomere =  1 z-line + 2 thin filament + 1 thick filament - overlaps</a:t>
            </a:r>
          </a:p>
        </p:txBody>
      </p:sp>
      <p:grpSp>
        <p:nvGrpSpPr>
          <p:cNvPr id="17508" name="Group 140"/>
          <p:cNvGrpSpPr>
            <a:grpSpLocks/>
          </p:cNvGrpSpPr>
          <p:nvPr/>
        </p:nvGrpSpPr>
        <p:grpSpPr bwMode="auto">
          <a:xfrm>
            <a:off x="7010400" y="2305050"/>
            <a:ext cx="2243138" cy="2635250"/>
            <a:chOff x="1009" y="1452"/>
            <a:chExt cx="4391" cy="1660"/>
          </a:xfrm>
        </p:grpSpPr>
        <p:sp>
          <p:nvSpPr>
            <p:cNvPr id="17513" name="Line 141"/>
            <p:cNvSpPr>
              <a:spLocks noChangeShapeType="1"/>
            </p:cNvSpPr>
            <p:nvPr/>
          </p:nvSpPr>
          <p:spPr bwMode="auto">
            <a:xfrm>
              <a:off x="1009" y="1452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14" name="Line 142"/>
            <p:cNvSpPr>
              <a:spLocks noChangeShapeType="1"/>
            </p:cNvSpPr>
            <p:nvPr/>
          </p:nvSpPr>
          <p:spPr bwMode="auto">
            <a:xfrm>
              <a:off x="1009" y="2002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15" name="Line 143"/>
            <p:cNvSpPr>
              <a:spLocks noChangeShapeType="1"/>
            </p:cNvSpPr>
            <p:nvPr/>
          </p:nvSpPr>
          <p:spPr bwMode="auto">
            <a:xfrm>
              <a:off x="1009" y="2561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516" name="Line 144"/>
            <p:cNvSpPr>
              <a:spLocks noChangeShapeType="1"/>
            </p:cNvSpPr>
            <p:nvPr/>
          </p:nvSpPr>
          <p:spPr bwMode="auto">
            <a:xfrm>
              <a:off x="1009" y="3111"/>
              <a:ext cx="4391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7509" name="Line 145"/>
          <p:cNvSpPr>
            <a:spLocks noChangeShapeType="1"/>
          </p:cNvSpPr>
          <p:nvPr/>
        </p:nvSpPr>
        <p:spPr bwMode="auto">
          <a:xfrm>
            <a:off x="8399463" y="6010276"/>
            <a:ext cx="0" cy="5937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510" name="Freeform 146"/>
          <p:cNvSpPr>
            <a:spLocks/>
          </p:cNvSpPr>
          <p:nvPr/>
        </p:nvSpPr>
        <p:spPr bwMode="auto">
          <a:xfrm>
            <a:off x="5311775" y="2605089"/>
            <a:ext cx="3062288" cy="295275"/>
          </a:xfrm>
          <a:custGeom>
            <a:avLst/>
            <a:gdLst>
              <a:gd name="T0" fmla="*/ 7 w 175"/>
              <a:gd name="T1" fmla="*/ 0 h 15"/>
              <a:gd name="T2" fmla="*/ 168 w 175"/>
              <a:gd name="T3" fmla="*/ 0 h 15"/>
              <a:gd name="T4" fmla="*/ 175 w 175"/>
              <a:gd name="T5" fmla="*/ 7 h 15"/>
              <a:gd name="T6" fmla="*/ 175 w 175"/>
              <a:gd name="T7" fmla="*/ 7 h 15"/>
              <a:gd name="T8" fmla="*/ 168 w 175"/>
              <a:gd name="T9" fmla="*/ 15 h 15"/>
              <a:gd name="T10" fmla="*/ 7 w 175"/>
              <a:gd name="T11" fmla="*/ 15 h 15"/>
              <a:gd name="T12" fmla="*/ 0 w 175"/>
              <a:gd name="T13" fmla="*/ 7 h 15"/>
              <a:gd name="T14" fmla="*/ 0 w 175"/>
              <a:gd name="T15" fmla="*/ 7 h 15"/>
              <a:gd name="T16" fmla="*/ 7 w 175"/>
              <a:gd name="T17" fmla="*/ 0 h 1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75"/>
              <a:gd name="T28" fmla="*/ 0 h 15"/>
              <a:gd name="T29" fmla="*/ 175 w 175"/>
              <a:gd name="T30" fmla="*/ 15 h 1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75" h="15">
                <a:moveTo>
                  <a:pt x="7" y="0"/>
                </a:moveTo>
                <a:lnTo>
                  <a:pt x="168" y="0"/>
                </a:lnTo>
                <a:cubicBezTo>
                  <a:pt x="172" y="0"/>
                  <a:pt x="175" y="3"/>
                  <a:pt x="175" y="7"/>
                </a:cubicBezTo>
                <a:cubicBezTo>
                  <a:pt x="175" y="11"/>
                  <a:pt x="172" y="15"/>
                  <a:pt x="168" y="15"/>
                </a:cubicBezTo>
                <a:lnTo>
                  <a:pt x="7" y="15"/>
                </a:lnTo>
                <a:cubicBezTo>
                  <a:pt x="3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</a:path>
            </a:pathLst>
          </a:custGeom>
          <a:solidFill>
            <a:srgbClr val="FFCCFF"/>
          </a:solidFill>
          <a:ln w="38100" cmpd="sng">
            <a:solidFill>
              <a:srgbClr val="FFCC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511" name="Freeform 147"/>
          <p:cNvSpPr>
            <a:spLocks/>
          </p:cNvSpPr>
          <p:nvPr/>
        </p:nvSpPr>
        <p:spPr bwMode="auto">
          <a:xfrm>
            <a:off x="5311775" y="3486151"/>
            <a:ext cx="3062288" cy="295275"/>
          </a:xfrm>
          <a:custGeom>
            <a:avLst/>
            <a:gdLst>
              <a:gd name="T0" fmla="*/ 7 w 175"/>
              <a:gd name="T1" fmla="*/ 0 h 15"/>
              <a:gd name="T2" fmla="*/ 168 w 175"/>
              <a:gd name="T3" fmla="*/ 0 h 15"/>
              <a:gd name="T4" fmla="*/ 175 w 175"/>
              <a:gd name="T5" fmla="*/ 7 h 15"/>
              <a:gd name="T6" fmla="*/ 175 w 175"/>
              <a:gd name="T7" fmla="*/ 7 h 15"/>
              <a:gd name="T8" fmla="*/ 168 w 175"/>
              <a:gd name="T9" fmla="*/ 15 h 15"/>
              <a:gd name="T10" fmla="*/ 7 w 175"/>
              <a:gd name="T11" fmla="*/ 15 h 15"/>
              <a:gd name="T12" fmla="*/ 0 w 175"/>
              <a:gd name="T13" fmla="*/ 7 h 15"/>
              <a:gd name="T14" fmla="*/ 0 w 175"/>
              <a:gd name="T15" fmla="*/ 7 h 15"/>
              <a:gd name="T16" fmla="*/ 7 w 175"/>
              <a:gd name="T17" fmla="*/ 0 h 1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75"/>
              <a:gd name="T28" fmla="*/ 0 h 15"/>
              <a:gd name="T29" fmla="*/ 175 w 175"/>
              <a:gd name="T30" fmla="*/ 15 h 1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75" h="15">
                <a:moveTo>
                  <a:pt x="7" y="0"/>
                </a:moveTo>
                <a:lnTo>
                  <a:pt x="168" y="0"/>
                </a:lnTo>
                <a:cubicBezTo>
                  <a:pt x="172" y="0"/>
                  <a:pt x="175" y="3"/>
                  <a:pt x="175" y="7"/>
                </a:cubicBezTo>
                <a:cubicBezTo>
                  <a:pt x="175" y="11"/>
                  <a:pt x="172" y="15"/>
                  <a:pt x="168" y="15"/>
                </a:cubicBezTo>
                <a:lnTo>
                  <a:pt x="7" y="15"/>
                </a:lnTo>
                <a:cubicBezTo>
                  <a:pt x="3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</a:path>
            </a:pathLst>
          </a:custGeom>
          <a:solidFill>
            <a:srgbClr val="FFCCFF"/>
          </a:solidFill>
          <a:ln w="38100" cmpd="sng">
            <a:solidFill>
              <a:srgbClr val="FFCC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512" name="Freeform 148"/>
          <p:cNvSpPr>
            <a:spLocks/>
          </p:cNvSpPr>
          <p:nvPr/>
        </p:nvSpPr>
        <p:spPr bwMode="auto">
          <a:xfrm>
            <a:off x="5311775" y="4367214"/>
            <a:ext cx="3062288" cy="295275"/>
          </a:xfrm>
          <a:custGeom>
            <a:avLst/>
            <a:gdLst>
              <a:gd name="T0" fmla="*/ 7 w 175"/>
              <a:gd name="T1" fmla="*/ 0 h 15"/>
              <a:gd name="T2" fmla="*/ 168 w 175"/>
              <a:gd name="T3" fmla="*/ 0 h 15"/>
              <a:gd name="T4" fmla="*/ 175 w 175"/>
              <a:gd name="T5" fmla="*/ 7 h 15"/>
              <a:gd name="T6" fmla="*/ 175 w 175"/>
              <a:gd name="T7" fmla="*/ 7 h 15"/>
              <a:gd name="T8" fmla="*/ 168 w 175"/>
              <a:gd name="T9" fmla="*/ 15 h 15"/>
              <a:gd name="T10" fmla="*/ 7 w 175"/>
              <a:gd name="T11" fmla="*/ 15 h 15"/>
              <a:gd name="T12" fmla="*/ 0 w 175"/>
              <a:gd name="T13" fmla="*/ 7 h 15"/>
              <a:gd name="T14" fmla="*/ 0 w 175"/>
              <a:gd name="T15" fmla="*/ 7 h 15"/>
              <a:gd name="T16" fmla="*/ 7 w 175"/>
              <a:gd name="T17" fmla="*/ 0 h 1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75"/>
              <a:gd name="T28" fmla="*/ 0 h 15"/>
              <a:gd name="T29" fmla="*/ 175 w 175"/>
              <a:gd name="T30" fmla="*/ 15 h 1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75" h="15">
                <a:moveTo>
                  <a:pt x="7" y="0"/>
                </a:moveTo>
                <a:lnTo>
                  <a:pt x="168" y="0"/>
                </a:lnTo>
                <a:cubicBezTo>
                  <a:pt x="172" y="0"/>
                  <a:pt x="175" y="3"/>
                  <a:pt x="175" y="7"/>
                </a:cubicBezTo>
                <a:cubicBezTo>
                  <a:pt x="175" y="11"/>
                  <a:pt x="172" y="15"/>
                  <a:pt x="168" y="15"/>
                </a:cubicBezTo>
                <a:lnTo>
                  <a:pt x="7" y="15"/>
                </a:lnTo>
                <a:cubicBezTo>
                  <a:pt x="3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</a:path>
            </a:pathLst>
          </a:custGeom>
          <a:solidFill>
            <a:srgbClr val="FFCCFF"/>
          </a:solidFill>
          <a:ln w="38100" cmpd="sng">
            <a:solidFill>
              <a:srgbClr val="FFCC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45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8D851-E1E4-45AB-B174-805D2DBC24D0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" t="3159" r="5795" b="5232"/>
          <a:stretch>
            <a:fillRect/>
          </a:stretch>
        </p:blipFill>
        <p:spPr bwMode="auto">
          <a:xfrm>
            <a:off x="873760" y="1066800"/>
            <a:ext cx="10444480" cy="550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1"/>
          <p:cNvSpPr>
            <a:spLocks noChangeArrowheads="1"/>
          </p:cNvSpPr>
          <p:nvPr/>
        </p:nvSpPr>
        <p:spPr bwMode="auto">
          <a:xfrm>
            <a:off x="1524000" y="304800"/>
            <a:ext cx="9144000" cy="76200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noFill/>
            <a:miter lim="800000"/>
            <a:headEnd/>
            <a:tailEnd/>
          </a:ln>
          <a:effectLst/>
        </p:spPr>
        <p:txBody>
          <a:bodyPr lIns="45720" r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Times New Roman"/>
                <a:ea typeface="新細明體" charset="-120"/>
                <a:cs typeface="+mn-cs"/>
              </a:rPr>
              <a:t>Force-Length Relationship</a:t>
            </a:r>
          </a:p>
        </p:txBody>
      </p:sp>
    </p:spTree>
    <p:extLst>
      <p:ext uri="{BB962C8B-B14F-4D97-AF65-F5344CB8AC3E}">
        <p14:creationId xmlns:p14="http://schemas.microsoft.com/office/powerpoint/2010/main" val="35210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B9112-9239-40F8-A52A-91B71852C12E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461" name="Freeform 2"/>
          <p:cNvSpPr>
            <a:spLocks/>
          </p:cNvSpPr>
          <p:nvPr/>
        </p:nvSpPr>
        <p:spPr bwMode="auto">
          <a:xfrm>
            <a:off x="7834313" y="1633538"/>
            <a:ext cx="2190750" cy="2921000"/>
          </a:xfrm>
          <a:custGeom>
            <a:avLst/>
            <a:gdLst>
              <a:gd name="T0" fmla="*/ 0 w 204"/>
              <a:gd name="T1" fmla="*/ 0 h 242"/>
              <a:gd name="T2" fmla="*/ 34 w 204"/>
              <a:gd name="T3" fmla="*/ 0 h 242"/>
              <a:gd name="T4" fmla="*/ 204 w 204"/>
              <a:gd name="T5" fmla="*/ 242 h 242"/>
              <a:gd name="T6" fmla="*/ 0 60000 65536"/>
              <a:gd name="T7" fmla="*/ 0 60000 65536"/>
              <a:gd name="T8" fmla="*/ 0 60000 65536"/>
              <a:gd name="T9" fmla="*/ 0 w 204"/>
              <a:gd name="T10" fmla="*/ 0 h 242"/>
              <a:gd name="T11" fmla="*/ 204 w 204"/>
              <a:gd name="T12" fmla="*/ 242 h 2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4" h="242">
                <a:moveTo>
                  <a:pt x="0" y="0"/>
                </a:moveTo>
                <a:lnTo>
                  <a:pt x="34" y="0"/>
                </a:lnTo>
                <a:lnTo>
                  <a:pt x="204" y="242"/>
                </a:lnTo>
              </a:path>
            </a:pathLst>
          </a:custGeom>
          <a:noFill/>
          <a:ln w="127000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462" name="Freeform 3"/>
          <p:cNvSpPr>
            <a:spLocks/>
          </p:cNvSpPr>
          <p:nvPr/>
        </p:nvSpPr>
        <p:spPr bwMode="auto">
          <a:xfrm>
            <a:off x="6838951" y="1633538"/>
            <a:ext cx="3186113" cy="2921000"/>
          </a:xfrm>
          <a:custGeom>
            <a:avLst/>
            <a:gdLst>
              <a:gd name="T0" fmla="*/ 0 w 297"/>
              <a:gd name="T1" fmla="*/ 242 h 242"/>
              <a:gd name="T2" fmla="*/ 43 w 297"/>
              <a:gd name="T3" fmla="*/ 40 h 242"/>
              <a:gd name="T4" fmla="*/ 93 w 297"/>
              <a:gd name="T5" fmla="*/ 0 h 242"/>
              <a:gd name="T6" fmla="*/ 127 w 297"/>
              <a:gd name="T7" fmla="*/ 0 h 242"/>
              <a:gd name="T8" fmla="*/ 297 w 297"/>
              <a:gd name="T9" fmla="*/ 242 h 2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7"/>
              <a:gd name="T16" fmla="*/ 0 h 242"/>
              <a:gd name="T17" fmla="*/ 297 w 297"/>
              <a:gd name="T18" fmla="*/ 242 h 2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7" h="242">
                <a:moveTo>
                  <a:pt x="0" y="242"/>
                </a:moveTo>
                <a:lnTo>
                  <a:pt x="43" y="40"/>
                </a:lnTo>
                <a:lnTo>
                  <a:pt x="93" y="0"/>
                </a:lnTo>
                <a:lnTo>
                  <a:pt x="127" y="0"/>
                </a:lnTo>
                <a:lnTo>
                  <a:pt x="297" y="242"/>
                </a:lnTo>
              </a:path>
            </a:pathLst>
          </a:custGeom>
          <a:noFill/>
          <a:ln w="38100" cmpd="sng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19463" name="Group 4"/>
          <p:cNvGrpSpPr>
            <a:grpSpLocks/>
          </p:cNvGrpSpPr>
          <p:nvPr/>
        </p:nvGrpSpPr>
        <p:grpSpPr bwMode="auto">
          <a:xfrm>
            <a:off x="2492375" y="1524000"/>
            <a:ext cx="2706688" cy="876300"/>
            <a:chOff x="1008" y="1307"/>
            <a:chExt cx="2090" cy="601"/>
          </a:xfrm>
        </p:grpSpPr>
        <p:sp>
          <p:nvSpPr>
            <p:cNvPr id="19527" name="Freeform 5"/>
            <p:cNvSpPr>
              <a:spLocks/>
            </p:cNvSpPr>
            <p:nvPr/>
          </p:nvSpPr>
          <p:spPr bwMode="auto">
            <a:xfrm>
              <a:off x="1193" y="1415"/>
              <a:ext cx="1704" cy="400"/>
            </a:xfrm>
            <a:custGeom>
              <a:avLst/>
              <a:gdLst>
                <a:gd name="T0" fmla="*/ 0 w 115"/>
                <a:gd name="T1" fmla="*/ 26 h 26"/>
                <a:gd name="T2" fmla="*/ 3 w 115"/>
                <a:gd name="T3" fmla="*/ 26 h 26"/>
                <a:gd name="T4" fmla="*/ 6 w 115"/>
                <a:gd name="T5" fmla="*/ 26 h 26"/>
                <a:gd name="T6" fmla="*/ 9 w 115"/>
                <a:gd name="T7" fmla="*/ 26 h 26"/>
                <a:gd name="T8" fmla="*/ 11 w 115"/>
                <a:gd name="T9" fmla="*/ 26 h 26"/>
                <a:gd name="T10" fmla="*/ 14 w 115"/>
                <a:gd name="T11" fmla="*/ 26 h 26"/>
                <a:gd name="T12" fmla="*/ 17 w 115"/>
                <a:gd name="T13" fmla="*/ 26 h 26"/>
                <a:gd name="T14" fmla="*/ 20 w 115"/>
                <a:gd name="T15" fmla="*/ 26 h 26"/>
                <a:gd name="T16" fmla="*/ 23 w 115"/>
                <a:gd name="T17" fmla="*/ 26 h 26"/>
                <a:gd name="T18" fmla="*/ 26 w 115"/>
                <a:gd name="T19" fmla="*/ 26 h 26"/>
                <a:gd name="T20" fmla="*/ 29 w 115"/>
                <a:gd name="T21" fmla="*/ 26 h 26"/>
                <a:gd name="T22" fmla="*/ 32 w 115"/>
                <a:gd name="T23" fmla="*/ 26 h 26"/>
                <a:gd name="T24" fmla="*/ 35 w 115"/>
                <a:gd name="T25" fmla="*/ 26 h 26"/>
                <a:gd name="T26" fmla="*/ 37 w 115"/>
                <a:gd name="T27" fmla="*/ 26 h 26"/>
                <a:gd name="T28" fmla="*/ 40 w 115"/>
                <a:gd name="T29" fmla="*/ 26 h 26"/>
                <a:gd name="T30" fmla="*/ 43 w 115"/>
                <a:gd name="T31" fmla="*/ 26 h 26"/>
                <a:gd name="T32" fmla="*/ 46 w 115"/>
                <a:gd name="T33" fmla="*/ 26 h 26"/>
                <a:gd name="T34" fmla="*/ 49 w 115"/>
                <a:gd name="T35" fmla="*/ 26 h 26"/>
                <a:gd name="T36" fmla="*/ 52 w 115"/>
                <a:gd name="T37" fmla="*/ 26 h 26"/>
                <a:gd name="T38" fmla="*/ 63 w 115"/>
                <a:gd name="T39" fmla="*/ 26 h 26"/>
                <a:gd name="T40" fmla="*/ 66 w 115"/>
                <a:gd name="T41" fmla="*/ 26 h 26"/>
                <a:gd name="T42" fmla="*/ 69 w 115"/>
                <a:gd name="T43" fmla="*/ 26 h 26"/>
                <a:gd name="T44" fmla="*/ 72 w 115"/>
                <a:gd name="T45" fmla="*/ 26 h 26"/>
                <a:gd name="T46" fmla="*/ 75 w 115"/>
                <a:gd name="T47" fmla="*/ 26 h 26"/>
                <a:gd name="T48" fmla="*/ 78 w 115"/>
                <a:gd name="T49" fmla="*/ 26 h 26"/>
                <a:gd name="T50" fmla="*/ 81 w 115"/>
                <a:gd name="T51" fmla="*/ 26 h 26"/>
                <a:gd name="T52" fmla="*/ 84 w 115"/>
                <a:gd name="T53" fmla="*/ 26 h 26"/>
                <a:gd name="T54" fmla="*/ 87 w 115"/>
                <a:gd name="T55" fmla="*/ 26 h 26"/>
                <a:gd name="T56" fmla="*/ 89 w 115"/>
                <a:gd name="T57" fmla="*/ 26 h 26"/>
                <a:gd name="T58" fmla="*/ 92 w 115"/>
                <a:gd name="T59" fmla="*/ 26 h 26"/>
                <a:gd name="T60" fmla="*/ 95 w 115"/>
                <a:gd name="T61" fmla="*/ 26 h 26"/>
                <a:gd name="T62" fmla="*/ 98 w 115"/>
                <a:gd name="T63" fmla="*/ 26 h 26"/>
                <a:gd name="T64" fmla="*/ 101 w 115"/>
                <a:gd name="T65" fmla="*/ 26 h 26"/>
                <a:gd name="T66" fmla="*/ 104 w 115"/>
                <a:gd name="T67" fmla="*/ 26 h 26"/>
                <a:gd name="T68" fmla="*/ 107 w 115"/>
                <a:gd name="T69" fmla="*/ 26 h 26"/>
                <a:gd name="T70" fmla="*/ 110 w 115"/>
                <a:gd name="T71" fmla="*/ 26 h 26"/>
                <a:gd name="T72" fmla="*/ 112 w 115"/>
                <a:gd name="T73" fmla="*/ 26 h 26"/>
                <a:gd name="T74" fmla="*/ 115 w 115"/>
                <a:gd name="T75" fmla="*/ 26 h 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5"/>
                <a:gd name="T115" fmla="*/ 0 h 26"/>
                <a:gd name="T116" fmla="*/ 115 w 115"/>
                <a:gd name="T117" fmla="*/ 26 h 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5" h="26">
                  <a:moveTo>
                    <a:pt x="0" y="0"/>
                  </a:moveTo>
                  <a:lnTo>
                    <a:pt x="0" y="26"/>
                  </a:lnTo>
                  <a:moveTo>
                    <a:pt x="3" y="0"/>
                  </a:moveTo>
                  <a:lnTo>
                    <a:pt x="3" y="26"/>
                  </a:lnTo>
                  <a:moveTo>
                    <a:pt x="6" y="0"/>
                  </a:moveTo>
                  <a:lnTo>
                    <a:pt x="6" y="26"/>
                  </a:lnTo>
                  <a:moveTo>
                    <a:pt x="9" y="0"/>
                  </a:moveTo>
                  <a:lnTo>
                    <a:pt x="9" y="26"/>
                  </a:lnTo>
                  <a:moveTo>
                    <a:pt x="11" y="0"/>
                  </a:moveTo>
                  <a:lnTo>
                    <a:pt x="11" y="26"/>
                  </a:lnTo>
                  <a:moveTo>
                    <a:pt x="14" y="0"/>
                  </a:moveTo>
                  <a:lnTo>
                    <a:pt x="14" y="26"/>
                  </a:lnTo>
                  <a:moveTo>
                    <a:pt x="17" y="0"/>
                  </a:moveTo>
                  <a:lnTo>
                    <a:pt x="17" y="26"/>
                  </a:lnTo>
                  <a:moveTo>
                    <a:pt x="20" y="0"/>
                  </a:moveTo>
                  <a:lnTo>
                    <a:pt x="20" y="26"/>
                  </a:lnTo>
                  <a:moveTo>
                    <a:pt x="23" y="0"/>
                  </a:moveTo>
                  <a:lnTo>
                    <a:pt x="23" y="26"/>
                  </a:lnTo>
                  <a:moveTo>
                    <a:pt x="26" y="0"/>
                  </a:moveTo>
                  <a:lnTo>
                    <a:pt x="26" y="26"/>
                  </a:lnTo>
                  <a:moveTo>
                    <a:pt x="29" y="0"/>
                  </a:moveTo>
                  <a:lnTo>
                    <a:pt x="29" y="26"/>
                  </a:lnTo>
                  <a:moveTo>
                    <a:pt x="32" y="0"/>
                  </a:moveTo>
                  <a:lnTo>
                    <a:pt x="32" y="26"/>
                  </a:lnTo>
                  <a:moveTo>
                    <a:pt x="35" y="0"/>
                  </a:moveTo>
                  <a:lnTo>
                    <a:pt x="35" y="26"/>
                  </a:lnTo>
                  <a:moveTo>
                    <a:pt x="37" y="0"/>
                  </a:moveTo>
                  <a:lnTo>
                    <a:pt x="37" y="26"/>
                  </a:lnTo>
                  <a:moveTo>
                    <a:pt x="40" y="0"/>
                  </a:moveTo>
                  <a:lnTo>
                    <a:pt x="40" y="26"/>
                  </a:lnTo>
                  <a:moveTo>
                    <a:pt x="43" y="0"/>
                  </a:moveTo>
                  <a:lnTo>
                    <a:pt x="43" y="26"/>
                  </a:lnTo>
                  <a:moveTo>
                    <a:pt x="46" y="0"/>
                  </a:moveTo>
                  <a:lnTo>
                    <a:pt x="46" y="26"/>
                  </a:lnTo>
                  <a:moveTo>
                    <a:pt x="49" y="0"/>
                  </a:moveTo>
                  <a:lnTo>
                    <a:pt x="49" y="26"/>
                  </a:lnTo>
                  <a:moveTo>
                    <a:pt x="52" y="0"/>
                  </a:moveTo>
                  <a:lnTo>
                    <a:pt x="52" y="26"/>
                  </a:lnTo>
                  <a:moveTo>
                    <a:pt x="63" y="0"/>
                  </a:moveTo>
                  <a:lnTo>
                    <a:pt x="63" y="26"/>
                  </a:lnTo>
                  <a:moveTo>
                    <a:pt x="66" y="0"/>
                  </a:moveTo>
                  <a:lnTo>
                    <a:pt x="66" y="26"/>
                  </a:lnTo>
                  <a:moveTo>
                    <a:pt x="69" y="0"/>
                  </a:moveTo>
                  <a:lnTo>
                    <a:pt x="69" y="26"/>
                  </a:lnTo>
                  <a:moveTo>
                    <a:pt x="72" y="0"/>
                  </a:moveTo>
                  <a:lnTo>
                    <a:pt x="72" y="26"/>
                  </a:lnTo>
                  <a:moveTo>
                    <a:pt x="75" y="0"/>
                  </a:moveTo>
                  <a:lnTo>
                    <a:pt x="75" y="26"/>
                  </a:lnTo>
                  <a:moveTo>
                    <a:pt x="78" y="0"/>
                  </a:moveTo>
                  <a:lnTo>
                    <a:pt x="78" y="26"/>
                  </a:lnTo>
                  <a:moveTo>
                    <a:pt x="81" y="0"/>
                  </a:moveTo>
                  <a:lnTo>
                    <a:pt x="81" y="26"/>
                  </a:lnTo>
                  <a:moveTo>
                    <a:pt x="84" y="0"/>
                  </a:moveTo>
                  <a:lnTo>
                    <a:pt x="84" y="26"/>
                  </a:lnTo>
                  <a:moveTo>
                    <a:pt x="87" y="0"/>
                  </a:moveTo>
                  <a:lnTo>
                    <a:pt x="87" y="26"/>
                  </a:lnTo>
                  <a:moveTo>
                    <a:pt x="89" y="0"/>
                  </a:moveTo>
                  <a:lnTo>
                    <a:pt x="89" y="26"/>
                  </a:lnTo>
                  <a:moveTo>
                    <a:pt x="92" y="0"/>
                  </a:moveTo>
                  <a:lnTo>
                    <a:pt x="92" y="26"/>
                  </a:lnTo>
                  <a:moveTo>
                    <a:pt x="95" y="0"/>
                  </a:moveTo>
                  <a:lnTo>
                    <a:pt x="95" y="26"/>
                  </a:lnTo>
                  <a:moveTo>
                    <a:pt x="98" y="0"/>
                  </a:moveTo>
                  <a:lnTo>
                    <a:pt x="98" y="26"/>
                  </a:lnTo>
                  <a:moveTo>
                    <a:pt x="101" y="0"/>
                  </a:moveTo>
                  <a:lnTo>
                    <a:pt x="101" y="26"/>
                  </a:lnTo>
                  <a:moveTo>
                    <a:pt x="104" y="0"/>
                  </a:moveTo>
                  <a:lnTo>
                    <a:pt x="104" y="26"/>
                  </a:lnTo>
                  <a:moveTo>
                    <a:pt x="107" y="0"/>
                  </a:moveTo>
                  <a:lnTo>
                    <a:pt x="107" y="26"/>
                  </a:lnTo>
                  <a:moveTo>
                    <a:pt x="110" y="0"/>
                  </a:moveTo>
                  <a:lnTo>
                    <a:pt x="110" y="26"/>
                  </a:lnTo>
                  <a:moveTo>
                    <a:pt x="112" y="0"/>
                  </a:moveTo>
                  <a:lnTo>
                    <a:pt x="112" y="26"/>
                  </a:lnTo>
                  <a:moveTo>
                    <a:pt x="115" y="0"/>
                  </a:moveTo>
                  <a:lnTo>
                    <a:pt x="115" y="2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28" name="Freeform 6"/>
            <p:cNvSpPr>
              <a:spLocks/>
            </p:cNvSpPr>
            <p:nvPr/>
          </p:nvSpPr>
          <p:spPr bwMode="auto">
            <a:xfrm>
              <a:off x="1008" y="1307"/>
              <a:ext cx="1023" cy="601"/>
            </a:xfrm>
            <a:custGeom>
              <a:avLst/>
              <a:gdLst>
                <a:gd name="T0" fmla="*/ 0 w 69"/>
                <a:gd name="T1" fmla="*/ 0 h 39"/>
                <a:gd name="T2" fmla="*/ 0 w 69"/>
                <a:gd name="T3" fmla="*/ 39 h 39"/>
                <a:gd name="T4" fmla="*/ 0 w 69"/>
                <a:gd name="T5" fmla="*/ 3 h 39"/>
                <a:gd name="T6" fmla="*/ 69 w 69"/>
                <a:gd name="T7" fmla="*/ 3 h 39"/>
                <a:gd name="T8" fmla="*/ 0 w 69"/>
                <a:gd name="T9" fmla="*/ 36 h 39"/>
                <a:gd name="T10" fmla="*/ 69 w 69"/>
                <a:gd name="T11" fmla="*/ 3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9"/>
                <a:gd name="T20" fmla="*/ 69 w 69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9">
                  <a:moveTo>
                    <a:pt x="0" y="0"/>
                  </a:moveTo>
                  <a:lnTo>
                    <a:pt x="0" y="39"/>
                  </a:lnTo>
                  <a:moveTo>
                    <a:pt x="0" y="3"/>
                  </a:moveTo>
                  <a:lnTo>
                    <a:pt x="69" y="3"/>
                  </a:lnTo>
                  <a:moveTo>
                    <a:pt x="0" y="36"/>
                  </a:moveTo>
                  <a:lnTo>
                    <a:pt x="69" y="3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29" name="Freeform 7"/>
            <p:cNvSpPr>
              <a:spLocks/>
            </p:cNvSpPr>
            <p:nvPr/>
          </p:nvSpPr>
          <p:spPr bwMode="auto">
            <a:xfrm>
              <a:off x="2075" y="1307"/>
              <a:ext cx="1023" cy="601"/>
            </a:xfrm>
            <a:custGeom>
              <a:avLst/>
              <a:gdLst>
                <a:gd name="T0" fmla="*/ 69 w 69"/>
                <a:gd name="T1" fmla="*/ 0 h 39"/>
                <a:gd name="T2" fmla="*/ 69 w 69"/>
                <a:gd name="T3" fmla="*/ 39 h 39"/>
                <a:gd name="T4" fmla="*/ 69 w 69"/>
                <a:gd name="T5" fmla="*/ 3 h 39"/>
                <a:gd name="T6" fmla="*/ 0 w 69"/>
                <a:gd name="T7" fmla="*/ 3 h 39"/>
                <a:gd name="T8" fmla="*/ 69 w 69"/>
                <a:gd name="T9" fmla="*/ 36 h 39"/>
                <a:gd name="T10" fmla="*/ 0 w 69"/>
                <a:gd name="T11" fmla="*/ 3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9"/>
                <a:gd name="T20" fmla="*/ 69 w 69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9">
                  <a:moveTo>
                    <a:pt x="69" y="0"/>
                  </a:moveTo>
                  <a:lnTo>
                    <a:pt x="69" y="39"/>
                  </a:lnTo>
                  <a:moveTo>
                    <a:pt x="69" y="3"/>
                  </a:moveTo>
                  <a:lnTo>
                    <a:pt x="0" y="3"/>
                  </a:lnTo>
                  <a:moveTo>
                    <a:pt x="69" y="36"/>
                  </a:moveTo>
                  <a:lnTo>
                    <a:pt x="0" y="3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30" name="Freeform 8"/>
            <p:cNvSpPr>
              <a:spLocks/>
            </p:cNvSpPr>
            <p:nvPr/>
          </p:nvSpPr>
          <p:spPr bwMode="auto">
            <a:xfrm>
              <a:off x="1170" y="1538"/>
              <a:ext cx="1764" cy="155"/>
            </a:xfrm>
            <a:custGeom>
              <a:avLst/>
              <a:gdLst>
                <a:gd name="T0" fmla="*/ 4 w 119"/>
                <a:gd name="T1" fmla="*/ 0 h 10"/>
                <a:gd name="T2" fmla="*/ 115 w 119"/>
                <a:gd name="T3" fmla="*/ 0 h 10"/>
                <a:gd name="T4" fmla="*/ 119 w 119"/>
                <a:gd name="T5" fmla="*/ 5 h 10"/>
                <a:gd name="T6" fmla="*/ 119 w 119"/>
                <a:gd name="T7" fmla="*/ 5 h 10"/>
                <a:gd name="T8" fmla="*/ 115 w 119"/>
                <a:gd name="T9" fmla="*/ 10 h 10"/>
                <a:gd name="T10" fmla="*/ 4 w 119"/>
                <a:gd name="T11" fmla="*/ 10 h 10"/>
                <a:gd name="T12" fmla="*/ 0 w 119"/>
                <a:gd name="T13" fmla="*/ 5 h 10"/>
                <a:gd name="T14" fmla="*/ 0 w 119"/>
                <a:gd name="T15" fmla="*/ 5 h 10"/>
                <a:gd name="T16" fmla="*/ 4 w 11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9"/>
                <a:gd name="T28" fmla="*/ 0 h 10"/>
                <a:gd name="T29" fmla="*/ 119 w 11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9" h="10">
                  <a:moveTo>
                    <a:pt x="4" y="0"/>
                  </a:moveTo>
                  <a:lnTo>
                    <a:pt x="115" y="0"/>
                  </a:lnTo>
                  <a:cubicBezTo>
                    <a:pt x="117" y="0"/>
                    <a:pt x="119" y="2"/>
                    <a:pt x="119" y="5"/>
                  </a:cubicBezTo>
                  <a:cubicBezTo>
                    <a:pt x="119" y="8"/>
                    <a:pt x="117" y="10"/>
                    <a:pt x="115" y="10"/>
                  </a:cubicBezTo>
                  <a:lnTo>
                    <a:pt x="4" y="10"/>
                  </a:ln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grpSp>
        <p:nvGrpSpPr>
          <p:cNvPr id="19464" name="Group 9"/>
          <p:cNvGrpSpPr>
            <a:grpSpLocks/>
          </p:cNvGrpSpPr>
          <p:nvPr/>
        </p:nvGrpSpPr>
        <p:grpSpPr bwMode="auto">
          <a:xfrm>
            <a:off x="2492376" y="3562351"/>
            <a:ext cx="2843213" cy="874713"/>
            <a:chOff x="952" y="2039"/>
            <a:chExt cx="2195" cy="601"/>
          </a:xfrm>
        </p:grpSpPr>
        <p:sp>
          <p:nvSpPr>
            <p:cNvPr id="19523" name="Freeform 10"/>
            <p:cNvSpPr>
              <a:spLocks/>
            </p:cNvSpPr>
            <p:nvPr/>
          </p:nvSpPr>
          <p:spPr bwMode="auto">
            <a:xfrm>
              <a:off x="1193" y="2147"/>
              <a:ext cx="1704" cy="400"/>
            </a:xfrm>
            <a:custGeom>
              <a:avLst/>
              <a:gdLst>
                <a:gd name="T0" fmla="*/ 0 w 115"/>
                <a:gd name="T1" fmla="*/ 26 h 26"/>
                <a:gd name="T2" fmla="*/ 3 w 115"/>
                <a:gd name="T3" fmla="*/ 26 h 26"/>
                <a:gd name="T4" fmla="*/ 6 w 115"/>
                <a:gd name="T5" fmla="*/ 26 h 26"/>
                <a:gd name="T6" fmla="*/ 9 w 115"/>
                <a:gd name="T7" fmla="*/ 26 h 26"/>
                <a:gd name="T8" fmla="*/ 11 w 115"/>
                <a:gd name="T9" fmla="*/ 26 h 26"/>
                <a:gd name="T10" fmla="*/ 14 w 115"/>
                <a:gd name="T11" fmla="*/ 26 h 26"/>
                <a:gd name="T12" fmla="*/ 17 w 115"/>
                <a:gd name="T13" fmla="*/ 26 h 26"/>
                <a:gd name="T14" fmla="*/ 20 w 115"/>
                <a:gd name="T15" fmla="*/ 26 h 26"/>
                <a:gd name="T16" fmla="*/ 23 w 115"/>
                <a:gd name="T17" fmla="*/ 26 h 26"/>
                <a:gd name="T18" fmla="*/ 26 w 115"/>
                <a:gd name="T19" fmla="*/ 26 h 26"/>
                <a:gd name="T20" fmla="*/ 29 w 115"/>
                <a:gd name="T21" fmla="*/ 26 h 26"/>
                <a:gd name="T22" fmla="*/ 32 w 115"/>
                <a:gd name="T23" fmla="*/ 26 h 26"/>
                <a:gd name="T24" fmla="*/ 35 w 115"/>
                <a:gd name="T25" fmla="*/ 26 h 26"/>
                <a:gd name="T26" fmla="*/ 37 w 115"/>
                <a:gd name="T27" fmla="*/ 26 h 26"/>
                <a:gd name="T28" fmla="*/ 40 w 115"/>
                <a:gd name="T29" fmla="*/ 26 h 26"/>
                <a:gd name="T30" fmla="*/ 43 w 115"/>
                <a:gd name="T31" fmla="*/ 26 h 26"/>
                <a:gd name="T32" fmla="*/ 46 w 115"/>
                <a:gd name="T33" fmla="*/ 26 h 26"/>
                <a:gd name="T34" fmla="*/ 49 w 115"/>
                <a:gd name="T35" fmla="*/ 26 h 26"/>
                <a:gd name="T36" fmla="*/ 52 w 115"/>
                <a:gd name="T37" fmla="*/ 26 h 26"/>
                <a:gd name="T38" fmla="*/ 63 w 115"/>
                <a:gd name="T39" fmla="*/ 26 h 26"/>
                <a:gd name="T40" fmla="*/ 66 w 115"/>
                <a:gd name="T41" fmla="*/ 26 h 26"/>
                <a:gd name="T42" fmla="*/ 69 w 115"/>
                <a:gd name="T43" fmla="*/ 26 h 26"/>
                <a:gd name="T44" fmla="*/ 72 w 115"/>
                <a:gd name="T45" fmla="*/ 26 h 26"/>
                <a:gd name="T46" fmla="*/ 75 w 115"/>
                <a:gd name="T47" fmla="*/ 26 h 26"/>
                <a:gd name="T48" fmla="*/ 78 w 115"/>
                <a:gd name="T49" fmla="*/ 26 h 26"/>
                <a:gd name="T50" fmla="*/ 81 w 115"/>
                <a:gd name="T51" fmla="*/ 26 h 26"/>
                <a:gd name="T52" fmla="*/ 84 w 115"/>
                <a:gd name="T53" fmla="*/ 26 h 26"/>
                <a:gd name="T54" fmla="*/ 87 w 115"/>
                <a:gd name="T55" fmla="*/ 26 h 26"/>
                <a:gd name="T56" fmla="*/ 89 w 115"/>
                <a:gd name="T57" fmla="*/ 26 h 26"/>
                <a:gd name="T58" fmla="*/ 92 w 115"/>
                <a:gd name="T59" fmla="*/ 26 h 26"/>
                <a:gd name="T60" fmla="*/ 95 w 115"/>
                <a:gd name="T61" fmla="*/ 26 h 26"/>
                <a:gd name="T62" fmla="*/ 98 w 115"/>
                <a:gd name="T63" fmla="*/ 26 h 26"/>
                <a:gd name="T64" fmla="*/ 101 w 115"/>
                <a:gd name="T65" fmla="*/ 26 h 26"/>
                <a:gd name="T66" fmla="*/ 104 w 115"/>
                <a:gd name="T67" fmla="*/ 26 h 26"/>
                <a:gd name="T68" fmla="*/ 107 w 115"/>
                <a:gd name="T69" fmla="*/ 26 h 26"/>
                <a:gd name="T70" fmla="*/ 110 w 115"/>
                <a:gd name="T71" fmla="*/ 26 h 26"/>
                <a:gd name="T72" fmla="*/ 112 w 115"/>
                <a:gd name="T73" fmla="*/ 26 h 26"/>
                <a:gd name="T74" fmla="*/ 115 w 115"/>
                <a:gd name="T75" fmla="*/ 26 h 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5"/>
                <a:gd name="T115" fmla="*/ 0 h 26"/>
                <a:gd name="T116" fmla="*/ 115 w 115"/>
                <a:gd name="T117" fmla="*/ 26 h 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5" h="26">
                  <a:moveTo>
                    <a:pt x="0" y="0"/>
                  </a:moveTo>
                  <a:lnTo>
                    <a:pt x="0" y="26"/>
                  </a:lnTo>
                  <a:moveTo>
                    <a:pt x="3" y="0"/>
                  </a:moveTo>
                  <a:lnTo>
                    <a:pt x="3" y="26"/>
                  </a:lnTo>
                  <a:moveTo>
                    <a:pt x="6" y="0"/>
                  </a:moveTo>
                  <a:lnTo>
                    <a:pt x="6" y="26"/>
                  </a:lnTo>
                  <a:moveTo>
                    <a:pt x="9" y="0"/>
                  </a:moveTo>
                  <a:lnTo>
                    <a:pt x="9" y="26"/>
                  </a:lnTo>
                  <a:moveTo>
                    <a:pt x="11" y="0"/>
                  </a:moveTo>
                  <a:lnTo>
                    <a:pt x="11" y="26"/>
                  </a:lnTo>
                  <a:moveTo>
                    <a:pt x="14" y="0"/>
                  </a:moveTo>
                  <a:lnTo>
                    <a:pt x="14" y="26"/>
                  </a:lnTo>
                  <a:moveTo>
                    <a:pt x="17" y="0"/>
                  </a:moveTo>
                  <a:lnTo>
                    <a:pt x="17" y="26"/>
                  </a:lnTo>
                  <a:moveTo>
                    <a:pt x="20" y="0"/>
                  </a:moveTo>
                  <a:lnTo>
                    <a:pt x="20" y="26"/>
                  </a:lnTo>
                  <a:moveTo>
                    <a:pt x="23" y="0"/>
                  </a:moveTo>
                  <a:lnTo>
                    <a:pt x="23" y="26"/>
                  </a:lnTo>
                  <a:moveTo>
                    <a:pt x="26" y="0"/>
                  </a:moveTo>
                  <a:lnTo>
                    <a:pt x="26" y="26"/>
                  </a:lnTo>
                  <a:moveTo>
                    <a:pt x="29" y="0"/>
                  </a:moveTo>
                  <a:lnTo>
                    <a:pt x="29" y="26"/>
                  </a:lnTo>
                  <a:moveTo>
                    <a:pt x="32" y="0"/>
                  </a:moveTo>
                  <a:lnTo>
                    <a:pt x="32" y="26"/>
                  </a:lnTo>
                  <a:moveTo>
                    <a:pt x="35" y="0"/>
                  </a:moveTo>
                  <a:lnTo>
                    <a:pt x="35" y="26"/>
                  </a:lnTo>
                  <a:moveTo>
                    <a:pt x="37" y="0"/>
                  </a:moveTo>
                  <a:lnTo>
                    <a:pt x="37" y="26"/>
                  </a:lnTo>
                  <a:moveTo>
                    <a:pt x="40" y="0"/>
                  </a:moveTo>
                  <a:lnTo>
                    <a:pt x="40" y="26"/>
                  </a:lnTo>
                  <a:moveTo>
                    <a:pt x="43" y="0"/>
                  </a:moveTo>
                  <a:lnTo>
                    <a:pt x="43" y="26"/>
                  </a:lnTo>
                  <a:moveTo>
                    <a:pt x="46" y="0"/>
                  </a:moveTo>
                  <a:lnTo>
                    <a:pt x="46" y="26"/>
                  </a:lnTo>
                  <a:moveTo>
                    <a:pt x="49" y="0"/>
                  </a:moveTo>
                  <a:lnTo>
                    <a:pt x="49" y="26"/>
                  </a:lnTo>
                  <a:moveTo>
                    <a:pt x="52" y="0"/>
                  </a:moveTo>
                  <a:lnTo>
                    <a:pt x="52" y="26"/>
                  </a:lnTo>
                  <a:moveTo>
                    <a:pt x="63" y="0"/>
                  </a:moveTo>
                  <a:lnTo>
                    <a:pt x="63" y="26"/>
                  </a:lnTo>
                  <a:moveTo>
                    <a:pt x="66" y="0"/>
                  </a:moveTo>
                  <a:lnTo>
                    <a:pt x="66" y="26"/>
                  </a:lnTo>
                  <a:moveTo>
                    <a:pt x="69" y="0"/>
                  </a:moveTo>
                  <a:lnTo>
                    <a:pt x="69" y="26"/>
                  </a:lnTo>
                  <a:moveTo>
                    <a:pt x="72" y="0"/>
                  </a:moveTo>
                  <a:lnTo>
                    <a:pt x="72" y="26"/>
                  </a:lnTo>
                  <a:moveTo>
                    <a:pt x="75" y="0"/>
                  </a:moveTo>
                  <a:lnTo>
                    <a:pt x="75" y="26"/>
                  </a:lnTo>
                  <a:moveTo>
                    <a:pt x="78" y="0"/>
                  </a:moveTo>
                  <a:lnTo>
                    <a:pt x="78" y="26"/>
                  </a:lnTo>
                  <a:moveTo>
                    <a:pt x="81" y="0"/>
                  </a:moveTo>
                  <a:lnTo>
                    <a:pt x="81" y="26"/>
                  </a:lnTo>
                  <a:moveTo>
                    <a:pt x="84" y="0"/>
                  </a:moveTo>
                  <a:lnTo>
                    <a:pt x="84" y="26"/>
                  </a:lnTo>
                  <a:moveTo>
                    <a:pt x="87" y="0"/>
                  </a:moveTo>
                  <a:lnTo>
                    <a:pt x="87" y="26"/>
                  </a:lnTo>
                  <a:moveTo>
                    <a:pt x="89" y="0"/>
                  </a:moveTo>
                  <a:lnTo>
                    <a:pt x="89" y="26"/>
                  </a:lnTo>
                  <a:moveTo>
                    <a:pt x="92" y="0"/>
                  </a:moveTo>
                  <a:lnTo>
                    <a:pt x="92" y="26"/>
                  </a:lnTo>
                  <a:moveTo>
                    <a:pt x="95" y="0"/>
                  </a:moveTo>
                  <a:lnTo>
                    <a:pt x="95" y="26"/>
                  </a:lnTo>
                  <a:moveTo>
                    <a:pt x="98" y="0"/>
                  </a:moveTo>
                  <a:lnTo>
                    <a:pt x="98" y="26"/>
                  </a:lnTo>
                  <a:moveTo>
                    <a:pt x="101" y="0"/>
                  </a:moveTo>
                  <a:lnTo>
                    <a:pt x="101" y="26"/>
                  </a:lnTo>
                  <a:moveTo>
                    <a:pt x="104" y="0"/>
                  </a:moveTo>
                  <a:lnTo>
                    <a:pt x="104" y="26"/>
                  </a:lnTo>
                  <a:moveTo>
                    <a:pt x="107" y="0"/>
                  </a:moveTo>
                  <a:lnTo>
                    <a:pt x="107" y="26"/>
                  </a:lnTo>
                  <a:moveTo>
                    <a:pt x="110" y="0"/>
                  </a:moveTo>
                  <a:lnTo>
                    <a:pt x="110" y="26"/>
                  </a:lnTo>
                  <a:moveTo>
                    <a:pt x="112" y="0"/>
                  </a:moveTo>
                  <a:lnTo>
                    <a:pt x="112" y="26"/>
                  </a:lnTo>
                  <a:moveTo>
                    <a:pt x="115" y="0"/>
                  </a:moveTo>
                  <a:lnTo>
                    <a:pt x="115" y="2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24" name="Freeform 11"/>
            <p:cNvSpPr>
              <a:spLocks/>
            </p:cNvSpPr>
            <p:nvPr/>
          </p:nvSpPr>
          <p:spPr bwMode="auto">
            <a:xfrm>
              <a:off x="952" y="2039"/>
              <a:ext cx="1023" cy="601"/>
            </a:xfrm>
            <a:custGeom>
              <a:avLst/>
              <a:gdLst>
                <a:gd name="T0" fmla="*/ 0 w 69"/>
                <a:gd name="T1" fmla="*/ 0 h 39"/>
                <a:gd name="T2" fmla="*/ 0 w 69"/>
                <a:gd name="T3" fmla="*/ 39 h 39"/>
                <a:gd name="T4" fmla="*/ 0 w 69"/>
                <a:gd name="T5" fmla="*/ 3 h 39"/>
                <a:gd name="T6" fmla="*/ 69 w 69"/>
                <a:gd name="T7" fmla="*/ 3 h 39"/>
                <a:gd name="T8" fmla="*/ 0 w 69"/>
                <a:gd name="T9" fmla="*/ 36 h 39"/>
                <a:gd name="T10" fmla="*/ 69 w 69"/>
                <a:gd name="T11" fmla="*/ 3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9"/>
                <a:gd name="T20" fmla="*/ 69 w 69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9">
                  <a:moveTo>
                    <a:pt x="0" y="0"/>
                  </a:moveTo>
                  <a:lnTo>
                    <a:pt x="0" y="39"/>
                  </a:lnTo>
                  <a:moveTo>
                    <a:pt x="0" y="3"/>
                  </a:moveTo>
                  <a:lnTo>
                    <a:pt x="69" y="3"/>
                  </a:lnTo>
                  <a:moveTo>
                    <a:pt x="0" y="36"/>
                  </a:moveTo>
                  <a:lnTo>
                    <a:pt x="69" y="3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25" name="Freeform 12"/>
            <p:cNvSpPr>
              <a:spLocks/>
            </p:cNvSpPr>
            <p:nvPr/>
          </p:nvSpPr>
          <p:spPr bwMode="auto">
            <a:xfrm>
              <a:off x="2124" y="2039"/>
              <a:ext cx="1023" cy="601"/>
            </a:xfrm>
            <a:custGeom>
              <a:avLst/>
              <a:gdLst>
                <a:gd name="T0" fmla="*/ 69 w 69"/>
                <a:gd name="T1" fmla="*/ 0 h 39"/>
                <a:gd name="T2" fmla="*/ 69 w 69"/>
                <a:gd name="T3" fmla="*/ 39 h 39"/>
                <a:gd name="T4" fmla="*/ 69 w 69"/>
                <a:gd name="T5" fmla="*/ 3 h 39"/>
                <a:gd name="T6" fmla="*/ 0 w 69"/>
                <a:gd name="T7" fmla="*/ 3 h 39"/>
                <a:gd name="T8" fmla="*/ 69 w 69"/>
                <a:gd name="T9" fmla="*/ 36 h 39"/>
                <a:gd name="T10" fmla="*/ 0 w 69"/>
                <a:gd name="T11" fmla="*/ 3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9"/>
                <a:gd name="T20" fmla="*/ 69 w 69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9">
                  <a:moveTo>
                    <a:pt x="69" y="0"/>
                  </a:moveTo>
                  <a:lnTo>
                    <a:pt x="69" y="39"/>
                  </a:lnTo>
                  <a:moveTo>
                    <a:pt x="69" y="3"/>
                  </a:moveTo>
                  <a:lnTo>
                    <a:pt x="0" y="3"/>
                  </a:lnTo>
                  <a:moveTo>
                    <a:pt x="69" y="36"/>
                  </a:moveTo>
                  <a:lnTo>
                    <a:pt x="0" y="3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26" name="Freeform 13"/>
            <p:cNvSpPr>
              <a:spLocks/>
            </p:cNvSpPr>
            <p:nvPr/>
          </p:nvSpPr>
          <p:spPr bwMode="auto">
            <a:xfrm>
              <a:off x="1170" y="2270"/>
              <a:ext cx="1764" cy="155"/>
            </a:xfrm>
            <a:custGeom>
              <a:avLst/>
              <a:gdLst>
                <a:gd name="T0" fmla="*/ 4 w 119"/>
                <a:gd name="T1" fmla="*/ 0 h 10"/>
                <a:gd name="T2" fmla="*/ 115 w 119"/>
                <a:gd name="T3" fmla="*/ 0 h 10"/>
                <a:gd name="T4" fmla="*/ 119 w 119"/>
                <a:gd name="T5" fmla="*/ 5 h 10"/>
                <a:gd name="T6" fmla="*/ 119 w 119"/>
                <a:gd name="T7" fmla="*/ 5 h 10"/>
                <a:gd name="T8" fmla="*/ 115 w 119"/>
                <a:gd name="T9" fmla="*/ 10 h 10"/>
                <a:gd name="T10" fmla="*/ 4 w 119"/>
                <a:gd name="T11" fmla="*/ 10 h 10"/>
                <a:gd name="T12" fmla="*/ 0 w 119"/>
                <a:gd name="T13" fmla="*/ 5 h 10"/>
                <a:gd name="T14" fmla="*/ 0 w 119"/>
                <a:gd name="T15" fmla="*/ 5 h 10"/>
                <a:gd name="T16" fmla="*/ 4 w 11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9"/>
                <a:gd name="T28" fmla="*/ 0 h 10"/>
                <a:gd name="T29" fmla="*/ 119 w 11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9" h="10">
                  <a:moveTo>
                    <a:pt x="4" y="0"/>
                  </a:moveTo>
                  <a:lnTo>
                    <a:pt x="115" y="0"/>
                  </a:lnTo>
                  <a:cubicBezTo>
                    <a:pt x="117" y="0"/>
                    <a:pt x="119" y="2"/>
                    <a:pt x="119" y="5"/>
                  </a:cubicBezTo>
                  <a:cubicBezTo>
                    <a:pt x="119" y="8"/>
                    <a:pt x="117" y="10"/>
                    <a:pt x="115" y="10"/>
                  </a:cubicBezTo>
                  <a:lnTo>
                    <a:pt x="4" y="10"/>
                  </a:ln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grpSp>
        <p:nvGrpSpPr>
          <p:cNvPr id="19465" name="Group 14"/>
          <p:cNvGrpSpPr>
            <a:grpSpLocks/>
          </p:cNvGrpSpPr>
          <p:nvPr/>
        </p:nvGrpSpPr>
        <p:grpSpPr bwMode="auto">
          <a:xfrm>
            <a:off x="2492376" y="5600700"/>
            <a:ext cx="4822825" cy="876300"/>
            <a:chOff x="185" y="2890"/>
            <a:chExt cx="3724" cy="601"/>
          </a:xfrm>
        </p:grpSpPr>
        <p:sp>
          <p:nvSpPr>
            <p:cNvPr id="19519" name="Freeform 15"/>
            <p:cNvSpPr>
              <a:spLocks/>
            </p:cNvSpPr>
            <p:nvPr/>
          </p:nvSpPr>
          <p:spPr bwMode="auto">
            <a:xfrm>
              <a:off x="1193" y="2998"/>
              <a:ext cx="1704" cy="400"/>
            </a:xfrm>
            <a:custGeom>
              <a:avLst/>
              <a:gdLst>
                <a:gd name="T0" fmla="*/ 0 w 115"/>
                <a:gd name="T1" fmla="*/ 26 h 26"/>
                <a:gd name="T2" fmla="*/ 3 w 115"/>
                <a:gd name="T3" fmla="*/ 26 h 26"/>
                <a:gd name="T4" fmla="*/ 6 w 115"/>
                <a:gd name="T5" fmla="*/ 26 h 26"/>
                <a:gd name="T6" fmla="*/ 9 w 115"/>
                <a:gd name="T7" fmla="*/ 26 h 26"/>
                <a:gd name="T8" fmla="*/ 11 w 115"/>
                <a:gd name="T9" fmla="*/ 26 h 26"/>
                <a:gd name="T10" fmla="*/ 14 w 115"/>
                <a:gd name="T11" fmla="*/ 26 h 26"/>
                <a:gd name="T12" fmla="*/ 17 w 115"/>
                <a:gd name="T13" fmla="*/ 26 h 26"/>
                <a:gd name="T14" fmla="*/ 20 w 115"/>
                <a:gd name="T15" fmla="*/ 26 h 26"/>
                <a:gd name="T16" fmla="*/ 23 w 115"/>
                <a:gd name="T17" fmla="*/ 26 h 26"/>
                <a:gd name="T18" fmla="*/ 26 w 115"/>
                <a:gd name="T19" fmla="*/ 26 h 26"/>
                <a:gd name="T20" fmla="*/ 29 w 115"/>
                <a:gd name="T21" fmla="*/ 26 h 26"/>
                <a:gd name="T22" fmla="*/ 32 w 115"/>
                <a:gd name="T23" fmla="*/ 26 h 26"/>
                <a:gd name="T24" fmla="*/ 35 w 115"/>
                <a:gd name="T25" fmla="*/ 26 h 26"/>
                <a:gd name="T26" fmla="*/ 37 w 115"/>
                <a:gd name="T27" fmla="*/ 26 h 26"/>
                <a:gd name="T28" fmla="*/ 40 w 115"/>
                <a:gd name="T29" fmla="*/ 26 h 26"/>
                <a:gd name="T30" fmla="*/ 43 w 115"/>
                <a:gd name="T31" fmla="*/ 26 h 26"/>
                <a:gd name="T32" fmla="*/ 46 w 115"/>
                <a:gd name="T33" fmla="*/ 26 h 26"/>
                <a:gd name="T34" fmla="*/ 49 w 115"/>
                <a:gd name="T35" fmla="*/ 26 h 26"/>
                <a:gd name="T36" fmla="*/ 52 w 115"/>
                <a:gd name="T37" fmla="*/ 26 h 26"/>
                <a:gd name="T38" fmla="*/ 63 w 115"/>
                <a:gd name="T39" fmla="*/ 26 h 26"/>
                <a:gd name="T40" fmla="*/ 66 w 115"/>
                <a:gd name="T41" fmla="*/ 26 h 26"/>
                <a:gd name="T42" fmla="*/ 69 w 115"/>
                <a:gd name="T43" fmla="*/ 26 h 26"/>
                <a:gd name="T44" fmla="*/ 72 w 115"/>
                <a:gd name="T45" fmla="*/ 26 h 26"/>
                <a:gd name="T46" fmla="*/ 75 w 115"/>
                <a:gd name="T47" fmla="*/ 26 h 26"/>
                <a:gd name="T48" fmla="*/ 78 w 115"/>
                <a:gd name="T49" fmla="*/ 26 h 26"/>
                <a:gd name="T50" fmla="*/ 81 w 115"/>
                <a:gd name="T51" fmla="*/ 26 h 26"/>
                <a:gd name="T52" fmla="*/ 84 w 115"/>
                <a:gd name="T53" fmla="*/ 26 h 26"/>
                <a:gd name="T54" fmla="*/ 87 w 115"/>
                <a:gd name="T55" fmla="*/ 26 h 26"/>
                <a:gd name="T56" fmla="*/ 89 w 115"/>
                <a:gd name="T57" fmla="*/ 26 h 26"/>
                <a:gd name="T58" fmla="*/ 92 w 115"/>
                <a:gd name="T59" fmla="*/ 26 h 26"/>
                <a:gd name="T60" fmla="*/ 95 w 115"/>
                <a:gd name="T61" fmla="*/ 26 h 26"/>
                <a:gd name="T62" fmla="*/ 98 w 115"/>
                <a:gd name="T63" fmla="*/ 26 h 26"/>
                <a:gd name="T64" fmla="*/ 101 w 115"/>
                <a:gd name="T65" fmla="*/ 26 h 26"/>
                <a:gd name="T66" fmla="*/ 104 w 115"/>
                <a:gd name="T67" fmla="*/ 26 h 26"/>
                <a:gd name="T68" fmla="*/ 107 w 115"/>
                <a:gd name="T69" fmla="*/ 26 h 26"/>
                <a:gd name="T70" fmla="*/ 110 w 115"/>
                <a:gd name="T71" fmla="*/ 26 h 26"/>
                <a:gd name="T72" fmla="*/ 112 w 115"/>
                <a:gd name="T73" fmla="*/ 26 h 26"/>
                <a:gd name="T74" fmla="*/ 115 w 115"/>
                <a:gd name="T75" fmla="*/ 26 h 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5"/>
                <a:gd name="T115" fmla="*/ 0 h 26"/>
                <a:gd name="T116" fmla="*/ 115 w 115"/>
                <a:gd name="T117" fmla="*/ 26 h 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5" h="26">
                  <a:moveTo>
                    <a:pt x="0" y="0"/>
                  </a:moveTo>
                  <a:lnTo>
                    <a:pt x="0" y="26"/>
                  </a:lnTo>
                  <a:moveTo>
                    <a:pt x="3" y="0"/>
                  </a:moveTo>
                  <a:lnTo>
                    <a:pt x="3" y="26"/>
                  </a:lnTo>
                  <a:moveTo>
                    <a:pt x="6" y="0"/>
                  </a:moveTo>
                  <a:lnTo>
                    <a:pt x="6" y="26"/>
                  </a:lnTo>
                  <a:moveTo>
                    <a:pt x="9" y="0"/>
                  </a:moveTo>
                  <a:lnTo>
                    <a:pt x="9" y="26"/>
                  </a:lnTo>
                  <a:moveTo>
                    <a:pt x="11" y="0"/>
                  </a:moveTo>
                  <a:lnTo>
                    <a:pt x="11" y="26"/>
                  </a:lnTo>
                  <a:moveTo>
                    <a:pt x="14" y="0"/>
                  </a:moveTo>
                  <a:lnTo>
                    <a:pt x="14" y="26"/>
                  </a:lnTo>
                  <a:moveTo>
                    <a:pt x="17" y="0"/>
                  </a:moveTo>
                  <a:lnTo>
                    <a:pt x="17" y="26"/>
                  </a:lnTo>
                  <a:moveTo>
                    <a:pt x="20" y="0"/>
                  </a:moveTo>
                  <a:lnTo>
                    <a:pt x="20" y="26"/>
                  </a:lnTo>
                  <a:moveTo>
                    <a:pt x="23" y="0"/>
                  </a:moveTo>
                  <a:lnTo>
                    <a:pt x="23" y="26"/>
                  </a:lnTo>
                  <a:moveTo>
                    <a:pt x="26" y="0"/>
                  </a:moveTo>
                  <a:lnTo>
                    <a:pt x="26" y="26"/>
                  </a:lnTo>
                  <a:moveTo>
                    <a:pt x="29" y="0"/>
                  </a:moveTo>
                  <a:lnTo>
                    <a:pt x="29" y="26"/>
                  </a:lnTo>
                  <a:moveTo>
                    <a:pt x="32" y="0"/>
                  </a:moveTo>
                  <a:lnTo>
                    <a:pt x="32" y="26"/>
                  </a:lnTo>
                  <a:moveTo>
                    <a:pt x="35" y="0"/>
                  </a:moveTo>
                  <a:lnTo>
                    <a:pt x="35" y="26"/>
                  </a:lnTo>
                  <a:moveTo>
                    <a:pt x="37" y="0"/>
                  </a:moveTo>
                  <a:lnTo>
                    <a:pt x="37" y="26"/>
                  </a:lnTo>
                  <a:moveTo>
                    <a:pt x="40" y="0"/>
                  </a:moveTo>
                  <a:lnTo>
                    <a:pt x="40" y="26"/>
                  </a:lnTo>
                  <a:moveTo>
                    <a:pt x="43" y="0"/>
                  </a:moveTo>
                  <a:lnTo>
                    <a:pt x="43" y="26"/>
                  </a:lnTo>
                  <a:moveTo>
                    <a:pt x="46" y="0"/>
                  </a:moveTo>
                  <a:lnTo>
                    <a:pt x="46" y="26"/>
                  </a:lnTo>
                  <a:moveTo>
                    <a:pt x="49" y="0"/>
                  </a:moveTo>
                  <a:lnTo>
                    <a:pt x="49" y="26"/>
                  </a:lnTo>
                  <a:moveTo>
                    <a:pt x="52" y="0"/>
                  </a:moveTo>
                  <a:lnTo>
                    <a:pt x="52" y="26"/>
                  </a:lnTo>
                  <a:moveTo>
                    <a:pt x="63" y="0"/>
                  </a:moveTo>
                  <a:lnTo>
                    <a:pt x="63" y="26"/>
                  </a:lnTo>
                  <a:moveTo>
                    <a:pt x="66" y="0"/>
                  </a:moveTo>
                  <a:lnTo>
                    <a:pt x="66" y="26"/>
                  </a:lnTo>
                  <a:moveTo>
                    <a:pt x="69" y="0"/>
                  </a:moveTo>
                  <a:lnTo>
                    <a:pt x="69" y="26"/>
                  </a:lnTo>
                  <a:moveTo>
                    <a:pt x="72" y="0"/>
                  </a:moveTo>
                  <a:lnTo>
                    <a:pt x="72" y="26"/>
                  </a:lnTo>
                  <a:moveTo>
                    <a:pt x="75" y="0"/>
                  </a:moveTo>
                  <a:lnTo>
                    <a:pt x="75" y="26"/>
                  </a:lnTo>
                  <a:moveTo>
                    <a:pt x="78" y="0"/>
                  </a:moveTo>
                  <a:lnTo>
                    <a:pt x="78" y="26"/>
                  </a:lnTo>
                  <a:moveTo>
                    <a:pt x="81" y="0"/>
                  </a:moveTo>
                  <a:lnTo>
                    <a:pt x="81" y="26"/>
                  </a:lnTo>
                  <a:moveTo>
                    <a:pt x="84" y="0"/>
                  </a:moveTo>
                  <a:lnTo>
                    <a:pt x="84" y="26"/>
                  </a:lnTo>
                  <a:moveTo>
                    <a:pt x="87" y="0"/>
                  </a:moveTo>
                  <a:lnTo>
                    <a:pt x="87" y="26"/>
                  </a:lnTo>
                  <a:moveTo>
                    <a:pt x="89" y="0"/>
                  </a:moveTo>
                  <a:lnTo>
                    <a:pt x="89" y="26"/>
                  </a:lnTo>
                  <a:moveTo>
                    <a:pt x="92" y="0"/>
                  </a:moveTo>
                  <a:lnTo>
                    <a:pt x="92" y="26"/>
                  </a:lnTo>
                  <a:moveTo>
                    <a:pt x="95" y="0"/>
                  </a:moveTo>
                  <a:lnTo>
                    <a:pt x="95" y="26"/>
                  </a:lnTo>
                  <a:moveTo>
                    <a:pt x="98" y="0"/>
                  </a:moveTo>
                  <a:lnTo>
                    <a:pt x="98" y="26"/>
                  </a:lnTo>
                  <a:moveTo>
                    <a:pt x="101" y="0"/>
                  </a:moveTo>
                  <a:lnTo>
                    <a:pt x="101" y="26"/>
                  </a:lnTo>
                  <a:moveTo>
                    <a:pt x="104" y="0"/>
                  </a:moveTo>
                  <a:lnTo>
                    <a:pt x="104" y="26"/>
                  </a:lnTo>
                  <a:moveTo>
                    <a:pt x="107" y="0"/>
                  </a:moveTo>
                  <a:lnTo>
                    <a:pt x="107" y="26"/>
                  </a:lnTo>
                  <a:moveTo>
                    <a:pt x="110" y="0"/>
                  </a:moveTo>
                  <a:lnTo>
                    <a:pt x="110" y="26"/>
                  </a:lnTo>
                  <a:moveTo>
                    <a:pt x="112" y="0"/>
                  </a:moveTo>
                  <a:lnTo>
                    <a:pt x="112" y="26"/>
                  </a:lnTo>
                  <a:moveTo>
                    <a:pt x="115" y="0"/>
                  </a:moveTo>
                  <a:lnTo>
                    <a:pt x="115" y="2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20" name="Freeform 16"/>
            <p:cNvSpPr>
              <a:spLocks/>
            </p:cNvSpPr>
            <p:nvPr/>
          </p:nvSpPr>
          <p:spPr bwMode="auto">
            <a:xfrm>
              <a:off x="185" y="2890"/>
              <a:ext cx="1023" cy="601"/>
            </a:xfrm>
            <a:custGeom>
              <a:avLst/>
              <a:gdLst>
                <a:gd name="T0" fmla="*/ 0 w 69"/>
                <a:gd name="T1" fmla="*/ 0 h 39"/>
                <a:gd name="T2" fmla="*/ 0 w 69"/>
                <a:gd name="T3" fmla="*/ 39 h 39"/>
                <a:gd name="T4" fmla="*/ 0 w 69"/>
                <a:gd name="T5" fmla="*/ 3 h 39"/>
                <a:gd name="T6" fmla="*/ 69 w 69"/>
                <a:gd name="T7" fmla="*/ 3 h 39"/>
                <a:gd name="T8" fmla="*/ 0 w 69"/>
                <a:gd name="T9" fmla="*/ 36 h 39"/>
                <a:gd name="T10" fmla="*/ 69 w 69"/>
                <a:gd name="T11" fmla="*/ 3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9"/>
                <a:gd name="T20" fmla="*/ 69 w 69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9">
                  <a:moveTo>
                    <a:pt x="0" y="0"/>
                  </a:moveTo>
                  <a:lnTo>
                    <a:pt x="0" y="39"/>
                  </a:lnTo>
                  <a:moveTo>
                    <a:pt x="0" y="3"/>
                  </a:moveTo>
                  <a:lnTo>
                    <a:pt x="69" y="3"/>
                  </a:lnTo>
                  <a:moveTo>
                    <a:pt x="0" y="36"/>
                  </a:moveTo>
                  <a:lnTo>
                    <a:pt x="69" y="3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21" name="Freeform 17"/>
            <p:cNvSpPr>
              <a:spLocks/>
            </p:cNvSpPr>
            <p:nvPr/>
          </p:nvSpPr>
          <p:spPr bwMode="auto">
            <a:xfrm>
              <a:off x="2886" y="2890"/>
              <a:ext cx="1023" cy="601"/>
            </a:xfrm>
            <a:custGeom>
              <a:avLst/>
              <a:gdLst>
                <a:gd name="T0" fmla="*/ 69 w 69"/>
                <a:gd name="T1" fmla="*/ 0 h 39"/>
                <a:gd name="T2" fmla="*/ 69 w 69"/>
                <a:gd name="T3" fmla="*/ 39 h 39"/>
                <a:gd name="T4" fmla="*/ 69 w 69"/>
                <a:gd name="T5" fmla="*/ 3 h 39"/>
                <a:gd name="T6" fmla="*/ 0 w 69"/>
                <a:gd name="T7" fmla="*/ 3 h 39"/>
                <a:gd name="T8" fmla="*/ 69 w 69"/>
                <a:gd name="T9" fmla="*/ 36 h 39"/>
                <a:gd name="T10" fmla="*/ 0 w 69"/>
                <a:gd name="T11" fmla="*/ 3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9"/>
                <a:gd name="T20" fmla="*/ 69 w 69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9">
                  <a:moveTo>
                    <a:pt x="69" y="0"/>
                  </a:moveTo>
                  <a:lnTo>
                    <a:pt x="69" y="39"/>
                  </a:lnTo>
                  <a:moveTo>
                    <a:pt x="69" y="3"/>
                  </a:moveTo>
                  <a:lnTo>
                    <a:pt x="0" y="3"/>
                  </a:lnTo>
                  <a:moveTo>
                    <a:pt x="69" y="36"/>
                  </a:moveTo>
                  <a:lnTo>
                    <a:pt x="0" y="3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22" name="Freeform 18"/>
            <p:cNvSpPr>
              <a:spLocks/>
            </p:cNvSpPr>
            <p:nvPr/>
          </p:nvSpPr>
          <p:spPr bwMode="auto">
            <a:xfrm>
              <a:off x="1170" y="3121"/>
              <a:ext cx="1764" cy="155"/>
            </a:xfrm>
            <a:custGeom>
              <a:avLst/>
              <a:gdLst>
                <a:gd name="T0" fmla="*/ 4 w 119"/>
                <a:gd name="T1" fmla="*/ 0 h 10"/>
                <a:gd name="T2" fmla="*/ 115 w 119"/>
                <a:gd name="T3" fmla="*/ 0 h 10"/>
                <a:gd name="T4" fmla="*/ 119 w 119"/>
                <a:gd name="T5" fmla="*/ 5 h 10"/>
                <a:gd name="T6" fmla="*/ 119 w 119"/>
                <a:gd name="T7" fmla="*/ 5 h 10"/>
                <a:gd name="T8" fmla="*/ 115 w 119"/>
                <a:gd name="T9" fmla="*/ 10 h 10"/>
                <a:gd name="T10" fmla="*/ 4 w 119"/>
                <a:gd name="T11" fmla="*/ 10 h 10"/>
                <a:gd name="T12" fmla="*/ 0 w 119"/>
                <a:gd name="T13" fmla="*/ 5 h 10"/>
                <a:gd name="T14" fmla="*/ 0 w 119"/>
                <a:gd name="T15" fmla="*/ 5 h 10"/>
                <a:gd name="T16" fmla="*/ 4 w 11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9"/>
                <a:gd name="T28" fmla="*/ 0 h 10"/>
                <a:gd name="T29" fmla="*/ 119 w 11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9" h="10">
                  <a:moveTo>
                    <a:pt x="4" y="0"/>
                  </a:moveTo>
                  <a:lnTo>
                    <a:pt x="115" y="0"/>
                  </a:lnTo>
                  <a:cubicBezTo>
                    <a:pt x="117" y="0"/>
                    <a:pt x="119" y="2"/>
                    <a:pt x="119" y="5"/>
                  </a:cubicBezTo>
                  <a:cubicBezTo>
                    <a:pt x="119" y="8"/>
                    <a:pt x="117" y="10"/>
                    <a:pt x="115" y="10"/>
                  </a:cubicBezTo>
                  <a:lnTo>
                    <a:pt x="4" y="10"/>
                  </a:ln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grpSp>
        <p:nvGrpSpPr>
          <p:cNvPr id="19466" name="Group 19"/>
          <p:cNvGrpSpPr>
            <a:grpSpLocks/>
          </p:cNvGrpSpPr>
          <p:nvPr/>
        </p:nvGrpSpPr>
        <p:grpSpPr bwMode="auto">
          <a:xfrm>
            <a:off x="6559550" y="1620839"/>
            <a:ext cx="3702050" cy="3030537"/>
            <a:chOff x="3568" y="1248"/>
            <a:chExt cx="2624" cy="1909"/>
          </a:xfrm>
        </p:grpSpPr>
        <p:sp>
          <p:nvSpPr>
            <p:cNvPr id="19485" name="Line 20"/>
            <p:cNvSpPr>
              <a:spLocks noChangeShapeType="1"/>
            </p:cNvSpPr>
            <p:nvPr/>
          </p:nvSpPr>
          <p:spPr bwMode="auto">
            <a:xfrm>
              <a:off x="372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86" name="Line 21"/>
            <p:cNvSpPr>
              <a:spLocks noChangeShapeType="1"/>
            </p:cNvSpPr>
            <p:nvPr/>
          </p:nvSpPr>
          <p:spPr bwMode="auto">
            <a:xfrm>
              <a:off x="3720" y="3096"/>
              <a:ext cx="2471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87" name="Line 22"/>
            <p:cNvSpPr>
              <a:spLocks noChangeShapeType="1"/>
            </p:cNvSpPr>
            <p:nvPr/>
          </p:nvSpPr>
          <p:spPr bwMode="auto">
            <a:xfrm>
              <a:off x="3819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88" name="Line 23"/>
            <p:cNvSpPr>
              <a:spLocks noChangeShapeType="1"/>
            </p:cNvSpPr>
            <p:nvPr/>
          </p:nvSpPr>
          <p:spPr bwMode="auto">
            <a:xfrm>
              <a:off x="391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89" name="Line 24"/>
            <p:cNvSpPr>
              <a:spLocks noChangeShapeType="1"/>
            </p:cNvSpPr>
            <p:nvPr/>
          </p:nvSpPr>
          <p:spPr bwMode="auto">
            <a:xfrm>
              <a:off x="4009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90" name="Line 25"/>
            <p:cNvSpPr>
              <a:spLocks noChangeShapeType="1"/>
            </p:cNvSpPr>
            <p:nvPr/>
          </p:nvSpPr>
          <p:spPr bwMode="auto">
            <a:xfrm>
              <a:off x="410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91" name="Line 26"/>
            <p:cNvSpPr>
              <a:spLocks noChangeShapeType="1"/>
            </p:cNvSpPr>
            <p:nvPr/>
          </p:nvSpPr>
          <p:spPr bwMode="auto">
            <a:xfrm>
              <a:off x="4199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92" name="Line 27"/>
            <p:cNvSpPr>
              <a:spLocks noChangeShapeType="1"/>
            </p:cNvSpPr>
            <p:nvPr/>
          </p:nvSpPr>
          <p:spPr bwMode="auto">
            <a:xfrm>
              <a:off x="429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93" name="Line 28"/>
            <p:cNvSpPr>
              <a:spLocks noChangeShapeType="1"/>
            </p:cNvSpPr>
            <p:nvPr/>
          </p:nvSpPr>
          <p:spPr bwMode="auto">
            <a:xfrm>
              <a:off x="4389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94" name="Line 29"/>
            <p:cNvSpPr>
              <a:spLocks noChangeShapeType="1"/>
            </p:cNvSpPr>
            <p:nvPr/>
          </p:nvSpPr>
          <p:spPr bwMode="auto">
            <a:xfrm>
              <a:off x="448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95" name="Line 30"/>
            <p:cNvSpPr>
              <a:spLocks noChangeShapeType="1"/>
            </p:cNvSpPr>
            <p:nvPr/>
          </p:nvSpPr>
          <p:spPr bwMode="auto">
            <a:xfrm>
              <a:off x="4579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96" name="Line 31"/>
            <p:cNvSpPr>
              <a:spLocks noChangeShapeType="1"/>
            </p:cNvSpPr>
            <p:nvPr/>
          </p:nvSpPr>
          <p:spPr bwMode="auto">
            <a:xfrm>
              <a:off x="467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97" name="Line 32"/>
            <p:cNvSpPr>
              <a:spLocks noChangeShapeType="1"/>
            </p:cNvSpPr>
            <p:nvPr/>
          </p:nvSpPr>
          <p:spPr bwMode="auto">
            <a:xfrm>
              <a:off x="4769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98" name="Line 33"/>
            <p:cNvSpPr>
              <a:spLocks noChangeShapeType="1"/>
            </p:cNvSpPr>
            <p:nvPr/>
          </p:nvSpPr>
          <p:spPr bwMode="auto">
            <a:xfrm>
              <a:off x="486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99" name="Line 34"/>
            <p:cNvSpPr>
              <a:spLocks noChangeShapeType="1"/>
            </p:cNvSpPr>
            <p:nvPr/>
          </p:nvSpPr>
          <p:spPr bwMode="auto">
            <a:xfrm>
              <a:off x="4959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00" name="Line 35"/>
            <p:cNvSpPr>
              <a:spLocks noChangeShapeType="1"/>
            </p:cNvSpPr>
            <p:nvPr/>
          </p:nvSpPr>
          <p:spPr bwMode="auto">
            <a:xfrm>
              <a:off x="505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01" name="Line 36"/>
            <p:cNvSpPr>
              <a:spLocks noChangeShapeType="1"/>
            </p:cNvSpPr>
            <p:nvPr/>
          </p:nvSpPr>
          <p:spPr bwMode="auto">
            <a:xfrm>
              <a:off x="5148" y="3096"/>
              <a:ext cx="2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02" name="Line 37"/>
            <p:cNvSpPr>
              <a:spLocks noChangeShapeType="1"/>
            </p:cNvSpPr>
            <p:nvPr/>
          </p:nvSpPr>
          <p:spPr bwMode="auto">
            <a:xfrm>
              <a:off x="524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03" name="Line 38"/>
            <p:cNvSpPr>
              <a:spLocks noChangeShapeType="1"/>
            </p:cNvSpPr>
            <p:nvPr/>
          </p:nvSpPr>
          <p:spPr bwMode="auto">
            <a:xfrm>
              <a:off x="5338" y="3096"/>
              <a:ext cx="2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04" name="Line 39"/>
            <p:cNvSpPr>
              <a:spLocks noChangeShapeType="1"/>
            </p:cNvSpPr>
            <p:nvPr/>
          </p:nvSpPr>
          <p:spPr bwMode="auto">
            <a:xfrm>
              <a:off x="543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05" name="Line 40"/>
            <p:cNvSpPr>
              <a:spLocks noChangeShapeType="1"/>
            </p:cNvSpPr>
            <p:nvPr/>
          </p:nvSpPr>
          <p:spPr bwMode="auto">
            <a:xfrm>
              <a:off x="5528" y="3096"/>
              <a:ext cx="2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06" name="Line 41"/>
            <p:cNvSpPr>
              <a:spLocks noChangeShapeType="1"/>
            </p:cNvSpPr>
            <p:nvPr/>
          </p:nvSpPr>
          <p:spPr bwMode="auto">
            <a:xfrm>
              <a:off x="562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07" name="Line 42"/>
            <p:cNvSpPr>
              <a:spLocks noChangeShapeType="1"/>
            </p:cNvSpPr>
            <p:nvPr/>
          </p:nvSpPr>
          <p:spPr bwMode="auto">
            <a:xfrm>
              <a:off x="5718" y="3096"/>
              <a:ext cx="2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08" name="Line 43"/>
            <p:cNvSpPr>
              <a:spLocks noChangeShapeType="1"/>
            </p:cNvSpPr>
            <p:nvPr/>
          </p:nvSpPr>
          <p:spPr bwMode="auto">
            <a:xfrm>
              <a:off x="581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09" name="Line 44"/>
            <p:cNvSpPr>
              <a:spLocks noChangeShapeType="1"/>
            </p:cNvSpPr>
            <p:nvPr/>
          </p:nvSpPr>
          <p:spPr bwMode="auto">
            <a:xfrm>
              <a:off x="5908" y="3096"/>
              <a:ext cx="2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10" name="Line 45"/>
            <p:cNvSpPr>
              <a:spLocks noChangeShapeType="1"/>
            </p:cNvSpPr>
            <p:nvPr/>
          </p:nvSpPr>
          <p:spPr bwMode="auto">
            <a:xfrm>
              <a:off x="6001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11" name="Line 46"/>
            <p:cNvSpPr>
              <a:spLocks noChangeShapeType="1"/>
            </p:cNvSpPr>
            <p:nvPr/>
          </p:nvSpPr>
          <p:spPr bwMode="auto">
            <a:xfrm>
              <a:off x="6100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12" name="Line 47"/>
            <p:cNvSpPr>
              <a:spLocks noChangeShapeType="1"/>
            </p:cNvSpPr>
            <p:nvPr/>
          </p:nvSpPr>
          <p:spPr bwMode="auto">
            <a:xfrm>
              <a:off x="6191" y="3096"/>
              <a:ext cx="1" cy="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13" name="Line 48"/>
            <p:cNvSpPr>
              <a:spLocks noChangeShapeType="1"/>
            </p:cNvSpPr>
            <p:nvPr/>
          </p:nvSpPr>
          <p:spPr bwMode="auto">
            <a:xfrm flipH="1">
              <a:off x="3638" y="1249"/>
              <a:ext cx="4" cy="18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14" name="Line 49"/>
            <p:cNvSpPr>
              <a:spLocks noChangeShapeType="1"/>
            </p:cNvSpPr>
            <p:nvPr/>
          </p:nvSpPr>
          <p:spPr bwMode="auto">
            <a:xfrm flipH="1">
              <a:off x="3568" y="1248"/>
              <a:ext cx="6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15" name="Line 50"/>
            <p:cNvSpPr>
              <a:spLocks noChangeShapeType="1"/>
            </p:cNvSpPr>
            <p:nvPr/>
          </p:nvSpPr>
          <p:spPr bwMode="auto">
            <a:xfrm flipH="1">
              <a:off x="3568" y="1713"/>
              <a:ext cx="6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16" name="Line 51"/>
            <p:cNvSpPr>
              <a:spLocks noChangeShapeType="1"/>
            </p:cNvSpPr>
            <p:nvPr/>
          </p:nvSpPr>
          <p:spPr bwMode="auto">
            <a:xfrm flipH="1">
              <a:off x="3568" y="2177"/>
              <a:ext cx="6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17" name="Line 52"/>
            <p:cNvSpPr>
              <a:spLocks noChangeShapeType="1"/>
            </p:cNvSpPr>
            <p:nvPr/>
          </p:nvSpPr>
          <p:spPr bwMode="auto">
            <a:xfrm flipH="1">
              <a:off x="3568" y="2633"/>
              <a:ext cx="6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18" name="Line 53"/>
            <p:cNvSpPr>
              <a:spLocks noChangeShapeType="1"/>
            </p:cNvSpPr>
            <p:nvPr/>
          </p:nvSpPr>
          <p:spPr bwMode="auto">
            <a:xfrm flipH="1">
              <a:off x="3568" y="3096"/>
              <a:ext cx="6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218166" name="Text Box 54"/>
          <p:cNvSpPr txBox="1">
            <a:spLocks noChangeArrowheads="1"/>
          </p:cNvSpPr>
          <p:nvPr/>
        </p:nvSpPr>
        <p:spPr bwMode="auto">
          <a:xfrm>
            <a:off x="2471739" y="1035051"/>
            <a:ext cx="74612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a</a:t>
            </a:r>
          </a:p>
        </p:txBody>
      </p:sp>
      <p:sp>
        <p:nvSpPr>
          <p:cNvPr id="218167" name="Text Box 55"/>
          <p:cNvSpPr txBox="1">
            <a:spLocks noChangeArrowheads="1"/>
          </p:cNvSpPr>
          <p:nvPr/>
        </p:nvSpPr>
        <p:spPr bwMode="auto">
          <a:xfrm>
            <a:off x="2471739" y="3070226"/>
            <a:ext cx="74612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b</a:t>
            </a:r>
          </a:p>
        </p:txBody>
      </p:sp>
      <p:sp>
        <p:nvSpPr>
          <p:cNvPr id="218168" name="Text Box 56"/>
          <p:cNvSpPr txBox="1">
            <a:spLocks noChangeArrowheads="1"/>
          </p:cNvSpPr>
          <p:nvPr/>
        </p:nvSpPr>
        <p:spPr bwMode="auto">
          <a:xfrm>
            <a:off x="2540000" y="5105401"/>
            <a:ext cx="744538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c</a:t>
            </a:r>
          </a:p>
        </p:txBody>
      </p:sp>
      <p:sp>
        <p:nvSpPr>
          <p:cNvPr id="218169" name="Text Box 57"/>
          <p:cNvSpPr txBox="1">
            <a:spLocks noChangeArrowheads="1"/>
          </p:cNvSpPr>
          <p:nvPr/>
        </p:nvSpPr>
        <p:spPr bwMode="auto">
          <a:xfrm>
            <a:off x="6932614" y="4622800"/>
            <a:ext cx="3532187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941388" algn="ctr"/>
                <a:tab pos="1695450" algn="ctr"/>
                <a:tab pos="2449513" algn="ctr"/>
                <a:tab pos="3203575" algn="ctr"/>
              </a:tabLst>
              <a:defRPr/>
            </a:pPr>
            <a:r>
              <a:rPr kumimoji="0" lang="en-US" altLang="zh-TW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1.5	2.0	2.5	3.0	3.5</a:t>
            </a:r>
          </a:p>
        </p:txBody>
      </p:sp>
      <p:sp>
        <p:nvSpPr>
          <p:cNvPr id="218170" name="Text Box 58"/>
          <p:cNvSpPr txBox="1">
            <a:spLocks noChangeArrowheads="1"/>
          </p:cNvSpPr>
          <p:nvPr/>
        </p:nvSpPr>
        <p:spPr bwMode="auto">
          <a:xfrm>
            <a:off x="7632701" y="827088"/>
            <a:ext cx="479425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a</a:t>
            </a:r>
          </a:p>
        </p:txBody>
      </p:sp>
      <p:sp>
        <p:nvSpPr>
          <p:cNvPr id="218171" name="Text Box 59"/>
          <p:cNvSpPr txBox="1">
            <a:spLocks noChangeArrowheads="1"/>
          </p:cNvSpPr>
          <p:nvPr/>
        </p:nvSpPr>
        <p:spPr bwMode="auto">
          <a:xfrm>
            <a:off x="8040689" y="827088"/>
            <a:ext cx="479425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b</a:t>
            </a:r>
          </a:p>
        </p:txBody>
      </p:sp>
      <p:sp>
        <p:nvSpPr>
          <p:cNvPr id="218172" name="Text Box 60"/>
          <p:cNvSpPr txBox="1">
            <a:spLocks noChangeArrowheads="1"/>
          </p:cNvSpPr>
          <p:nvPr/>
        </p:nvSpPr>
        <p:spPr bwMode="auto">
          <a:xfrm>
            <a:off x="9869489" y="3721101"/>
            <a:ext cx="47942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c</a:t>
            </a:r>
          </a:p>
        </p:txBody>
      </p:sp>
      <p:sp>
        <p:nvSpPr>
          <p:cNvPr id="19474" name="Line 61"/>
          <p:cNvSpPr>
            <a:spLocks noChangeShapeType="1"/>
          </p:cNvSpPr>
          <p:nvPr/>
        </p:nvSpPr>
        <p:spPr bwMode="auto">
          <a:xfrm>
            <a:off x="7832725" y="1262064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475" name="Line 62"/>
          <p:cNvSpPr>
            <a:spLocks noChangeShapeType="1"/>
          </p:cNvSpPr>
          <p:nvPr/>
        </p:nvSpPr>
        <p:spPr bwMode="auto">
          <a:xfrm>
            <a:off x="8204200" y="1262064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476" name="Line 63"/>
          <p:cNvSpPr>
            <a:spLocks noChangeShapeType="1"/>
          </p:cNvSpPr>
          <p:nvPr/>
        </p:nvSpPr>
        <p:spPr bwMode="auto">
          <a:xfrm>
            <a:off x="10044113" y="4170364"/>
            <a:ext cx="0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8176" name="Text Box 64"/>
          <p:cNvSpPr txBox="1">
            <a:spLocks noChangeArrowheads="1"/>
          </p:cNvSpPr>
          <p:nvPr/>
        </p:nvSpPr>
        <p:spPr bwMode="auto">
          <a:xfrm>
            <a:off x="5907088" y="1412875"/>
            <a:ext cx="67786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100</a:t>
            </a:r>
          </a:p>
        </p:txBody>
      </p:sp>
      <p:sp>
        <p:nvSpPr>
          <p:cNvPr id="218177" name="Text Box 65"/>
          <p:cNvSpPr txBox="1">
            <a:spLocks noChangeArrowheads="1"/>
          </p:cNvSpPr>
          <p:nvPr/>
        </p:nvSpPr>
        <p:spPr bwMode="auto">
          <a:xfrm>
            <a:off x="5907088" y="2143125"/>
            <a:ext cx="67786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75</a:t>
            </a:r>
          </a:p>
        </p:txBody>
      </p:sp>
      <p:sp>
        <p:nvSpPr>
          <p:cNvPr id="218178" name="Text Box 66"/>
          <p:cNvSpPr txBox="1">
            <a:spLocks noChangeArrowheads="1"/>
          </p:cNvSpPr>
          <p:nvPr/>
        </p:nvSpPr>
        <p:spPr bwMode="auto">
          <a:xfrm>
            <a:off x="5907088" y="2886075"/>
            <a:ext cx="67786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50</a:t>
            </a:r>
          </a:p>
        </p:txBody>
      </p:sp>
      <p:sp>
        <p:nvSpPr>
          <p:cNvPr id="218179" name="Text Box 67"/>
          <p:cNvSpPr txBox="1">
            <a:spLocks noChangeArrowheads="1"/>
          </p:cNvSpPr>
          <p:nvPr/>
        </p:nvSpPr>
        <p:spPr bwMode="auto">
          <a:xfrm>
            <a:off x="5907088" y="3608389"/>
            <a:ext cx="67786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25</a:t>
            </a:r>
          </a:p>
        </p:txBody>
      </p:sp>
      <p:sp>
        <p:nvSpPr>
          <p:cNvPr id="218180" name="Text Box 68"/>
          <p:cNvSpPr txBox="1">
            <a:spLocks noChangeArrowheads="1"/>
          </p:cNvSpPr>
          <p:nvPr/>
        </p:nvSpPr>
        <p:spPr bwMode="auto">
          <a:xfrm>
            <a:off x="5907088" y="4330700"/>
            <a:ext cx="67786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0</a:t>
            </a:r>
          </a:p>
        </p:txBody>
      </p:sp>
      <p:sp>
        <p:nvSpPr>
          <p:cNvPr id="218181" name="Text Box 69"/>
          <p:cNvSpPr txBox="1">
            <a:spLocks noChangeArrowheads="1"/>
          </p:cNvSpPr>
          <p:nvPr/>
        </p:nvSpPr>
        <p:spPr bwMode="auto">
          <a:xfrm>
            <a:off x="6807200" y="4930775"/>
            <a:ext cx="3454400" cy="8925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sarcomere length [</a:t>
            </a:r>
            <a:r>
              <a:rPr kumimoji="0" lang="en-US" altLang="zh-TW" sz="2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Symbol" pitchFamily="18" charset="2"/>
                <a:ea typeface="新細明體" charset="-120"/>
                <a:cs typeface="+mn-cs"/>
              </a:rPr>
              <a:t>m</a:t>
            </a:r>
            <a:r>
              <a:rPr kumimoji="0" lang="en-US" altLang="zh-TW" sz="2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m]</a:t>
            </a:r>
          </a:p>
        </p:txBody>
      </p:sp>
      <p:sp>
        <p:nvSpPr>
          <p:cNvPr id="218182" name="Text Box 70"/>
          <p:cNvSpPr txBox="1">
            <a:spLocks noChangeArrowheads="1"/>
          </p:cNvSpPr>
          <p:nvPr/>
        </p:nvSpPr>
        <p:spPr bwMode="auto">
          <a:xfrm rot="-5400000">
            <a:off x="4346576" y="2811304"/>
            <a:ext cx="3086100" cy="4924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rPr>
              <a:t>tension generated</a:t>
            </a:r>
          </a:p>
        </p:txBody>
      </p:sp>
      <p:sp>
        <p:nvSpPr>
          <p:cNvPr id="218183" name="Rectangle 71"/>
          <p:cNvSpPr>
            <a:spLocks noChangeArrowheads="1"/>
          </p:cNvSpPr>
          <p:nvPr/>
        </p:nvSpPr>
        <p:spPr bwMode="auto">
          <a:xfrm>
            <a:off x="1524000" y="152400"/>
            <a:ext cx="9144000" cy="76200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noFill/>
            <a:miter lim="800000"/>
            <a:headEnd/>
            <a:tailEnd/>
          </a:ln>
          <a:effectLst/>
        </p:spPr>
        <p:txBody>
          <a:bodyPr lIns="45720" r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Times New Roman"/>
                <a:ea typeface="新細明體" charset="-120"/>
                <a:cs typeface="+mn-cs"/>
              </a:rPr>
              <a:t>Force-Length Relationship</a:t>
            </a:r>
          </a:p>
        </p:txBody>
      </p:sp>
    </p:spTree>
    <p:extLst>
      <p:ext uri="{BB962C8B-B14F-4D97-AF65-F5344CB8AC3E}">
        <p14:creationId xmlns:p14="http://schemas.microsoft.com/office/powerpoint/2010/main" val="403815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6"/>
          <a:stretch>
            <a:fillRect/>
          </a:stretch>
        </p:blipFill>
        <p:spPr bwMode="auto">
          <a:xfrm>
            <a:off x="0" y="1588"/>
            <a:ext cx="12192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842963" y="804863"/>
            <a:ext cx="9972675" cy="1671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能有猶豫</a:t>
            </a:r>
            <a: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,</a:t>
            </a: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也是一種幸福</a:t>
            </a:r>
            <a: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/>
            </a:r>
            <a:b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</a:b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       猶豫是獲得了“選擇的自由”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273412" name="矩形 3"/>
          <p:cNvSpPr>
            <a:spLocks noChangeArrowheads="1"/>
          </p:cNvSpPr>
          <p:nvPr/>
        </p:nvSpPr>
        <p:spPr bwMode="auto">
          <a:xfrm>
            <a:off x="9215438" y="4919663"/>
            <a:ext cx="32004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in Time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for 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Just Enough</a:t>
            </a:r>
            <a:endParaRPr kumimoji="0" lang="zh-TW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8143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63040" y="1996441"/>
            <a:ext cx="10200640" cy="1470025"/>
          </a:xfrm>
        </p:spPr>
        <p:txBody>
          <a:bodyPr/>
          <a:lstStyle/>
          <a:p>
            <a:r>
              <a:rPr lang="en-US" altLang="zh-TW" sz="4800" dirty="0"/>
              <a:t>Biomechanics of Skeletal Muscle</a:t>
            </a:r>
          </a:p>
        </p:txBody>
      </p:sp>
    </p:spTree>
    <p:extLst>
      <p:ext uri="{BB962C8B-B14F-4D97-AF65-F5344CB8AC3E}">
        <p14:creationId xmlns:p14="http://schemas.microsoft.com/office/powerpoint/2010/main" val="25822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16AF43-6207-4713-B798-03C4CBC32DB7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Contents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9840" y="1849120"/>
            <a:ext cx="8534400" cy="3481388"/>
          </a:xfrm>
        </p:spPr>
        <p:txBody>
          <a:bodyPr/>
          <a:lstStyle/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I.   Composition &amp; structure of skeletal muscle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II.   Mechanics of Muscle Contraction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III.  Force production in muscle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IV.  </a:t>
            </a:r>
            <a:r>
              <a:rPr lang="en-US" altLang="zh-TW" dirty="0" smtClean="0"/>
              <a:t> Muscle </a:t>
            </a:r>
            <a:r>
              <a:rPr lang="en-US" altLang="zh-TW" dirty="0"/>
              <a:t>remodeling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V. </a:t>
            </a:r>
            <a:r>
              <a:rPr lang="en-US" altLang="zh-TW" dirty="0" smtClean="0"/>
              <a:t>   Summary</a:t>
            </a:r>
            <a:endParaRPr lang="en-US" altLang="zh-TW" dirty="0"/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8354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3760" y="1833880"/>
            <a:ext cx="11135360" cy="4719320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0"/>
              </a:spcBef>
            </a:pPr>
            <a:r>
              <a:rPr lang="en-US" altLang="zh-TW" dirty="0"/>
              <a:t>Muscle types: </a:t>
            </a:r>
          </a:p>
          <a:p>
            <a:pPr lvl="1">
              <a:lnSpc>
                <a:spcPct val="105000"/>
              </a:lnSpc>
              <a:spcBef>
                <a:spcPct val="0"/>
              </a:spcBef>
            </a:pPr>
            <a:r>
              <a:rPr lang="en-US" altLang="zh-TW" sz="2000" dirty="0"/>
              <a:t>cardiac muscle: composes the heart</a:t>
            </a:r>
          </a:p>
          <a:p>
            <a:pPr lvl="1">
              <a:lnSpc>
                <a:spcPct val="105000"/>
              </a:lnSpc>
              <a:spcBef>
                <a:spcPct val="0"/>
              </a:spcBef>
            </a:pPr>
            <a:r>
              <a:rPr lang="en-US" altLang="zh-TW" sz="2000" dirty="0"/>
              <a:t>smooth muscle: lines hollow internal organs</a:t>
            </a:r>
          </a:p>
          <a:p>
            <a:pPr lvl="1">
              <a:lnSpc>
                <a:spcPct val="105000"/>
              </a:lnSpc>
              <a:spcBef>
                <a:spcPct val="0"/>
              </a:spcBef>
            </a:pPr>
            <a:r>
              <a:rPr lang="en-US" altLang="zh-TW" sz="2000" dirty="0"/>
              <a:t>skeletal (striated or voluntary) muscle:  attached to skeleton via tendon &amp; movement</a:t>
            </a:r>
          </a:p>
          <a:p>
            <a:pPr>
              <a:lnSpc>
                <a:spcPct val="105000"/>
              </a:lnSpc>
            </a:pPr>
            <a:r>
              <a:rPr lang="en-US" altLang="zh-TW" dirty="0"/>
              <a:t>Skeletal muscle 40-45% of body weight</a:t>
            </a:r>
          </a:p>
          <a:p>
            <a:pPr lvl="1">
              <a:lnSpc>
                <a:spcPct val="105000"/>
              </a:lnSpc>
            </a:pPr>
            <a:r>
              <a:rPr lang="en-US" altLang="zh-TW" sz="2400" dirty="0"/>
              <a:t> &gt; 430 muscles</a:t>
            </a:r>
          </a:p>
          <a:p>
            <a:pPr lvl="1">
              <a:lnSpc>
                <a:spcPct val="105000"/>
              </a:lnSpc>
            </a:pPr>
            <a:r>
              <a:rPr lang="en-US" altLang="zh-TW" sz="2400" dirty="0"/>
              <a:t> ~ 80 pairs produce vigorous movement</a:t>
            </a:r>
          </a:p>
          <a:p>
            <a:pPr>
              <a:lnSpc>
                <a:spcPct val="105000"/>
              </a:lnSpc>
            </a:pPr>
            <a:r>
              <a:rPr lang="en-US" altLang="zh-TW" dirty="0"/>
              <a:t>Dynamic &amp; static work</a:t>
            </a:r>
          </a:p>
          <a:p>
            <a:pPr lvl="1">
              <a:lnSpc>
                <a:spcPct val="105000"/>
              </a:lnSpc>
            </a:pPr>
            <a:r>
              <a:rPr lang="en-US" altLang="zh-TW" sz="2400" dirty="0"/>
              <a:t>Dynamic: locomotion &amp; positioning of segments</a:t>
            </a:r>
          </a:p>
          <a:p>
            <a:pPr lvl="1">
              <a:lnSpc>
                <a:spcPct val="105000"/>
              </a:lnSpc>
            </a:pPr>
            <a:r>
              <a:rPr lang="en-US" altLang="zh-TW" sz="2400" dirty="0"/>
              <a:t>Static: maintains body posture</a:t>
            </a:r>
          </a:p>
        </p:txBody>
      </p:sp>
    </p:spTree>
    <p:extLst>
      <p:ext uri="{BB962C8B-B14F-4D97-AF65-F5344CB8AC3E}">
        <p14:creationId xmlns:p14="http://schemas.microsoft.com/office/powerpoint/2010/main" val="18896293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1219200" y="406401"/>
            <a:ext cx="10769600" cy="1431925"/>
          </a:xfrm>
        </p:spPr>
        <p:txBody>
          <a:bodyPr/>
          <a:lstStyle/>
          <a:p>
            <a:r>
              <a:rPr lang="en-US" altLang="zh-TW" sz="3600" dirty="0"/>
              <a:t>I. Composition &amp; structure of skeletal muscle</a:t>
            </a: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1219200" y="1732281"/>
            <a:ext cx="10972800" cy="474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Structure &amp; organization</a:t>
            </a:r>
          </a:p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Muscle fiber: long cylindrical multi-nuclei cell  10-100 </a:t>
            </a:r>
            <a:r>
              <a:rPr kumimoji="1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新細明體"/>
                <a:cs typeface="+mn-cs"/>
              </a:rPr>
              <a:t>m</a:t>
            </a:r>
            <a:r>
              <a:rPr kumimoji="1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m</a:t>
            </a:r>
            <a:endParaRPr kumimoji="1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ymbol" panose="05050102010706020507" pitchFamily="18" charset="2"/>
              <a:ea typeface="新細明體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fiber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  <a:sym typeface="Symbol" panose="05050102010706020507" pitchFamily="18" charset="2"/>
              </a:rPr>
              <a:t></a:t>
            </a:r>
            <a:r>
              <a:rPr kumimoji="1" lang="en-US" altLang="zh-TW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endomysium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  <a:sym typeface="Symbol" panose="05050102010706020507" pitchFamily="18" charset="2"/>
              </a:rPr>
              <a:t>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fascicles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  <a:sym typeface="Symbol" panose="05050102010706020507" pitchFamily="18" charset="2"/>
              </a:rPr>
              <a:t>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perimysium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  <a:sym typeface="Symbol" panose="05050102010706020507" pitchFamily="18" charset="2"/>
              </a:rPr>
              <a:t>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epimysium (fascia)</a:t>
            </a:r>
          </a:p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Collagen fibers in perimysium &amp; epimysium are continuous</a:t>
            </a:r>
          </a:p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with those in tendons</a:t>
            </a:r>
          </a:p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{thin filament (actin </a:t>
            </a:r>
            <a:r>
              <a:rPr kumimoji="1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5nm)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+ thick filament (myosin 15 </a:t>
            </a:r>
            <a:r>
              <a:rPr kumimoji="1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nm)}</a:t>
            </a:r>
            <a:endParaRPr kumimoji="1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  <a:sym typeface="Symbol" panose="05050102010706020507" pitchFamily="18" charset="2"/>
              </a:rPr>
              <a:t>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myofibrils (contractile elements, </a:t>
            </a:r>
            <a:r>
              <a:rPr kumimoji="1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1</a:t>
            </a:r>
            <a:r>
              <a:rPr kumimoji="1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新細明體"/>
                <a:cs typeface="+mn-cs"/>
              </a:rPr>
              <a:t>m</a:t>
            </a:r>
            <a:r>
              <a:rPr kumimoji="1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m)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  <a:sym typeface="Symbol" panose="05050102010706020507" pitchFamily="18" charset="2"/>
              </a:rPr>
              <a:t>muscle fiber</a:t>
            </a:r>
            <a:endParaRPr kumimoji="1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ymbol" panose="05050102010706020507" pitchFamily="18" charset="2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92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A21C9-6F9F-4A57-B1B7-0ECE936D6B74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pic>
        <p:nvPicPr>
          <p:cNvPr id="5126" name="Picture 6" descr="fig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99" y="782320"/>
            <a:ext cx="8806003" cy="546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345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fig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80" y="415951"/>
            <a:ext cx="9357360" cy="61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11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0"/>
          <a:stretch>
            <a:fillRect/>
          </a:stretch>
        </p:blipFill>
        <p:spPr bwMode="auto">
          <a:xfrm>
            <a:off x="2597150" y="1389064"/>
            <a:ext cx="7461250" cy="534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Line 7"/>
          <p:cNvSpPr>
            <a:spLocks noChangeShapeType="1"/>
          </p:cNvSpPr>
          <p:nvPr/>
        </p:nvSpPr>
        <p:spPr bwMode="auto">
          <a:xfrm flipH="1">
            <a:off x="2889251" y="2613026"/>
            <a:ext cx="741363" cy="5492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72" name="Rectangle 8"/>
          <p:cNvSpPr>
            <a:spLocks noChangeArrowheads="1"/>
          </p:cNvSpPr>
          <p:nvPr/>
        </p:nvSpPr>
        <p:spPr bwMode="auto">
          <a:xfrm>
            <a:off x="2289176" y="3176588"/>
            <a:ext cx="1024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tendon</a:t>
            </a: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3" name="Rectangle 9"/>
          <p:cNvSpPr>
            <a:spLocks noChangeArrowheads="1"/>
          </p:cNvSpPr>
          <p:nvPr/>
        </p:nvSpPr>
        <p:spPr bwMode="auto">
          <a:xfrm>
            <a:off x="3846513" y="1636713"/>
            <a:ext cx="22762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skeletal muscle</a:t>
            </a: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4" name="Line 10"/>
          <p:cNvSpPr>
            <a:spLocks noChangeShapeType="1"/>
          </p:cNvSpPr>
          <p:nvPr/>
        </p:nvSpPr>
        <p:spPr bwMode="auto">
          <a:xfrm>
            <a:off x="4984751" y="1939926"/>
            <a:ext cx="441325" cy="9493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175" name="Group 12"/>
          <p:cNvGrpSpPr>
            <a:grpSpLocks/>
          </p:cNvGrpSpPr>
          <p:nvPr/>
        </p:nvGrpSpPr>
        <p:grpSpPr bwMode="auto">
          <a:xfrm>
            <a:off x="6905626" y="4718051"/>
            <a:ext cx="779463" cy="906463"/>
            <a:chOff x="3280" y="2727"/>
            <a:chExt cx="553" cy="644"/>
          </a:xfrm>
        </p:grpSpPr>
        <p:sp>
          <p:nvSpPr>
            <p:cNvPr id="7188" name="Freeform 13"/>
            <p:cNvSpPr>
              <a:spLocks/>
            </p:cNvSpPr>
            <p:nvPr/>
          </p:nvSpPr>
          <p:spPr bwMode="auto">
            <a:xfrm>
              <a:off x="3552" y="2727"/>
              <a:ext cx="281" cy="363"/>
            </a:xfrm>
            <a:custGeom>
              <a:avLst/>
              <a:gdLst>
                <a:gd name="T0" fmla="*/ 281 w 281"/>
                <a:gd name="T1" fmla="*/ 107 h 363"/>
                <a:gd name="T2" fmla="*/ 281 w 281"/>
                <a:gd name="T3" fmla="*/ 41 h 363"/>
                <a:gd name="T4" fmla="*/ 273 w 281"/>
                <a:gd name="T5" fmla="*/ 25 h 363"/>
                <a:gd name="T6" fmla="*/ 248 w 281"/>
                <a:gd name="T7" fmla="*/ 8 h 363"/>
                <a:gd name="T8" fmla="*/ 231 w 281"/>
                <a:gd name="T9" fmla="*/ 0 h 363"/>
                <a:gd name="T10" fmla="*/ 207 w 281"/>
                <a:gd name="T11" fmla="*/ 0 h 363"/>
                <a:gd name="T12" fmla="*/ 157 w 281"/>
                <a:gd name="T13" fmla="*/ 16 h 363"/>
                <a:gd name="T14" fmla="*/ 99 w 281"/>
                <a:gd name="T15" fmla="*/ 66 h 363"/>
                <a:gd name="T16" fmla="*/ 50 w 281"/>
                <a:gd name="T17" fmla="*/ 124 h 363"/>
                <a:gd name="T18" fmla="*/ 17 w 281"/>
                <a:gd name="T19" fmla="*/ 198 h 363"/>
                <a:gd name="T20" fmla="*/ 0 w 281"/>
                <a:gd name="T21" fmla="*/ 264 h 363"/>
                <a:gd name="T22" fmla="*/ 8 w 281"/>
                <a:gd name="T23" fmla="*/ 322 h 363"/>
                <a:gd name="T24" fmla="*/ 17 w 281"/>
                <a:gd name="T25" fmla="*/ 347 h 363"/>
                <a:gd name="T26" fmla="*/ 33 w 281"/>
                <a:gd name="T27" fmla="*/ 355 h 363"/>
                <a:gd name="T28" fmla="*/ 75 w 281"/>
                <a:gd name="T29" fmla="*/ 363 h 363"/>
                <a:gd name="T30" fmla="*/ 116 w 281"/>
                <a:gd name="T31" fmla="*/ 355 h 3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81"/>
                <a:gd name="T49" fmla="*/ 0 h 363"/>
                <a:gd name="T50" fmla="*/ 281 w 281"/>
                <a:gd name="T51" fmla="*/ 363 h 3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81" h="363">
                  <a:moveTo>
                    <a:pt x="281" y="107"/>
                  </a:moveTo>
                  <a:lnTo>
                    <a:pt x="281" y="41"/>
                  </a:lnTo>
                  <a:lnTo>
                    <a:pt x="273" y="25"/>
                  </a:lnTo>
                  <a:lnTo>
                    <a:pt x="248" y="8"/>
                  </a:lnTo>
                  <a:lnTo>
                    <a:pt x="231" y="0"/>
                  </a:lnTo>
                  <a:lnTo>
                    <a:pt x="207" y="0"/>
                  </a:lnTo>
                  <a:lnTo>
                    <a:pt x="157" y="16"/>
                  </a:lnTo>
                  <a:lnTo>
                    <a:pt x="99" y="66"/>
                  </a:lnTo>
                  <a:lnTo>
                    <a:pt x="50" y="124"/>
                  </a:lnTo>
                  <a:lnTo>
                    <a:pt x="17" y="198"/>
                  </a:lnTo>
                  <a:lnTo>
                    <a:pt x="0" y="264"/>
                  </a:lnTo>
                  <a:lnTo>
                    <a:pt x="8" y="322"/>
                  </a:lnTo>
                  <a:lnTo>
                    <a:pt x="17" y="347"/>
                  </a:lnTo>
                  <a:lnTo>
                    <a:pt x="33" y="355"/>
                  </a:lnTo>
                  <a:lnTo>
                    <a:pt x="75" y="363"/>
                  </a:lnTo>
                  <a:lnTo>
                    <a:pt x="116" y="355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89" name="Line 14"/>
            <p:cNvSpPr>
              <a:spLocks noChangeShapeType="1"/>
            </p:cNvSpPr>
            <p:nvPr/>
          </p:nvSpPr>
          <p:spPr bwMode="auto">
            <a:xfrm flipH="1">
              <a:off x="3280" y="3074"/>
              <a:ext cx="289" cy="29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7176" name="Rectangle 15"/>
          <p:cNvSpPr>
            <a:spLocks noChangeArrowheads="1"/>
          </p:cNvSpPr>
          <p:nvPr/>
        </p:nvSpPr>
        <p:spPr bwMode="auto">
          <a:xfrm>
            <a:off x="4284664" y="5473700"/>
            <a:ext cx="2616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muscle fiber (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cell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</a:t>
            </a: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7" name="Rectangle 16"/>
          <p:cNvSpPr>
            <a:spLocks noChangeArrowheads="1"/>
          </p:cNvSpPr>
          <p:nvPr/>
        </p:nvSpPr>
        <p:spPr bwMode="auto">
          <a:xfrm>
            <a:off x="7191375" y="6389688"/>
            <a:ext cx="19845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myofilaments</a:t>
            </a: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8" name="Rectangle 17"/>
          <p:cNvSpPr>
            <a:spLocks noChangeArrowheads="1"/>
          </p:cNvSpPr>
          <p:nvPr/>
        </p:nvSpPr>
        <p:spPr bwMode="auto">
          <a:xfrm>
            <a:off x="6221413" y="6070600"/>
            <a:ext cx="1469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myofibrils</a:t>
            </a: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9" name="Rectangle 18"/>
          <p:cNvSpPr>
            <a:spLocks noChangeArrowheads="1"/>
          </p:cNvSpPr>
          <p:nvPr/>
        </p:nvSpPr>
        <p:spPr bwMode="auto">
          <a:xfrm>
            <a:off x="9024939" y="1939925"/>
            <a:ext cx="155811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plasma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membrane</a:t>
            </a: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80" name="Freeform 19"/>
          <p:cNvSpPr>
            <a:spLocks/>
          </p:cNvSpPr>
          <p:nvPr/>
        </p:nvSpPr>
        <p:spPr bwMode="auto">
          <a:xfrm>
            <a:off x="8939214" y="6178551"/>
            <a:ext cx="117475" cy="314325"/>
          </a:xfrm>
          <a:custGeom>
            <a:avLst/>
            <a:gdLst>
              <a:gd name="T0" fmla="*/ 2147483646 w 83"/>
              <a:gd name="T1" fmla="*/ 2147483646 h 223"/>
              <a:gd name="T2" fmla="*/ 0 w 83"/>
              <a:gd name="T3" fmla="*/ 2147483646 h 223"/>
              <a:gd name="T4" fmla="*/ 2147483646 w 83"/>
              <a:gd name="T5" fmla="*/ 0 h 223"/>
              <a:gd name="T6" fmla="*/ 0 60000 65536"/>
              <a:gd name="T7" fmla="*/ 0 60000 65536"/>
              <a:gd name="T8" fmla="*/ 0 60000 65536"/>
              <a:gd name="T9" fmla="*/ 0 w 83"/>
              <a:gd name="T10" fmla="*/ 0 h 223"/>
              <a:gd name="T11" fmla="*/ 83 w 83"/>
              <a:gd name="T12" fmla="*/ 223 h 2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" h="223">
                <a:moveTo>
                  <a:pt x="83" y="75"/>
                </a:moveTo>
                <a:lnTo>
                  <a:pt x="0" y="223"/>
                </a:lnTo>
                <a:lnTo>
                  <a:pt x="75" y="0"/>
                </a:lnTo>
              </a:path>
            </a:pathLst>
          </a:custGeom>
          <a:noFill/>
          <a:ln w="28575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181" name="Group 20"/>
          <p:cNvGrpSpPr>
            <a:grpSpLocks/>
          </p:cNvGrpSpPr>
          <p:nvPr/>
        </p:nvGrpSpPr>
        <p:grpSpPr bwMode="auto">
          <a:xfrm>
            <a:off x="7812088" y="5613400"/>
            <a:ext cx="779462" cy="685800"/>
            <a:chOff x="3924" y="3363"/>
            <a:chExt cx="553" cy="487"/>
          </a:xfrm>
        </p:grpSpPr>
        <p:sp>
          <p:nvSpPr>
            <p:cNvPr id="7186" name="Freeform 21"/>
            <p:cNvSpPr>
              <a:spLocks/>
            </p:cNvSpPr>
            <p:nvPr/>
          </p:nvSpPr>
          <p:spPr bwMode="auto">
            <a:xfrm>
              <a:off x="3924" y="3363"/>
              <a:ext cx="355" cy="487"/>
            </a:xfrm>
            <a:custGeom>
              <a:avLst/>
              <a:gdLst>
                <a:gd name="T0" fmla="*/ 132 w 355"/>
                <a:gd name="T1" fmla="*/ 0 h 487"/>
                <a:gd name="T2" fmla="*/ 0 w 355"/>
                <a:gd name="T3" fmla="*/ 487 h 487"/>
                <a:gd name="T4" fmla="*/ 355 w 355"/>
                <a:gd name="T5" fmla="*/ 223 h 487"/>
                <a:gd name="T6" fmla="*/ 0 60000 65536"/>
                <a:gd name="T7" fmla="*/ 0 60000 65536"/>
                <a:gd name="T8" fmla="*/ 0 60000 65536"/>
                <a:gd name="T9" fmla="*/ 0 w 355"/>
                <a:gd name="T10" fmla="*/ 0 h 487"/>
                <a:gd name="T11" fmla="*/ 355 w 355"/>
                <a:gd name="T12" fmla="*/ 487 h 4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5" h="487">
                  <a:moveTo>
                    <a:pt x="132" y="0"/>
                  </a:moveTo>
                  <a:lnTo>
                    <a:pt x="0" y="487"/>
                  </a:lnTo>
                  <a:lnTo>
                    <a:pt x="355" y="223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87" name="Freeform 22"/>
            <p:cNvSpPr>
              <a:spLocks/>
            </p:cNvSpPr>
            <p:nvPr/>
          </p:nvSpPr>
          <p:spPr bwMode="auto">
            <a:xfrm>
              <a:off x="4263" y="3363"/>
              <a:ext cx="214" cy="248"/>
            </a:xfrm>
            <a:custGeom>
              <a:avLst/>
              <a:gdLst>
                <a:gd name="T0" fmla="*/ 214 w 214"/>
                <a:gd name="T1" fmla="*/ 74 h 248"/>
                <a:gd name="T2" fmla="*/ 214 w 214"/>
                <a:gd name="T3" fmla="*/ 33 h 248"/>
                <a:gd name="T4" fmla="*/ 190 w 214"/>
                <a:gd name="T5" fmla="*/ 8 h 248"/>
                <a:gd name="T6" fmla="*/ 157 w 214"/>
                <a:gd name="T7" fmla="*/ 0 h 248"/>
                <a:gd name="T8" fmla="*/ 123 w 214"/>
                <a:gd name="T9" fmla="*/ 8 h 248"/>
                <a:gd name="T10" fmla="*/ 82 w 214"/>
                <a:gd name="T11" fmla="*/ 33 h 248"/>
                <a:gd name="T12" fmla="*/ 41 w 214"/>
                <a:gd name="T13" fmla="*/ 74 h 248"/>
                <a:gd name="T14" fmla="*/ 16 w 214"/>
                <a:gd name="T15" fmla="*/ 124 h 248"/>
                <a:gd name="T16" fmla="*/ 0 w 214"/>
                <a:gd name="T17" fmla="*/ 173 h 248"/>
                <a:gd name="T18" fmla="*/ 8 w 214"/>
                <a:gd name="T19" fmla="*/ 207 h 248"/>
                <a:gd name="T20" fmla="*/ 24 w 214"/>
                <a:gd name="T21" fmla="*/ 240 h 248"/>
                <a:gd name="T22" fmla="*/ 49 w 214"/>
                <a:gd name="T23" fmla="*/ 248 h 248"/>
                <a:gd name="T24" fmla="*/ 74 w 214"/>
                <a:gd name="T25" fmla="*/ 248 h 2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4"/>
                <a:gd name="T40" fmla="*/ 0 h 248"/>
                <a:gd name="T41" fmla="*/ 214 w 214"/>
                <a:gd name="T42" fmla="*/ 248 h 2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4" h="248">
                  <a:moveTo>
                    <a:pt x="214" y="74"/>
                  </a:moveTo>
                  <a:lnTo>
                    <a:pt x="214" y="33"/>
                  </a:lnTo>
                  <a:lnTo>
                    <a:pt x="190" y="8"/>
                  </a:lnTo>
                  <a:lnTo>
                    <a:pt x="157" y="0"/>
                  </a:lnTo>
                  <a:lnTo>
                    <a:pt x="123" y="8"/>
                  </a:lnTo>
                  <a:lnTo>
                    <a:pt x="82" y="33"/>
                  </a:lnTo>
                  <a:lnTo>
                    <a:pt x="41" y="74"/>
                  </a:lnTo>
                  <a:lnTo>
                    <a:pt x="16" y="124"/>
                  </a:lnTo>
                  <a:lnTo>
                    <a:pt x="0" y="173"/>
                  </a:lnTo>
                  <a:lnTo>
                    <a:pt x="8" y="207"/>
                  </a:lnTo>
                  <a:lnTo>
                    <a:pt x="24" y="240"/>
                  </a:lnTo>
                  <a:lnTo>
                    <a:pt x="49" y="248"/>
                  </a:lnTo>
                  <a:lnTo>
                    <a:pt x="74" y="248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7182" name="Rectangle 23"/>
          <p:cNvSpPr>
            <a:spLocks noChangeArrowheads="1"/>
          </p:cNvSpPr>
          <p:nvPr/>
        </p:nvSpPr>
        <p:spPr bwMode="auto">
          <a:xfrm>
            <a:off x="7208838" y="2589213"/>
            <a:ext cx="8880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nuclei</a:t>
            </a: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83" name="Line 27"/>
          <p:cNvSpPr>
            <a:spLocks noChangeShapeType="1"/>
          </p:cNvSpPr>
          <p:nvPr/>
        </p:nvSpPr>
        <p:spPr bwMode="auto">
          <a:xfrm flipH="1">
            <a:off x="8558214" y="2695576"/>
            <a:ext cx="808037" cy="11017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84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12701"/>
            <a:ext cx="10515600" cy="980841"/>
          </a:xfrm>
        </p:spPr>
        <p:txBody>
          <a:bodyPr/>
          <a:lstStyle/>
          <a:p>
            <a:pPr algn="ctr" eaLnBrk="1" hangingPunct="1"/>
            <a:r>
              <a:rPr lang="en-US" altLang="en-US" b="1" smtClean="0"/>
              <a:t>Organization of Skeletal muscle</a:t>
            </a:r>
          </a:p>
        </p:txBody>
      </p:sp>
      <p:sp>
        <p:nvSpPr>
          <p:cNvPr id="7185" name="Freeform 32"/>
          <p:cNvSpPr>
            <a:spLocks/>
          </p:cNvSpPr>
          <p:nvPr/>
        </p:nvSpPr>
        <p:spPr bwMode="auto">
          <a:xfrm>
            <a:off x="7299325" y="3059113"/>
            <a:ext cx="520700" cy="1219200"/>
          </a:xfrm>
          <a:custGeom>
            <a:avLst/>
            <a:gdLst>
              <a:gd name="T0" fmla="*/ 0 w 328"/>
              <a:gd name="T1" fmla="*/ 2147483646 h 768"/>
              <a:gd name="T2" fmla="*/ 2147483646 w 328"/>
              <a:gd name="T3" fmla="*/ 0 h 768"/>
              <a:gd name="T4" fmla="*/ 2147483646 w 328"/>
              <a:gd name="T5" fmla="*/ 2147483646 h 768"/>
              <a:gd name="T6" fmla="*/ 0 60000 65536"/>
              <a:gd name="T7" fmla="*/ 0 60000 65536"/>
              <a:gd name="T8" fmla="*/ 0 60000 65536"/>
              <a:gd name="T9" fmla="*/ 0 w 328"/>
              <a:gd name="T10" fmla="*/ 0 h 768"/>
              <a:gd name="T11" fmla="*/ 328 w 328"/>
              <a:gd name="T12" fmla="*/ 768 h 7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8" h="768">
                <a:moveTo>
                  <a:pt x="0" y="481"/>
                </a:moveTo>
                <a:lnTo>
                  <a:pt x="278" y="0"/>
                </a:lnTo>
                <a:lnTo>
                  <a:pt x="328" y="768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88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>
          <a:xfrm>
            <a:off x="1280160" y="514032"/>
            <a:ext cx="10058400" cy="1431925"/>
          </a:xfrm>
        </p:spPr>
        <p:txBody>
          <a:bodyPr/>
          <a:lstStyle/>
          <a:p>
            <a:r>
              <a:rPr lang="en-US" altLang="zh-TW" dirty="0"/>
              <a:t>Bands of myofibrils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133146" y="1502331"/>
            <a:ext cx="5712464" cy="4525962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TW" sz="2400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TW" sz="2400" dirty="0"/>
              <a:t>A bands: thick filaments in central of sarcomere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TW" sz="2400" dirty="0"/>
              <a:t>Z line: short elements that links thin filaments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TW" sz="2400" dirty="0"/>
              <a:t>I bands: thin filaments not overlap with thick filaments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TW" sz="2400" dirty="0"/>
              <a:t>H zone: gap between ends of thin filaments in center of A band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TW" sz="2400" dirty="0"/>
              <a:t>M line: transverse &amp; longitudinally oriented linking proteins for adjacent thick filaments</a:t>
            </a:r>
          </a:p>
        </p:txBody>
      </p:sp>
      <p:pic>
        <p:nvPicPr>
          <p:cNvPr id="36870" name="Picture 6" descr="fig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0326" y="2203450"/>
            <a:ext cx="3825875" cy="26749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3219689" y="1857931"/>
            <a:ext cx="8270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A band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5181760" y="1881505"/>
            <a:ext cx="749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I band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4616610" y="4819969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Z</a:t>
            </a: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5911533" y="4878388"/>
            <a:ext cx="4778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Z</a:t>
            </a:r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5182077" y="4825368"/>
            <a:ext cx="37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M</a:t>
            </a:r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4718846" y="5186682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6150451" y="5245101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4716463" y="5393374"/>
            <a:ext cx="1441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4796635" y="5480844"/>
            <a:ext cx="1263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sarcomere</a:t>
            </a: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4716463" y="1818800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0591053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/>
          <p:cNvSpPr>
            <a:spLocks noGrp="1" noChangeArrowheads="1"/>
          </p:cNvSpPr>
          <p:nvPr>
            <p:ph type="title"/>
          </p:nvPr>
        </p:nvSpPr>
        <p:spPr>
          <a:xfrm>
            <a:off x="1292860" y="492443"/>
            <a:ext cx="8229600" cy="1143000"/>
          </a:xfrm>
        </p:spPr>
        <p:txBody>
          <a:bodyPr/>
          <a:lstStyle/>
          <a:p>
            <a:r>
              <a:rPr lang="en-US" altLang="zh-TW" dirty="0"/>
              <a:t>Sarcoplasmic reticulum</a:t>
            </a:r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407660" y="2000250"/>
            <a:ext cx="5935028" cy="421608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network of tubules &amp; sacs; </a:t>
            </a:r>
          </a:p>
          <a:p>
            <a:pPr>
              <a:lnSpc>
                <a:spcPct val="90000"/>
              </a:lnSpc>
            </a:pPr>
            <a:r>
              <a:rPr lang="en-US" altLang="zh-TW" sz="2400" dirty="0"/>
              <a:t>parallel to myofibrils</a:t>
            </a:r>
          </a:p>
          <a:p>
            <a:pPr>
              <a:lnSpc>
                <a:spcPct val="90000"/>
              </a:lnSpc>
            </a:pPr>
            <a:r>
              <a:rPr lang="en-US" altLang="zh-TW" sz="2400" dirty="0"/>
              <a:t> enlarged &amp; fused at junction between A &amp; I bands: transverse sacs (terminal cisternae)</a:t>
            </a:r>
          </a:p>
          <a:p>
            <a:pPr>
              <a:lnSpc>
                <a:spcPct val="90000"/>
              </a:lnSpc>
            </a:pPr>
            <a:r>
              <a:rPr lang="en-US" altLang="zh-TW" sz="2400" dirty="0"/>
              <a:t>Triad {terminal cisternae, transverse tubule}</a:t>
            </a:r>
          </a:p>
          <a:p>
            <a:pPr>
              <a:lnSpc>
                <a:spcPct val="90000"/>
              </a:lnSpc>
            </a:pPr>
            <a:r>
              <a:rPr lang="en-US" altLang="zh-TW" sz="2400" dirty="0"/>
              <a:t>T system: duct for fluids &amp; propogation of electrical stimulus for contraction (action potential)</a:t>
            </a:r>
          </a:p>
          <a:p>
            <a:pPr>
              <a:lnSpc>
                <a:spcPct val="90000"/>
              </a:lnSpc>
            </a:pPr>
            <a:r>
              <a:rPr lang="en-US" altLang="zh-TW" sz="2400" dirty="0"/>
              <a:t>Sarcoplasmic reticulum store calcium</a:t>
            </a:r>
          </a:p>
        </p:txBody>
      </p:sp>
      <p:pic>
        <p:nvPicPr>
          <p:cNvPr id="9225" name="Picture 9" descr="fig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0160" y="2000250"/>
            <a:ext cx="4127500" cy="4248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562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Molecular composition of myofibril</a:t>
            </a:r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032377" y="1917384"/>
            <a:ext cx="6634479" cy="338613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sz="2400"/>
              <a:t>Myosin composed of individual molecules each has a globular head and tail</a:t>
            </a:r>
          </a:p>
          <a:p>
            <a:pPr>
              <a:lnSpc>
                <a:spcPct val="110000"/>
              </a:lnSpc>
            </a:pPr>
            <a:r>
              <a:rPr lang="en-US" altLang="zh-TW" sz="2400"/>
              <a:t>Cross-bridge: actin &amp; myosin overlap (A band)</a:t>
            </a:r>
          </a:p>
          <a:p>
            <a:pPr>
              <a:lnSpc>
                <a:spcPct val="110000"/>
              </a:lnSpc>
            </a:pPr>
            <a:r>
              <a:rPr lang="en-US" altLang="zh-TW" sz="2400"/>
              <a:t>Actin has double helix; two strands of beads spiraling around each other</a:t>
            </a:r>
          </a:p>
          <a:p>
            <a:pPr>
              <a:lnSpc>
                <a:spcPct val="110000"/>
              </a:lnSpc>
            </a:pPr>
            <a:r>
              <a:rPr lang="en-US" altLang="zh-TW" sz="2400"/>
              <a:t>troponin &amp; tropomysin regulate making and breaking contact between actin &amp; myosin</a:t>
            </a:r>
          </a:p>
        </p:txBody>
      </p:sp>
      <p:pic>
        <p:nvPicPr>
          <p:cNvPr id="41990" name="Picture 6" descr="fig1c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0327" y="1917384"/>
            <a:ext cx="3702050" cy="2352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0281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1308895" y="564515"/>
            <a:ext cx="10294937" cy="1143000"/>
          </a:xfrm>
        </p:spPr>
        <p:txBody>
          <a:bodyPr/>
          <a:lstStyle/>
          <a:p>
            <a:r>
              <a:rPr lang="en-US" altLang="zh-TW" sz="3600" dirty="0"/>
              <a:t>Molecular basis of muscle contraction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5486719" y="2100898"/>
            <a:ext cx="6024561" cy="4032250"/>
          </a:xfrm>
        </p:spPr>
        <p:txBody>
          <a:bodyPr/>
          <a:lstStyle/>
          <a:p>
            <a:r>
              <a:rPr lang="en-US" altLang="zh-TW" sz="2400" dirty="0"/>
              <a:t>Sliding filament theory: relative movement of actin &amp; myosin filaments yields active sarcomere shortening</a:t>
            </a:r>
          </a:p>
          <a:p>
            <a:r>
              <a:rPr lang="en-US" altLang="zh-TW" sz="2400" dirty="0"/>
              <a:t>Myosin heads or cross-bridges generate contraction force </a:t>
            </a:r>
          </a:p>
          <a:p>
            <a:r>
              <a:rPr lang="en-US" altLang="zh-TW" sz="2400" dirty="0"/>
              <a:t>Sliding of actin filaments toward center of sarcomere: decrease in I band and decrease in H zone as Z lines move closer</a:t>
            </a:r>
          </a:p>
        </p:txBody>
      </p:sp>
      <p:pic>
        <p:nvPicPr>
          <p:cNvPr id="11284" name="Picture 20" descr="fig1d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9577" y="2181226"/>
            <a:ext cx="3695700" cy="1063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85" name="Line 21"/>
          <p:cNvSpPr>
            <a:spLocks noChangeShapeType="1"/>
          </p:cNvSpPr>
          <p:nvPr/>
        </p:nvSpPr>
        <p:spPr bwMode="auto">
          <a:xfrm>
            <a:off x="2426019" y="1948498"/>
            <a:ext cx="35877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flipH="1">
            <a:off x="4125278" y="1948498"/>
            <a:ext cx="406081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2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6E66F-78AF-4F96-803E-719C34952E5B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title"/>
          </p:nvPr>
        </p:nvSpPr>
        <p:spPr>
          <a:xfrm>
            <a:off x="1133124" y="22068"/>
            <a:ext cx="10058400" cy="1431925"/>
          </a:xfrm>
        </p:spPr>
        <p:txBody>
          <a:bodyPr/>
          <a:lstStyle/>
          <a:p>
            <a:r>
              <a:rPr lang="en-US" altLang="zh-TW" dirty="0" smtClean="0"/>
              <a:t>Neuro-Muscular Junction (NMJ)</a:t>
            </a:r>
            <a:endParaRPr lang="en-US" altLang="zh-TW" dirty="0"/>
          </a:p>
        </p:txBody>
      </p:sp>
      <p:pic>
        <p:nvPicPr>
          <p:cNvPr id="44036" name="Picture 4" descr="fig4C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5816" y="1192166"/>
            <a:ext cx="5280976" cy="294628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39" name="Picture 7" descr="fig4A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4641" y="1453993"/>
            <a:ext cx="4321175" cy="26844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42" name="Picture 10" descr="fig4B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4641" y="4148615"/>
            <a:ext cx="5698422" cy="255698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6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7144F-E868-48BF-9A2A-43C5EDCAD66F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pic>
        <p:nvPicPr>
          <p:cNvPr id="52226" name="Picture 2" descr="Untitled-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3545"/>
            <a:ext cx="9875520" cy="6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54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2715E-4D7F-4C54-9917-C08B5F85BE3A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pic>
        <p:nvPicPr>
          <p:cNvPr id="51202" name="Picture 2" descr="muscle sli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60" y="191135"/>
            <a:ext cx="9260840" cy="651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9625014" y="4984750"/>
            <a:ext cx="471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ATP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5238750" y="5334000"/>
            <a:ext cx="4714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t>ATP</a:t>
            </a:r>
          </a:p>
        </p:txBody>
      </p:sp>
    </p:spTree>
    <p:extLst>
      <p:ext uri="{BB962C8B-B14F-4D97-AF65-F5344CB8AC3E}">
        <p14:creationId xmlns:p14="http://schemas.microsoft.com/office/powerpoint/2010/main" val="32013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E1D78-3CAD-48A3-A35F-8C00524EDEAF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title"/>
          </p:nvPr>
        </p:nvSpPr>
        <p:spPr>
          <a:xfrm>
            <a:off x="1534160" y="765175"/>
            <a:ext cx="7543800" cy="747713"/>
          </a:xfrm>
        </p:spPr>
        <p:txBody>
          <a:bodyPr/>
          <a:lstStyle/>
          <a:p>
            <a:r>
              <a:rPr lang="en-US" altLang="zh-TW" sz="4000" dirty="0"/>
              <a:t>Histology of muscle</a:t>
            </a:r>
          </a:p>
        </p:txBody>
      </p:sp>
      <p:sp>
        <p:nvSpPr>
          <p:cNvPr id="104457" name="Text Box 9"/>
          <p:cNvSpPr txBox="1">
            <a:spLocks noChangeArrowheads="1"/>
          </p:cNvSpPr>
          <p:nvPr/>
        </p:nvSpPr>
        <p:spPr bwMode="auto">
          <a:xfrm>
            <a:off x="3359151" y="6308726"/>
            <a:ext cx="6519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Eye muscle (Rectus lateralis); Myofibrillar ATPase stain, PH 4.3</a:t>
            </a:r>
          </a:p>
        </p:txBody>
      </p:sp>
      <p:pic>
        <p:nvPicPr>
          <p:cNvPr id="104459" name="Picture 11" descr="histo_muscle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3601" y="1981200"/>
            <a:ext cx="5916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460" name="Line 12"/>
          <p:cNvSpPr>
            <a:spLocks noChangeShapeType="1"/>
          </p:cNvSpPr>
          <p:nvPr/>
        </p:nvSpPr>
        <p:spPr bwMode="auto">
          <a:xfrm>
            <a:off x="2424113" y="4149725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04461" name="Text Box 13"/>
          <p:cNvSpPr txBox="1">
            <a:spLocks noChangeArrowheads="1"/>
          </p:cNvSpPr>
          <p:nvPr/>
        </p:nvSpPr>
        <p:spPr bwMode="auto">
          <a:xfrm>
            <a:off x="1854044" y="3802064"/>
            <a:ext cx="836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Type I</a:t>
            </a:r>
          </a:p>
        </p:txBody>
      </p:sp>
      <p:sp>
        <p:nvSpPr>
          <p:cNvPr id="104462" name="Line 14"/>
          <p:cNvSpPr>
            <a:spLocks noChangeShapeType="1"/>
          </p:cNvSpPr>
          <p:nvPr/>
        </p:nvSpPr>
        <p:spPr bwMode="auto">
          <a:xfrm>
            <a:off x="2495551" y="2924175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04463" name="Text Box 15"/>
          <p:cNvSpPr txBox="1">
            <a:spLocks noChangeArrowheads="1"/>
          </p:cNvSpPr>
          <p:nvPr/>
        </p:nvSpPr>
        <p:spPr bwMode="auto">
          <a:xfrm>
            <a:off x="1847851" y="2492376"/>
            <a:ext cx="1058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Type IIA</a:t>
            </a:r>
          </a:p>
        </p:txBody>
      </p:sp>
      <p:sp>
        <p:nvSpPr>
          <p:cNvPr id="104464" name="Line 16"/>
          <p:cNvSpPr>
            <a:spLocks noChangeShapeType="1"/>
          </p:cNvSpPr>
          <p:nvPr/>
        </p:nvSpPr>
        <p:spPr bwMode="auto">
          <a:xfrm>
            <a:off x="2590800" y="3541713"/>
            <a:ext cx="924642" cy="1063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04465" name="Text Box 17"/>
          <p:cNvSpPr txBox="1">
            <a:spLocks noChangeArrowheads="1"/>
          </p:cNvSpPr>
          <p:nvPr/>
        </p:nvSpPr>
        <p:spPr bwMode="auto">
          <a:xfrm>
            <a:off x="1843884" y="3100389"/>
            <a:ext cx="105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Type IIB</a:t>
            </a:r>
          </a:p>
        </p:txBody>
      </p:sp>
    </p:spTree>
    <p:extLst>
      <p:ext uri="{BB962C8B-B14F-4D97-AF65-F5344CB8AC3E}">
        <p14:creationId xmlns:p14="http://schemas.microsoft.com/office/powerpoint/2010/main" val="284786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>
          <a:xfrm>
            <a:off x="1167449" y="599440"/>
            <a:ext cx="8604250" cy="476250"/>
          </a:xfrm>
        </p:spPr>
        <p:txBody>
          <a:bodyPr/>
          <a:lstStyle/>
          <a:p>
            <a:r>
              <a:rPr lang="en-US" altLang="zh-TW" sz="2800"/>
              <a:t>Muscle Differentiation (types of fibers)</a:t>
            </a:r>
          </a:p>
        </p:txBody>
      </p:sp>
      <p:graphicFrame>
        <p:nvGraphicFramePr>
          <p:cNvPr id="86132" name="Group 116"/>
          <p:cNvGraphicFramePr>
            <a:graphicFrameLocks noGrp="1"/>
          </p:cNvGraphicFramePr>
          <p:nvPr>
            <p:ph idx="1"/>
            <p:extLst/>
          </p:nvPr>
        </p:nvGraphicFramePr>
        <p:xfrm>
          <a:off x="1167449" y="1228856"/>
          <a:ext cx="10933111" cy="4937760"/>
        </p:xfrm>
        <a:graphic>
          <a:graphicData uri="http://schemas.openxmlformats.org/drawingml/2006/table">
            <a:tbl>
              <a:tblPr/>
              <a:tblGrid>
                <a:gridCol w="32163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879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879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408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158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TW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I (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slow-twitch oxidative)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IIA </a:t>
                      </a: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(fast-twitch oxidative glycolytic)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IIB 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fast-twitch glycolytic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7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Contraction speed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fast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fast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61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Myosin-ATPase activity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97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Primary source of ATP production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Oxidative phosphorylation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Oxidative phosphorylation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Anaerobic glycolysis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92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Glycolytic enzyme activity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Intermediate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92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No. of mitochondria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Many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Many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Few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77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Capillaries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Many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Many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Few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92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Myoglobin contents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77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Muscle Color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White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92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Glycogen content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Intermediate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77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Fiber diameter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small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Intermediate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Large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592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Rate of fatigue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Intermediate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Fast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56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8D58A-2768-4D63-A470-387CCD859983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title"/>
          </p:nvPr>
        </p:nvSpPr>
        <p:spPr>
          <a:xfrm>
            <a:off x="1248411" y="812801"/>
            <a:ext cx="7826375" cy="747713"/>
          </a:xfrm>
        </p:spPr>
        <p:txBody>
          <a:bodyPr/>
          <a:lstStyle/>
          <a:p>
            <a:r>
              <a:rPr lang="en-US" altLang="zh-TW" sz="3200"/>
              <a:t>Functional arrangement of muscle</a:t>
            </a:r>
          </a:p>
        </p:txBody>
      </p:sp>
      <p:pic>
        <p:nvPicPr>
          <p:cNvPr id="88070" name="Picture 6" descr="pinn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8411" y="1841502"/>
            <a:ext cx="8017509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3638709" y="6367464"/>
            <a:ext cx="3236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新細明體"/>
                <a:cs typeface="+mn-cs"/>
              </a:rPr>
              <a:t>a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pinnated angle of muscle</a:t>
            </a:r>
          </a:p>
        </p:txBody>
      </p:sp>
    </p:spTree>
    <p:extLst>
      <p:ext uri="{BB962C8B-B14F-4D97-AF65-F5344CB8AC3E}">
        <p14:creationId xmlns:p14="http://schemas.microsoft.com/office/powerpoint/2010/main" val="249075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1041" y="0"/>
            <a:ext cx="8380413" cy="7620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Structure of striated skeletal muscle 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7" b="44400"/>
          <a:stretch>
            <a:fillRect/>
          </a:stretch>
        </p:blipFill>
        <p:spPr bwMode="auto">
          <a:xfrm>
            <a:off x="6298884" y="782228"/>
            <a:ext cx="5414010" cy="555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2196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01930" y="873668"/>
            <a:ext cx="6645910" cy="3276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u="sng" dirty="0">
                <a:solidFill>
                  <a:srgbClr val="CC0000"/>
                </a:solidFill>
              </a:rPr>
              <a:t>Muscle Fiber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u="sng" dirty="0">
                <a:solidFill>
                  <a:srgbClr val="CC0000"/>
                </a:solidFill>
              </a:rPr>
              <a:t>muscle cell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divided into sections = </a:t>
            </a:r>
            <a:r>
              <a:rPr lang="en-US" altLang="en-US" sz="2000" u="sng" dirty="0">
                <a:solidFill>
                  <a:srgbClr val="CC0000"/>
                </a:solidFill>
              </a:rPr>
              <a:t>sarcomeres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u="sng" dirty="0">
                <a:solidFill>
                  <a:srgbClr val="CC0000"/>
                </a:solidFill>
              </a:rPr>
              <a:t>Sarcomere</a:t>
            </a:r>
            <a:endParaRPr lang="en-US" altLang="en-US" sz="26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functional unit of muscle contraction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alternating bands of </a:t>
            </a:r>
            <a:br>
              <a:rPr lang="en-US" altLang="en-US" sz="2400" dirty="0"/>
            </a:br>
            <a:r>
              <a:rPr lang="en-US" altLang="en-US" sz="2400" u="sng" dirty="0">
                <a:solidFill>
                  <a:schemeClr val="tx2"/>
                </a:solidFill>
              </a:rPr>
              <a:t>thin</a:t>
            </a:r>
            <a:r>
              <a:rPr lang="en-US" altLang="en-US" sz="2400" dirty="0"/>
              <a:t> (</a:t>
            </a:r>
            <a:r>
              <a:rPr lang="en-US" altLang="en-US" sz="2400" dirty="0">
                <a:solidFill>
                  <a:srgbClr val="CC0000"/>
                </a:solidFill>
              </a:rPr>
              <a:t>actin</a:t>
            </a:r>
            <a:r>
              <a:rPr lang="en-US" altLang="en-US" sz="2400" dirty="0"/>
              <a:t>) &amp; </a:t>
            </a:r>
            <a:r>
              <a:rPr lang="en-US" altLang="en-US" sz="2400" u="sng" dirty="0">
                <a:solidFill>
                  <a:schemeClr val="tx2"/>
                </a:solidFill>
              </a:rPr>
              <a:t>thick</a:t>
            </a:r>
            <a:r>
              <a:rPr lang="en-US" altLang="en-US" sz="2400" dirty="0"/>
              <a:t> (</a:t>
            </a:r>
            <a:r>
              <a:rPr lang="en-US" altLang="en-US" sz="2400" dirty="0">
                <a:solidFill>
                  <a:srgbClr val="CC0000"/>
                </a:solidFill>
              </a:rPr>
              <a:t>myosin</a:t>
            </a:r>
            <a:r>
              <a:rPr lang="en-US" altLang="en-US" sz="2400" dirty="0"/>
              <a:t>) protein filaments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/>
          <a:stretch>
            <a:fillRect/>
          </a:stretch>
        </p:blipFill>
        <p:spPr bwMode="auto">
          <a:xfrm>
            <a:off x="650241" y="3905970"/>
            <a:ext cx="5068254" cy="275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Freeform 6"/>
          <p:cNvSpPr>
            <a:spLocks/>
          </p:cNvSpPr>
          <p:nvPr/>
        </p:nvSpPr>
        <p:spPr bwMode="auto">
          <a:xfrm>
            <a:off x="5818189" y="5481639"/>
            <a:ext cx="2841625" cy="860425"/>
          </a:xfrm>
          <a:custGeom>
            <a:avLst/>
            <a:gdLst>
              <a:gd name="T0" fmla="*/ 2147483646 w 1790"/>
              <a:gd name="T1" fmla="*/ 2147483646 h 542"/>
              <a:gd name="T2" fmla="*/ 2147483646 w 1790"/>
              <a:gd name="T3" fmla="*/ 2147483646 h 542"/>
              <a:gd name="T4" fmla="*/ 2147483646 w 1790"/>
              <a:gd name="T5" fmla="*/ 2147483646 h 542"/>
              <a:gd name="T6" fmla="*/ 0 w 1790"/>
              <a:gd name="T7" fmla="*/ 2147483646 h 542"/>
              <a:gd name="T8" fmla="*/ 0 60000 65536"/>
              <a:gd name="T9" fmla="*/ 0 60000 65536"/>
              <a:gd name="T10" fmla="*/ 0 60000 65536"/>
              <a:gd name="T11" fmla="*/ 0 60000 65536"/>
              <a:gd name="T12" fmla="*/ 0 w 1790"/>
              <a:gd name="T13" fmla="*/ 0 h 542"/>
              <a:gd name="T14" fmla="*/ 1790 w 1790"/>
              <a:gd name="T15" fmla="*/ 542 h 5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90" h="542">
                <a:moveTo>
                  <a:pt x="1790" y="368"/>
                </a:moveTo>
                <a:cubicBezTo>
                  <a:pt x="1565" y="455"/>
                  <a:pt x="1341" y="542"/>
                  <a:pt x="1120" y="494"/>
                </a:cubicBezTo>
                <a:cubicBezTo>
                  <a:pt x="899" y="446"/>
                  <a:pt x="648" y="154"/>
                  <a:pt x="461" y="77"/>
                </a:cubicBezTo>
                <a:cubicBezTo>
                  <a:pt x="274" y="0"/>
                  <a:pt x="137" y="16"/>
                  <a:pt x="0" y="33"/>
                </a:cubicBezTo>
              </a:path>
            </a:pathLst>
          </a:custGeom>
          <a:noFill/>
          <a:ln w="76200" cap="flat" cmpd="sng">
            <a:solidFill>
              <a:srgbClr val="CC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16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2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2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2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2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2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2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2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2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2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2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6" grpId="0" build="p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230485-FE42-419D-85E2-EC43A9028423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title"/>
          </p:nvPr>
        </p:nvSpPr>
        <p:spPr>
          <a:xfrm>
            <a:off x="1211261" y="352110"/>
            <a:ext cx="10058400" cy="1431925"/>
          </a:xfrm>
        </p:spPr>
        <p:txBody>
          <a:bodyPr/>
          <a:lstStyle/>
          <a:p>
            <a:r>
              <a:rPr lang="en-US" altLang="zh-TW" dirty="0"/>
              <a:t>The Musculotendinous Unit</a:t>
            </a:r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6240461" y="2072959"/>
            <a:ext cx="4465637" cy="30956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sz="2400"/>
              <a:t>Tendon- spring-like elastic component in series with contractile component (proteins)</a:t>
            </a:r>
          </a:p>
          <a:p>
            <a:pPr>
              <a:lnSpc>
                <a:spcPct val="110000"/>
              </a:lnSpc>
            </a:pPr>
            <a:r>
              <a:rPr lang="en-US" altLang="zh-TW" sz="2400"/>
              <a:t>Parallel elastic component (epimysium, perimysium, endomysium, sarcolemma)</a:t>
            </a:r>
          </a:p>
        </p:txBody>
      </p:sp>
      <p:pic>
        <p:nvPicPr>
          <p:cNvPr id="13321" name="Picture 9" descr="fig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7850" y="1989138"/>
            <a:ext cx="4248150" cy="21637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22" name="Line 10"/>
          <p:cNvSpPr>
            <a:spLocks noChangeShapeType="1"/>
          </p:cNvSpPr>
          <p:nvPr/>
        </p:nvSpPr>
        <p:spPr bwMode="auto">
          <a:xfrm flipH="1">
            <a:off x="1524000" y="3068638"/>
            <a:ext cx="395288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1992313" y="3213101"/>
            <a:ext cx="0" cy="144463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1703389" y="3357563"/>
            <a:ext cx="288925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1524000" y="2636838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F</a:t>
            </a:r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1919288" y="33575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x</a:t>
            </a: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5951538" y="2636838"/>
            <a:ext cx="0" cy="8636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1992313" y="4499610"/>
            <a:ext cx="38544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PEC:  parallel elastic component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CC:    contractile component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SEC:  series elastic component</a:t>
            </a:r>
          </a:p>
        </p:txBody>
      </p:sp>
    </p:spTree>
    <p:extLst>
      <p:ext uri="{BB962C8B-B14F-4D97-AF65-F5344CB8AC3E}">
        <p14:creationId xmlns:p14="http://schemas.microsoft.com/office/powerpoint/2010/main" val="377502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341D1-739A-4786-8C4E-C465B70E104E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II. Mechanics of Muscle Contraction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90801" y="1981200"/>
            <a:ext cx="7534275" cy="1074738"/>
          </a:xfrm>
        </p:spPr>
        <p:txBody>
          <a:bodyPr/>
          <a:lstStyle/>
          <a:p>
            <a:r>
              <a:rPr lang="en-US" altLang="zh-TW" sz="2800"/>
              <a:t>Neural stimulation </a:t>
            </a:r>
            <a:r>
              <a:rPr lang="en-US" altLang="zh-TW" sz="2800">
                <a:latin typeface="Arial" panose="020B0604020202020204" pitchFamily="34" charset="0"/>
              </a:rPr>
              <a:t>–</a:t>
            </a:r>
            <a:r>
              <a:rPr lang="en-US" altLang="zh-TW" sz="2800"/>
              <a:t> impulse</a:t>
            </a:r>
          </a:p>
          <a:p>
            <a:r>
              <a:rPr lang="en-US" altLang="zh-TW" sz="2800"/>
              <a:t>Mechanical response of a motor unit - twitch</a:t>
            </a:r>
          </a:p>
        </p:txBody>
      </p:sp>
      <p:graphicFrame>
        <p:nvGraphicFramePr>
          <p:cNvPr id="5427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590926" y="3184526"/>
          <a:ext cx="24415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方程式" r:id="rId3" imgW="977760" imgH="419040" progId="Equation.3">
                  <p:embed/>
                </p:oleObj>
              </mc:Choice>
              <mc:Fallback>
                <p:oleObj name="方程式" r:id="rId3" imgW="977760" imgH="419040" progId="Equation.3">
                  <p:embed/>
                  <p:pic>
                    <p:nvPicPr>
                      <p:cNvPr id="542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0926" y="3184526"/>
                        <a:ext cx="2441575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2279651" y="4149726"/>
            <a:ext cx="74964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T:   twitch or contraction time, time for tension to reach maximum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F</a:t>
            </a:r>
            <a:r>
              <a:rPr kumimoji="1" lang="en-US" altLang="zh-TW" sz="20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0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:  constant of a given motor unit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424113" y="5157788"/>
            <a:ext cx="6985000" cy="132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Averaged  T values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Tricep brachii  44.5 ms       Soleus 74.0 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Biceps brachii 52.0 ms       Medial Gastrocnemius  79.0 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Tibialis anterior 58.0 ms</a:t>
            </a:r>
          </a:p>
        </p:txBody>
      </p:sp>
    </p:spTree>
    <p:extLst>
      <p:ext uri="{BB962C8B-B14F-4D97-AF65-F5344CB8AC3E}">
        <p14:creationId xmlns:p14="http://schemas.microsoft.com/office/powerpoint/2010/main" val="35995959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DD7BF-39E8-4334-AE2F-E9E1860770EE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992313" y="188913"/>
            <a:ext cx="8229600" cy="1143000"/>
          </a:xfrm>
        </p:spPr>
        <p:txBody>
          <a:bodyPr/>
          <a:lstStyle/>
          <a:p>
            <a:r>
              <a:rPr lang="en-US" altLang="zh-TW" sz="3600"/>
              <a:t>Summation and tetanic contraction</a:t>
            </a:r>
          </a:p>
        </p:txBody>
      </p:sp>
      <p:pic>
        <p:nvPicPr>
          <p:cNvPr id="15365" name="Picture 5" descr="fig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92" y="1912938"/>
            <a:ext cx="5637847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fig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89375"/>
            <a:ext cx="5374639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fig6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005" y="1973263"/>
            <a:ext cx="4811395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5664200" y="6230938"/>
            <a:ext cx="666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(ms)</a:t>
            </a:r>
          </a:p>
        </p:txBody>
      </p:sp>
    </p:spTree>
    <p:extLst>
      <p:ext uri="{BB962C8B-B14F-4D97-AF65-F5344CB8AC3E}">
        <p14:creationId xmlns:p14="http://schemas.microsoft.com/office/powerpoint/2010/main" val="320758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318B3D-1FF7-4ACA-898F-03516202060D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Generation of muscle tetanus</a:t>
            </a:r>
          </a:p>
        </p:txBody>
      </p:sp>
      <p:pic>
        <p:nvPicPr>
          <p:cNvPr id="17414" name="Picture 6" descr="fig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894682"/>
            <a:ext cx="9621520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4851400" y="2368551"/>
            <a:ext cx="9893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10 Hz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9230043" y="2185195"/>
            <a:ext cx="10759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100Hz</a:t>
            </a: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1270001" y="5153026"/>
            <a:ext cx="962152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Note: muscle is controlled by frequency modulation from neural </a:t>
            </a:r>
            <a:r>
              <a:rPr kumimoji="1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input very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important in functional electrical stimulation</a:t>
            </a:r>
          </a:p>
        </p:txBody>
      </p:sp>
    </p:spTree>
    <p:extLst>
      <p:ext uri="{BB962C8B-B14F-4D97-AF65-F5344CB8AC3E}">
        <p14:creationId xmlns:p14="http://schemas.microsoft.com/office/powerpoint/2010/main" val="2410316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88854-CEC8-4E67-9ED2-9B65AF5D8B4A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xfrm>
            <a:off x="1302386" y="524193"/>
            <a:ext cx="10686413" cy="1143000"/>
          </a:xfrm>
        </p:spPr>
        <p:txBody>
          <a:bodyPr/>
          <a:lstStyle/>
          <a:p>
            <a:r>
              <a:rPr lang="en-US" altLang="zh-TW" sz="4000" dirty="0"/>
              <a:t>Wave summation &amp; </a:t>
            </a:r>
            <a:r>
              <a:rPr lang="en-US" altLang="zh-TW" sz="4000" dirty="0" smtClean="0"/>
              <a:t>tantalization</a:t>
            </a:r>
            <a:endParaRPr lang="en-US" altLang="zh-TW" sz="4000" dirty="0"/>
          </a:p>
        </p:txBody>
      </p:sp>
      <p:pic>
        <p:nvPicPr>
          <p:cNvPr id="31749" name="Picture 5" descr="fig9_5_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87" y="1916113"/>
            <a:ext cx="5647053" cy="478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7180580" y="2050416"/>
            <a:ext cx="211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Critical frequency</a:t>
            </a:r>
          </a:p>
        </p:txBody>
      </p:sp>
    </p:spTree>
    <p:extLst>
      <p:ext uri="{BB962C8B-B14F-4D97-AF65-F5344CB8AC3E}">
        <p14:creationId xmlns:p14="http://schemas.microsoft.com/office/powerpoint/2010/main" val="36359943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C64E6-F161-464D-82E5-B5396B4F7D52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9073" y="681435"/>
            <a:ext cx="7543800" cy="820737"/>
          </a:xfrm>
        </p:spPr>
        <p:txBody>
          <a:bodyPr/>
          <a:lstStyle/>
          <a:p>
            <a:r>
              <a:rPr lang="en-US" altLang="zh-TW" dirty="0"/>
              <a:t>Motor unit recruitment</a:t>
            </a:r>
          </a:p>
        </p:txBody>
      </p:sp>
      <p:pic>
        <p:nvPicPr>
          <p:cNvPr id="103428" name="Picture 4" descr="moto_siz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5" b="1702"/>
          <a:stretch/>
        </p:blipFill>
        <p:spPr bwMode="auto">
          <a:xfrm>
            <a:off x="1300481" y="1899920"/>
            <a:ext cx="51847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6746875" y="2375218"/>
            <a:ext cx="3930650" cy="14414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All-or-nothing event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2 ways to increase tension: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- Stimulation rate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 Recruitment of more motor unit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6746875" y="4612164"/>
            <a:ext cx="3298825" cy="11969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Size principle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Smallest m.u. recruited first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ahoma"/>
                <a:ea typeface="新細明體"/>
                <a:cs typeface="+mn-cs"/>
              </a:rPr>
              <a:t>Largest m.u. last</a:t>
            </a:r>
          </a:p>
        </p:txBody>
      </p:sp>
    </p:spTree>
    <p:extLst>
      <p:ext uri="{BB962C8B-B14F-4D97-AF65-F5344CB8AC3E}">
        <p14:creationId xmlns:p14="http://schemas.microsoft.com/office/powerpoint/2010/main" val="26145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3F6228-0375-4E51-8C5A-050E5C7A8A16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III. Force production in muscle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7000" y="2214880"/>
            <a:ext cx="7543800" cy="2317750"/>
          </a:xfrm>
        </p:spPr>
        <p:txBody>
          <a:bodyPr/>
          <a:lstStyle/>
          <a:p>
            <a:r>
              <a:rPr lang="en-US" altLang="zh-TW" dirty="0"/>
              <a:t>Force </a:t>
            </a:r>
            <a:r>
              <a:rPr lang="en-US" altLang="zh-TW" dirty="0">
                <a:latin typeface="Arial" panose="020B0604020202020204" pitchFamily="34" charset="0"/>
              </a:rPr>
              <a:t>–</a:t>
            </a:r>
            <a:r>
              <a:rPr lang="en-US" altLang="zh-TW" dirty="0"/>
              <a:t>length characteristics</a:t>
            </a:r>
          </a:p>
          <a:p>
            <a:r>
              <a:rPr lang="en-US" altLang="zh-TW" dirty="0"/>
              <a:t>Force </a:t>
            </a:r>
            <a:r>
              <a:rPr lang="en-US" altLang="zh-TW" dirty="0">
                <a:latin typeface="Arial" panose="020B0604020202020204" pitchFamily="34" charset="0"/>
              </a:rPr>
              <a:t>–</a:t>
            </a:r>
            <a:r>
              <a:rPr lang="en-US" altLang="zh-TW" dirty="0"/>
              <a:t> velocity characteristics</a:t>
            </a:r>
          </a:p>
          <a:p>
            <a:r>
              <a:rPr lang="en-US" altLang="zh-TW" dirty="0"/>
              <a:t>Muscle Modeling</a:t>
            </a:r>
          </a:p>
          <a:p>
            <a:r>
              <a:rPr lang="en-US" altLang="zh-TW" dirty="0"/>
              <a:t>Neuromuscular system dynamics </a:t>
            </a:r>
          </a:p>
        </p:txBody>
      </p:sp>
    </p:spTree>
    <p:extLst>
      <p:ext uri="{BB962C8B-B14F-4D97-AF65-F5344CB8AC3E}">
        <p14:creationId xmlns:p14="http://schemas.microsoft.com/office/powerpoint/2010/main" val="17125408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D8DB6-69D7-4B3D-BA8C-A992FA65921B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9040" y="431168"/>
            <a:ext cx="10982960" cy="1431925"/>
          </a:xfrm>
        </p:spPr>
        <p:txBody>
          <a:bodyPr/>
          <a:lstStyle/>
          <a:p>
            <a:r>
              <a:rPr lang="en-US" altLang="zh-TW" sz="3600" dirty="0" smtClean="0"/>
              <a:t>1 </a:t>
            </a:r>
            <a:r>
              <a:rPr lang="en-US" altLang="zh-TW" sz="3600" dirty="0"/>
              <a:t>Force-length curve of contractile component</a:t>
            </a:r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6464300" y="2065656"/>
            <a:ext cx="4833620" cy="4525963"/>
          </a:xfrm>
        </p:spPr>
        <p:txBody>
          <a:bodyPr/>
          <a:lstStyle/>
          <a:p>
            <a:r>
              <a:rPr lang="en-US" altLang="zh-TW" sz="2800"/>
              <a:t>Resting 2.0-2.25 um max. no. of cross bridges; max. tension</a:t>
            </a:r>
          </a:p>
          <a:p>
            <a:r>
              <a:rPr lang="en-US" altLang="zh-TW" sz="2800"/>
              <a:t>2.25-3.6 um no. of cross bridge </a:t>
            </a:r>
            <a:r>
              <a:rPr lang="en-US" altLang="zh-TW" sz="2800">
                <a:sym typeface="Symbol" panose="05050102010706020507" pitchFamily="18" charset="2"/>
              </a:rPr>
              <a:t></a:t>
            </a:r>
          </a:p>
          <a:p>
            <a:r>
              <a:rPr lang="en-US" altLang="zh-TW" sz="2800"/>
              <a:t>&lt; 1.65 um overlap of actin no. of cross bridge </a:t>
            </a:r>
            <a:r>
              <a:rPr lang="en-US" altLang="zh-TW" sz="2800">
                <a:sym typeface="Symbol" panose="05050102010706020507" pitchFamily="18" charset="2"/>
              </a:rPr>
              <a:t></a:t>
            </a:r>
          </a:p>
        </p:txBody>
      </p:sp>
      <p:pic>
        <p:nvPicPr>
          <p:cNvPr id="19464" name="Picture 8" descr="fig8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6988" y="1936434"/>
            <a:ext cx="5167312" cy="425781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8779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投影片編號版面配置區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B211C1-B255-40D2-AD4C-D006008FB96D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1296194" y="549277"/>
            <a:ext cx="10337005" cy="1143000"/>
          </a:xfrm>
        </p:spPr>
        <p:txBody>
          <a:bodyPr/>
          <a:lstStyle/>
          <a:p>
            <a:r>
              <a:rPr lang="en-US" altLang="zh-TW" sz="3500" dirty="0"/>
              <a:t>Influence of parallel elastic component</a:t>
            </a:r>
          </a:p>
        </p:txBody>
      </p:sp>
      <p:grpSp>
        <p:nvGrpSpPr>
          <p:cNvPr id="21548" name="Group 44"/>
          <p:cNvGrpSpPr>
            <a:grpSpLocks/>
          </p:cNvGrpSpPr>
          <p:nvPr/>
        </p:nvGrpSpPr>
        <p:grpSpPr bwMode="auto">
          <a:xfrm>
            <a:off x="4656139" y="1916113"/>
            <a:ext cx="5832475" cy="4252912"/>
            <a:chOff x="2086" y="1525"/>
            <a:chExt cx="3674" cy="2679"/>
          </a:xfrm>
        </p:grpSpPr>
        <p:grpSp>
          <p:nvGrpSpPr>
            <p:cNvPr id="21544" name="Group 40"/>
            <p:cNvGrpSpPr>
              <a:grpSpLocks/>
            </p:cNvGrpSpPr>
            <p:nvPr/>
          </p:nvGrpSpPr>
          <p:grpSpPr bwMode="auto">
            <a:xfrm>
              <a:off x="2086" y="1525"/>
              <a:ext cx="3674" cy="2679"/>
              <a:chOff x="839" y="1071"/>
              <a:chExt cx="3674" cy="2679"/>
            </a:xfrm>
          </p:grpSpPr>
          <p:pic>
            <p:nvPicPr>
              <p:cNvPr id="21509" name="Picture 5" descr="fig9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" y="1071"/>
                <a:ext cx="3674" cy="2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510" name="Text Box 6"/>
              <p:cNvSpPr txBox="1">
                <a:spLocks noChangeArrowheads="1"/>
              </p:cNvSpPr>
              <p:nvPr/>
            </p:nvSpPr>
            <p:spPr bwMode="auto">
              <a:xfrm>
                <a:off x="2290" y="3475"/>
                <a:ext cx="20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/>
                    <a:cs typeface="+mn-cs"/>
                  </a:rPr>
                  <a:t>l</a:t>
                </a:r>
                <a:r>
                  <a:rPr kumimoji="1" lang="en-US" altLang="zh-TW" sz="1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/>
                    <a:cs typeface="+mn-cs"/>
                  </a:rPr>
                  <a:t>0</a:t>
                </a:r>
              </a:p>
            </p:txBody>
          </p:sp>
          <p:sp>
            <p:nvSpPr>
              <p:cNvPr id="21511" name="Text Box 7"/>
              <p:cNvSpPr txBox="1">
                <a:spLocks noChangeArrowheads="1"/>
              </p:cNvSpPr>
              <p:nvPr/>
            </p:nvSpPr>
            <p:spPr bwMode="auto">
              <a:xfrm>
                <a:off x="2822" y="2445"/>
                <a:ext cx="25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/>
                    <a:cs typeface="+mn-cs"/>
                  </a:rPr>
                  <a:t>F</a:t>
                </a:r>
                <a:r>
                  <a:rPr kumimoji="1" lang="en-US" altLang="zh-TW" sz="1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/>
                    <a:cs typeface="+mn-cs"/>
                  </a:rPr>
                  <a:t>c</a:t>
                </a:r>
              </a:p>
            </p:txBody>
          </p:sp>
          <p:sp>
            <p:nvSpPr>
              <p:cNvPr id="21512" name="Text Box 8"/>
              <p:cNvSpPr txBox="1">
                <a:spLocks noChangeArrowheads="1"/>
              </p:cNvSpPr>
              <p:nvPr/>
            </p:nvSpPr>
            <p:spPr bwMode="auto">
              <a:xfrm>
                <a:off x="3775" y="1991"/>
                <a:ext cx="26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/>
                    <a:cs typeface="+mn-cs"/>
                  </a:rPr>
                  <a:t>F</a:t>
                </a:r>
                <a:r>
                  <a:rPr kumimoji="1" lang="en-US" altLang="zh-TW" sz="1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/>
                    <a:cs typeface="+mn-cs"/>
                  </a:rPr>
                  <a:t>p</a:t>
                </a:r>
              </a:p>
            </p:txBody>
          </p:sp>
        </p:grpSp>
        <p:sp>
          <p:nvSpPr>
            <p:cNvPr id="21513" name="Text Box 9"/>
            <p:cNvSpPr txBox="1">
              <a:spLocks noChangeArrowheads="1"/>
            </p:cNvSpPr>
            <p:nvPr/>
          </p:nvSpPr>
          <p:spPr bwMode="auto">
            <a:xfrm>
              <a:off x="3597" y="1979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/>
                  <a:cs typeface="+mn-cs"/>
                </a:rPr>
                <a:t>F</a:t>
              </a:r>
              <a:r>
                <a:rPr kumimoji="1" lang="en-US" altLang="zh-TW" sz="1800" b="1" i="0" u="none" strike="noStrike" kern="1200" cap="none" spc="0" normalizeH="0" baseline="-2500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/>
                  <a:cs typeface="+mn-cs"/>
                </a:rPr>
                <a:t>t</a:t>
              </a:r>
            </a:p>
          </p:txBody>
        </p:sp>
      </p:grpSp>
      <p:sp>
        <p:nvSpPr>
          <p:cNvPr id="21543" name="Text Box 39"/>
          <p:cNvSpPr txBox="1">
            <a:spLocks noChangeArrowheads="1"/>
          </p:cNvSpPr>
          <p:nvPr/>
        </p:nvSpPr>
        <p:spPr bwMode="auto">
          <a:xfrm>
            <a:off x="4034628" y="6337497"/>
            <a:ext cx="67153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Note: F</a:t>
            </a:r>
            <a:r>
              <a:rPr kumimoji="1" lang="en-US" altLang="zh-TW" sz="2000" b="0" i="0" u="none" strike="noStrike" kern="1200" cap="none" spc="0" normalizeH="0" baseline="-2500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c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is under voluntary control &amp;  F</a:t>
            </a:r>
            <a:r>
              <a:rPr kumimoji="1" lang="en-US" altLang="zh-TW" sz="2000" b="0" i="0" u="none" strike="noStrike" kern="1200" cap="none" spc="0" normalizeH="0" baseline="-2500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p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 is always present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1847851" y="2901951"/>
            <a:ext cx="87313" cy="1127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grpSp>
        <p:nvGrpSpPr>
          <p:cNvPr id="21523" name="Group 19"/>
          <p:cNvGrpSpPr>
            <a:grpSpLocks/>
          </p:cNvGrpSpPr>
          <p:nvPr/>
        </p:nvGrpSpPr>
        <p:grpSpPr bwMode="auto">
          <a:xfrm flipH="1">
            <a:off x="2890838" y="2571750"/>
            <a:ext cx="349250" cy="223838"/>
            <a:chOff x="1429" y="845"/>
            <a:chExt cx="181" cy="90"/>
          </a:xfrm>
        </p:grpSpPr>
        <p:sp>
          <p:nvSpPr>
            <p:cNvPr id="21524" name="Line 20"/>
            <p:cNvSpPr>
              <a:spLocks noChangeShapeType="1"/>
            </p:cNvSpPr>
            <p:nvPr/>
          </p:nvSpPr>
          <p:spPr bwMode="auto">
            <a:xfrm>
              <a:off x="1429" y="845"/>
              <a:ext cx="0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21525" name="Line 21"/>
            <p:cNvSpPr>
              <a:spLocks noChangeShapeType="1"/>
            </p:cNvSpPr>
            <p:nvPr/>
          </p:nvSpPr>
          <p:spPr bwMode="auto">
            <a:xfrm>
              <a:off x="1429" y="84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21526" name="Line 22"/>
            <p:cNvSpPr>
              <a:spLocks noChangeShapeType="1"/>
            </p:cNvSpPr>
            <p:nvPr/>
          </p:nvSpPr>
          <p:spPr bwMode="auto">
            <a:xfrm>
              <a:off x="1429" y="93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</p:grpSp>
      <p:sp>
        <p:nvSpPr>
          <p:cNvPr id="21528" name="Line 24"/>
          <p:cNvSpPr>
            <a:spLocks noChangeShapeType="1"/>
          </p:cNvSpPr>
          <p:nvPr/>
        </p:nvSpPr>
        <p:spPr bwMode="auto">
          <a:xfrm>
            <a:off x="3248025" y="2676525"/>
            <a:ext cx="349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29" name="Line 25"/>
          <p:cNvSpPr>
            <a:spLocks noChangeShapeType="1"/>
          </p:cNvSpPr>
          <p:nvPr/>
        </p:nvSpPr>
        <p:spPr bwMode="auto">
          <a:xfrm>
            <a:off x="3597275" y="2676526"/>
            <a:ext cx="0" cy="563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2109789" y="3240088"/>
            <a:ext cx="350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 flipH="1">
            <a:off x="3248025" y="3240088"/>
            <a:ext cx="349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32" name="Freeform 28"/>
          <p:cNvSpPr>
            <a:spLocks/>
          </p:cNvSpPr>
          <p:nvPr/>
        </p:nvSpPr>
        <p:spPr bwMode="auto">
          <a:xfrm>
            <a:off x="2463800" y="3122614"/>
            <a:ext cx="787400" cy="320675"/>
          </a:xfrm>
          <a:custGeom>
            <a:avLst/>
            <a:gdLst>
              <a:gd name="T0" fmla="*/ 0 w 409"/>
              <a:gd name="T1" fmla="*/ 48 h 129"/>
              <a:gd name="T2" fmla="*/ 33 w 409"/>
              <a:gd name="T3" fmla="*/ 0 h 129"/>
              <a:gd name="T4" fmla="*/ 76 w 409"/>
              <a:gd name="T5" fmla="*/ 115 h 129"/>
              <a:gd name="T6" fmla="*/ 132 w 409"/>
              <a:gd name="T7" fmla="*/ 6 h 129"/>
              <a:gd name="T8" fmla="*/ 183 w 409"/>
              <a:gd name="T9" fmla="*/ 126 h 129"/>
              <a:gd name="T10" fmla="*/ 232 w 409"/>
              <a:gd name="T11" fmla="*/ 9 h 129"/>
              <a:gd name="T12" fmla="*/ 283 w 409"/>
              <a:gd name="T13" fmla="*/ 123 h 129"/>
              <a:gd name="T14" fmla="*/ 328 w 409"/>
              <a:gd name="T15" fmla="*/ 9 h 129"/>
              <a:gd name="T16" fmla="*/ 381 w 409"/>
              <a:gd name="T17" fmla="*/ 129 h 129"/>
              <a:gd name="T18" fmla="*/ 409 w 409"/>
              <a:gd name="T19" fmla="*/ 4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9" h="129">
                <a:moveTo>
                  <a:pt x="0" y="48"/>
                </a:moveTo>
                <a:lnTo>
                  <a:pt x="33" y="0"/>
                </a:lnTo>
                <a:lnTo>
                  <a:pt x="76" y="115"/>
                </a:lnTo>
                <a:lnTo>
                  <a:pt x="132" y="6"/>
                </a:lnTo>
                <a:lnTo>
                  <a:pt x="183" y="126"/>
                </a:lnTo>
                <a:lnTo>
                  <a:pt x="232" y="9"/>
                </a:lnTo>
                <a:lnTo>
                  <a:pt x="283" y="123"/>
                </a:lnTo>
                <a:lnTo>
                  <a:pt x="328" y="9"/>
                </a:lnTo>
                <a:lnTo>
                  <a:pt x="381" y="129"/>
                </a:lnTo>
                <a:lnTo>
                  <a:pt x="409" y="4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35" name="Line 31"/>
          <p:cNvSpPr>
            <a:spLocks noChangeShapeType="1"/>
          </p:cNvSpPr>
          <p:nvPr/>
        </p:nvSpPr>
        <p:spPr bwMode="auto">
          <a:xfrm>
            <a:off x="3859213" y="2968625"/>
            <a:ext cx="438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41" name="Text Box 37"/>
          <p:cNvSpPr txBox="1">
            <a:spLocks noChangeArrowheads="1"/>
          </p:cNvSpPr>
          <p:nvPr/>
        </p:nvSpPr>
        <p:spPr bwMode="auto">
          <a:xfrm>
            <a:off x="3182938" y="2797176"/>
            <a:ext cx="3369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F</a:t>
            </a:r>
            <a:r>
              <a:rPr kumimoji="1" lang="en-US" altLang="zh-TW" sz="12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p</a:t>
            </a:r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2106613" y="2676526"/>
            <a:ext cx="0" cy="563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2106614" y="2676525"/>
            <a:ext cx="350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grpSp>
        <p:nvGrpSpPr>
          <p:cNvPr id="21522" name="Group 18"/>
          <p:cNvGrpSpPr>
            <a:grpSpLocks/>
          </p:cNvGrpSpPr>
          <p:nvPr/>
        </p:nvGrpSpPr>
        <p:grpSpPr bwMode="auto">
          <a:xfrm>
            <a:off x="2457450" y="2563814"/>
            <a:ext cx="349250" cy="223837"/>
            <a:chOff x="1429" y="845"/>
            <a:chExt cx="181" cy="90"/>
          </a:xfrm>
        </p:grpSpPr>
        <p:sp>
          <p:nvSpPr>
            <p:cNvPr id="21518" name="Line 14"/>
            <p:cNvSpPr>
              <a:spLocks noChangeShapeType="1"/>
            </p:cNvSpPr>
            <p:nvPr/>
          </p:nvSpPr>
          <p:spPr bwMode="auto">
            <a:xfrm>
              <a:off x="1429" y="845"/>
              <a:ext cx="0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21519" name="Line 15"/>
            <p:cNvSpPr>
              <a:spLocks noChangeShapeType="1"/>
            </p:cNvSpPr>
            <p:nvPr/>
          </p:nvSpPr>
          <p:spPr bwMode="auto">
            <a:xfrm>
              <a:off x="1429" y="84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  <p:sp>
          <p:nvSpPr>
            <p:cNvPr id="21520" name="Line 16"/>
            <p:cNvSpPr>
              <a:spLocks noChangeShapeType="1"/>
            </p:cNvSpPr>
            <p:nvPr/>
          </p:nvSpPr>
          <p:spPr bwMode="auto">
            <a:xfrm>
              <a:off x="1429" y="93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新細明體"/>
                <a:cs typeface="+mn-cs"/>
              </a:endParaRPr>
            </a:p>
          </p:txBody>
        </p:sp>
      </p:grpSp>
      <p:sp>
        <p:nvSpPr>
          <p:cNvPr id="21527" name="Line 23"/>
          <p:cNvSpPr>
            <a:spLocks noChangeShapeType="1"/>
          </p:cNvSpPr>
          <p:nvPr/>
        </p:nvSpPr>
        <p:spPr bwMode="auto">
          <a:xfrm>
            <a:off x="2544764" y="2676525"/>
            <a:ext cx="6111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33" name="Line 29"/>
          <p:cNvSpPr>
            <a:spLocks noChangeShapeType="1"/>
          </p:cNvSpPr>
          <p:nvPr/>
        </p:nvSpPr>
        <p:spPr bwMode="auto">
          <a:xfrm>
            <a:off x="3594101" y="2973388"/>
            <a:ext cx="174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3768726" y="2911476"/>
            <a:ext cx="87313" cy="1127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36" name="Line 32"/>
          <p:cNvSpPr>
            <a:spLocks noChangeShapeType="1"/>
          </p:cNvSpPr>
          <p:nvPr/>
        </p:nvSpPr>
        <p:spPr bwMode="auto">
          <a:xfrm>
            <a:off x="1890713" y="3059114"/>
            <a:ext cx="0" cy="788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37" name="Line 33"/>
          <p:cNvSpPr>
            <a:spLocks noChangeShapeType="1"/>
          </p:cNvSpPr>
          <p:nvPr/>
        </p:nvSpPr>
        <p:spPr bwMode="auto">
          <a:xfrm>
            <a:off x="3814763" y="3059114"/>
            <a:ext cx="0" cy="788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38" name="Line 34"/>
          <p:cNvSpPr>
            <a:spLocks noChangeShapeType="1"/>
          </p:cNvSpPr>
          <p:nvPr/>
        </p:nvSpPr>
        <p:spPr bwMode="auto">
          <a:xfrm>
            <a:off x="1905000" y="3544888"/>
            <a:ext cx="1881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21539" name="Text Box 35"/>
          <p:cNvSpPr txBox="1">
            <a:spLocks noChangeArrowheads="1"/>
          </p:cNvSpPr>
          <p:nvPr/>
        </p:nvSpPr>
        <p:spPr bwMode="auto">
          <a:xfrm>
            <a:off x="2781300" y="3552825"/>
            <a:ext cx="3190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l</a:t>
            </a:r>
            <a:r>
              <a:rPr kumimoji="1" lang="en-US" altLang="zh-TW" sz="18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0</a:t>
            </a:r>
          </a:p>
        </p:txBody>
      </p:sp>
      <p:sp>
        <p:nvSpPr>
          <p:cNvPr id="21540" name="Text Box 36"/>
          <p:cNvSpPr txBox="1">
            <a:spLocks noChangeArrowheads="1"/>
          </p:cNvSpPr>
          <p:nvPr/>
        </p:nvSpPr>
        <p:spPr bwMode="auto">
          <a:xfrm>
            <a:off x="3184526" y="2276476"/>
            <a:ext cx="3286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F</a:t>
            </a:r>
            <a:r>
              <a:rPr kumimoji="1" lang="en-US" altLang="zh-TW" sz="12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c</a:t>
            </a:r>
          </a:p>
        </p:txBody>
      </p:sp>
      <p:sp>
        <p:nvSpPr>
          <p:cNvPr id="21542" name="Text Box 38"/>
          <p:cNvSpPr txBox="1">
            <a:spLocks noChangeArrowheads="1"/>
          </p:cNvSpPr>
          <p:nvPr/>
        </p:nvSpPr>
        <p:spPr bwMode="auto">
          <a:xfrm>
            <a:off x="3873500" y="2492376"/>
            <a:ext cx="3273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F</a:t>
            </a:r>
            <a:r>
              <a:rPr kumimoji="1" lang="en-US" altLang="zh-TW" sz="1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新細明體"/>
                <a:cs typeface="+mn-cs"/>
              </a:rPr>
              <a:t>t</a:t>
            </a:r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1935164" y="2954338"/>
            <a:ext cx="174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91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5C3320-7108-40A3-83FB-23C601EAB527}" type="slidenum">
              <a:rPr kumimoji="0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新細明體"/>
              <a:cs typeface="+mn-cs"/>
            </a:endParaRPr>
          </a:p>
        </p:txBody>
      </p:sp>
      <p:sp>
        <p:nvSpPr>
          <p:cNvPr id="62474" name="Rectangle 10"/>
          <p:cNvSpPr>
            <a:spLocks noGrp="1" noChangeArrowheads="1"/>
          </p:cNvSpPr>
          <p:nvPr>
            <p:ph type="title"/>
          </p:nvPr>
        </p:nvSpPr>
        <p:spPr>
          <a:xfrm>
            <a:off x="1238569" y="605790"/>
            <a:ext cx="9998391" cy="1143000"/>
          </a:xfrm>
        </p:spPr>
        <p:txBody>
          <a:bodyPr/>
          <a:lstStyle/>
          <a:p>
            <a:r>
              <a:rPr lang="en-US" altLang="zh-TW" sz="3200"/>
              <a:t>Overall force-length characteristics of a muscle</a:t>
            </a:r>
          </a:p>
        </p:txBody>
      </p:sp>
      <p:pic>
        <p:nvPicPr>
          <p:cNvPr id="62473" name="Picture 9" descr="F_activation"/>
          <p:cNvPicPr>
            <a:picLocks noGrp="1" noChangeAspect="1" noChangeArrowheads="1"/>
          </p:cNvPicPr>
          <p:nvPr>
            <p:ph type="clipArt"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" b="2183"/>
          <a:stretch/>
        </p:blipFill>
        <p:spPr>
          <a:xfrm>
            <a:off x="3473451" y="2001678"/>
            <a:ext cx="5284469" cy="470392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506607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Ribbons">
  <a:themeElements>
    <a:clrScheme name="Ribbons 1">
      <a:dk1>
        <a:srgbClr val="220011"/>
      </a:dk1>
      <a:lt1>
        <a:srgbClr val="FFFFCC"/>
      </a:lt1>
      <a:dk2>
        <a:srgbClr val="660033"/>
      </a:dk2>
      <a:lt2>
        <a:srgbClr val="FFCC00"/>
      </a:lt2>
      <a:accent1>
        <a:srgbClr val="CC0099"/>
      </a:accent1>
      <a:accent2>
        <a:srgbClr val="56002B"/>
      </a:accent2>
      <a:accent3>
        <a:srgbClr val="B8AAAD"/>
      </a:accent3>
      <a:accent4>
        <a:srgbClr val="DADAAE"/>
      </a:accent4>
      <a:accent5>
        <a:srgbClr val="E2AACA"/>
      </a:accent5>
      <a:accent6>
        <a:srgbClr val="4D0026"/>
      </a:accent6>
      <a:hlink>
        <a:srgbClr val="9C004E"/>
      </a:hlink>
      <a:folHlink>
        <a:srgbClr val="FF6600"/>
      </a:folHlink>
    </a:clrScheme>
    <a:fontScheme name="Ribbon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5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mpress BT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5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mpress BT" pitchFamily="66" charset="0"/>
          </a:defRPr>
        </a:defPPr>
      </a:lstStyle>
    </a:lnDef>
  </a:objectDefaults>
  <a:extraClrSchemeLst>
    <a:extraClrScheme>
      <a:clrScheme name="Ribbons 1">
        <a:dk1>
          <a:srgbClr val="220011"/>
        </a:dk1>
        <a:lt1>
          <a:srgbClr val="FFFFCC"/>
        </a:lt1>
        <a:dk2>
          <a:srgbClr val="660033"/>
        </a:dk2>
        <a:lt2>
          <a:srgbClr val="FFCC00"/>
        </a:lt2>
        <a:accent1>
          <a:srgbClr val="CC0099"/>
        </a:accent1>
        <a:accent2>
          <a:srgbClr val="56002B"/>
        </a:accent2>
        <a:accent3>
          <a:srgbClr val="B8AAAD"/>
        </a:accent3>
        <a:accent4>
          <a:srgbClr val="DADAAE"/>
        </a:accent4>
        <a:accent5>
          <a:srgbClr val="E2AACA"/>
        </a:accent5>
        <a:accent6>
          <a:srgbClr val="4D0026"/>
        </a:accent6>
        <a:hlink>
          <a:srgbClr val="9C004E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bbons 2">
        <a:dk1>
          <a:srgbClr val="001600"/>
        </a:dk1>
        <a:lt1>
          <a:srgbClr val="669900"/>
        </a:lt1>
        <a:dk2>
          <a:srgbClr val="000000"/>
        </a:dk2>
        <a:lt2>
          <a:srgbClr val="006600"/>
        </a:lt2>
        <a:accent1>
          <a:srgbClr val="336600"/>
        </a:accent1>
        <a:accent2>
          <a:srgbClr val="89BA00"/>
        </a:accent2>
        <a:accent3>
          <a:srgbClr val="B8CAAA"/>
        </a:accent3>
        <a:accent4>
          <a:srgbClr val="001100"/>
        </a:accent4>
        <a:accent5>
          <a:srgbClr val="ADB8AA"/>
        </a:accent5>
        <a:accent6>
          <a:srgbClr val="7CA800"/>
        </a:accent6>
        <a:hlink>
          <a:srgbClr val="FFCC00"/>
        </a:hlink>
        <a:folHlink>
          <a:srgbClr val="FF7C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bbons 3">
        <a:dk1>
          <a:srgbClr val="000000"/>
        </a:dk1>
        <a:lt1>
          <a:srgbClr val="B2B2B2"/>
        </a:lt1>
        <a:dk2>
          <a:srgbClr val="000000"/>
        </a:dk2>
        <a:lt2>
          <a:srgbClr val="777777"/>
        </a:lt2>
        <a:accent1>
          <a:srgbClr val="CBCBCB"/>
        </a:accent1>
        <a:accent2>
          <a:srgbClr val="969696"/>
        </a:accent2>
        <a:accent3>
          <a:srgbClr val="D5D5D5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333333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bbons 4">
        <a:dk1>
          <a:srgbClr val="000F1E"/>
        </a:dk1>
        <a:lt1>
          <a:srgbClr val="FFFFFF"/>
        </a:lt1>
        <a:dk2>
          <a:srgbClr val="003366"/>
        </a:dk2>
        <a:lt2>
          <a:srgbClr val="33CCCC"/>
        </a:lt2>
        <a:accent1>
          <a:srgbClr val="006699"/>
        </a:accent1>
        <a:accent2>
          <a:srgbClr val="003366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2D5C"/>
        </a:accent6>
        <a:hlink>
          <a:srgbClr val="0099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bbons 5">
        <a:dk1>
          <a:srgbClr val="002F2E"/>
        </a:dk1>
        <a:lt1>
          <a:srgbClr val="FFFFFF"/>
        </a:lt1>
        <a:dk2>
          <a:srgbClr val="008080"/>
        </a:dk2>
        <a:lt2>
          <a:srgbClr val="66FFCC"/>
        </a:lt2>
        <a:accent1>
          <a:srgbClr val="0099CC"/>
        </a:accent1>
        <a:accent2>
          <a:srgbClr val="00525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4948"/>
        </a:accent6>
        <a:hlink>
          <a:srgbClr val="00CC99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bbons 6">
        <a:dk1>
          <a:srgbClr val="000022"/>
        </a:dk1>
        <a:lt1>
          <a:srgbClr val="FFFFFF"/>
        </a:lt1>
        <a:dk2>
          <a:srgbClr val="000066"/>
        </a:dk2>
        <a:lt2>
          <a:srgbClr val="FFCC00"/>
        </a:lt2>
        <a:accent1>
          <a:srgbClr val="666699"/>
        </a:accent1>
        <a:accent2>
          <a:srgbClr val="000048"/>
        </a:accent2>
        <a:accent3>
          <a:srgbClr val="AAAAB8"/>
        </a:accent3>
        <a:accent4>
          <a:srgbClr val="DADADA"/>
        </a:accent4>
        <a:accent5>
          <a:srgbClr val="B8B8CA"/>
        </a:accent5>
        <a:accent6>
          <a:srgbClr val="000040"/>
        </a:accent6>
        <a:hlink>
          <a:srgbClr val="9999FF"/>
        </a:hlink>
        <a:folHlink>
          <a:srgbClr val="00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extured">
  <a:themeElements>
    <a:clrScheme name="Textured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Textured">
  <a:themeElements>
    <a:clrScheme name="Textured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1_Textured">
  <a:themeElements>
    <a:clrScheme name="Textured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Sasho1">
  <a:themeElements>
    <a:clrScheme name="">
      <a:dk1>
        <a:srgbClr val="B2B2B2"/>
      </a:dk1>
      <a:lt1>
        <a:srgbClr val="FFFFFF"/>
      </a:lt1>
      <a:dk2>
        <a:srgbClr val="660033"/>
      </a:dk2>
      <a:lt2>
        <a:srgbClr val="FFCC00"/>
      </a:lt2>
      <a:accent1>
        <a:srgbClr val="0066FF"/>
      </a:accent1>
      <a:accent2>
        <a:srgbClr val="FFFF00"/>
      </a:accent2>
      <a:accent3>
        <a:srgbClr val="B8AAAD"/>
      </a:accent3>
      <a:accent4>
        <a:srgbClr val="DADADA"/>
      </a:accent4>
      <a:accent5>
        <a:srgbClr val="AAB8FF"/>
      </a:accent5>
      <a:accent6>
        <a:srgbClr val="E7E700"/>
      </a:accent6>
      <a:hlink>
        <a:srgbClr val="CCCCFF"/>
      </a:hlink>
      <a:folHlink>
        <a:srgbClr val="B2B2B2"/>
      </a:folHlink>
    </a:clrScheme>
    <a:fontScheme name="Sasho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asho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sho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sho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sho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sho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sho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sho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Default Design">
  <a:themeElements>
    <a:clrScheme name="">
      <a:dk1>
        <a:srgbClr val="000000"/>
      </a:dk1>
      <a:lt1>
        <a:srgbClr val="FFFFFF"/>
      </a:lt1>
      <a:dk2>
        <a:srgbClr val="003366"/>
      </a:dk2>
      <a:lt2>
        <a:srgbClr val="FFFF00"/>
      </a:lt2>
      <a:accent1>
        <a:srgbClr val="FF9900"/>
      </a:accent1>
      <a:accent2>
        <a:srgbClr val="00FFFF"/>
      </a:accent2>
      <a:accent3>
        <a:srgbClr val="AAADB8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66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3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1">
  <a:themeElements>
    <a:clrScheme name="">
      <a:dk1>
        <a:srgbClr val="000000"/>
      </a:dk1>
      <a:lt1>
        <a:srgbClr val="FFFFFF"/>
      </a:lt1>
      <a:dk2>
        <a:srgbClr val="0000FF"/>
      </a:dk2>
      <a:lt2>
        <a:srgbClr val="FFFFFF"/>
      </a:lt2>
      <a:accent1>
        <a:srgbClr val="FFFFFF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FFFF"/>
      </a:accent5>
      <a:accent6>
        <a:srgbClr val="00E7E7"/>
      </a:accent6>
      <a:hlink>
        <a:srgbClr val="FF0000"/>
      </a:hlink>
      <a:folHlink>
        <a:srgbClr val="969696"/>
      </a:folHlink>
    </a:clrScheme>
    <a:fontScheme name="01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Fireball">
  <a:themeElements>
    <a:clrScheme name="Fireball 1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Firebal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Fireball 1">
        <a:dk1>
          <a:srgbClr val="5F5F5F"/>
        </a:dk1>
        <a:lt1>
          <a:srgbClr val="FFFFCC"/>
        </a:lt1>
        <a:dk2>
          <a:srgbClr val="000000"/>
        </a:dk2>
        <a:lt2>
          <a:srgbClr val="FFCC66"/>
        </a:lt2>
        <a:accent1>
          <a:srgbClr val="FF9933"/>
        </a:accent1>
        <a:accent2>
          <a:srgbClr val="CC0066"/>
        </a:accent2>
        <a:accent3>
          <a:srgbClr val="AAAAAA"/>
        </a:accent3>
        <a:accent4>
          <a:srgbClr val="DADAAE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ball 2">
        <a:dk1>
          <a:srgbClr val="000000"/>
        </a:dk1>
        <a:lt1>
          <a:srgbClr val="FFFFFF"/>
        </a:lt1>
        <a:dk2>
          <a:srgbClr val="FF9900"/>
        </a:dk2>
        <a:lt2>
          <a:srgbClr val="5F5F5F"/>
        </a:lt2>
        <a:accent1>
          <a:srgbClr val="FF9933"/>
        </a:accent1>
        <a:accent2>
          <a:srgbClr val="CC0066"/>
        </a:accent2>
        <a:accent3>
          <a:srgbClr val="FFFFFF"/>
        </a:accent3>
        <a:accent4>
          <a:srgbClr val="000000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eball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4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5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3249</Words>
  <Application>Microsoft Office PowerPoint</Application>
  <PresentationFormat>寬螢幕</PresentationFormat>
  <Paragraphs>836</Paragraphs>
  <Slides>119</Slides>
  <Notes>40</Notes>
  <HiddenSlides>0</HiddenSlides>
  <MMClips>0</MMClips>
  <ScaleCrop>false</ScaleCrop>
  <HeadingPairs>
    <vt:vector size="8" baseType="variant">
      <vt:variant>
        <vt:lpstr>使用字型</vt:lpstr>
      </vt:variant>
      <vt:variant>
        <vt:i4>23</vt:i4>
      </vt:variant>
      <vt:variant>
        <vt:lpstr>佈景主題</vt:lpstr>
      </vt:variant>
      <vt:variant>
        <vt:i4>16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119</vt:i4>
      </vt:variant>
    </vt:vector>
  </HeadingPairs>
  <TitlesOfParts>
    <vt:vector size="159" baseType="lpstr">
      <vt:lpstr>Aldine721 BT</vt:lpstr>
      <vt:lpstr>Arial Unicode MS</vt:lpstr>
      <vt:lpstr>Geneva</vt:lpstr>
      <vt:lpstr>Impress BT</vt:lpstr>
      <vt:lpstr>Monotype Sorts</vt:lpstr>
      <vt:lpstr>ＭＳ Ｐゴシック</vt:lpstr>
      <vt:lpstr>SimSun</vt:lpstr>
      <vt:lpstr>ヒラギノ角ゴ Pro W3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Microsoft Sans Serif</vt:lpstr>
      <vt:lpstr>Symbol</vt:lpstr>
      <vt:lpstr>Tahoma</vt:lpstr>
      <vt:lpstr>Times</vt:lpstr>
      <vt:lpstr>Times New Roman</vt:lpstr>
      <vt:lpstr>Verdana</vt:lpstr>
      <vt:lpstr>Wingdings</vt:lpstr>
      <vt:lpstr>Wingdings 3</vt:lpstr>
      <vt:lpstr>1_Blank Presentation</vt:lpstr>
      <vt:lpstr>7_Default Design</vt:lpstr>
      <vt:lpstr>3_Default Design</vt:lpstr>
      <vt:lpstr>13_Office 佈景主題</vt:lpstr>
      <vt:lpstr>01</vt:lpstr>
      <vt:lpstr>2_Default Design</vt:lpstr>
      <vt:lpstr>1_Fireball</vt:lpstr>
      <vt:lpstr>14_Office 佈景主題</vt:lpstr>
      <vt:lpstr>15_Office 佈景主題</vt:lpstr>
      <vt:lpstr>1_Office 佈景主題</vt:lpstr>
      <vt:lpstr>Ribbons</vt:lpstr>
      <vt:lpstr>Textured</vt:lpstr>
      <vt:lpstr>1_Textured</vt:lpstr>
      <vt:lpstr>11_Textured</vt:lpstr>
      <vt:lpstr>Sasho1</vt:lpstr>
      <vt:lpstr>Shimmer</vt:lpstr>
      <vt:lpstr>方程式</vt:lpstr>
      <vt:lpstr>PowerPoint 簡報</vt:lpstr>
      <vt:lpstr>For You</vt:lpstr>
      <vt:lpstr>PowerPoint 簡報</vt:lpstr>
      <vt:lpstr>   Learning at the University Level</vt:lpstr>
      <vt:lpstr>PowerPoint 簡報</vt:lpstr>
      <vt:lpstr>PowerPoint 簡報</vt:lpstr>
      <vt:lpstr>PowerPoint 簡報</vt:lpstr>
      <vt:lpstr>Organization of Skeletal muscle</vt:lpstr>
      <vt:lpstr>Structure of striated skeletal muscle </vt:lpstr>
      <vt:lpstr>Muscle filaments &amp; Sarcomere </vt:lpstr>
      <vt:lpstr>Thin filaments: actin</vt:lpstr>
      <vt:lpstr>Thick filaments: myosin</vt:lpstr>
      <vt:lpstr>Thick &amp; thin filaments</vt:lpstr>
      <vt:lpstr>Interaction of thick &amp; thin filaments</vt:lpstr>
      <vt:lpstr>Where is ATP needed?</vt:lpstr>
      <vt:lpstr>Closer look at muscle cell</vt:lpstr>
      <vt:lpstr>Muscle cell organelles</vt:lpstr>
      <vt:lpstr>Muscle at rest</vt:lpstr>
      <vt:lpstr>The Trigger: motor neurons </vt:lpstr>
      <vt:lpstr>Nerve trigger of muscle action</vt:lpstr>
      <vt:lpstr>Ca2+ triggers muscle action</vt:lpstr>
      <vt:lpstr>How Ca2+ controls muscle</vt:lpstr>
      <vt:lpstr>PowerPoint 簡報</vt:lpstr>
      <vt:lpstr>How it all works…</vt:lpstr>
      <vt:lpstr>Fast twitch &amp; slow twitch muscles</vt:lpstr>
      <vt:lpstr>Muscle limits</vt:lpstr>
      <vt:lpstr>Diseases of Muscle tissue</vt:lpstr>
      <vt:lpstr>Botox</vt:lpstr>
      <vt:lpstr>Rigor mortis</vt:lpstr>
      <vt:lpstr>PowerPoint 簡報</vt:lpstr>
      <vt:lpstr>Sliding Filament theory</vt:lpstr>
      <vt:lpstr>Resting</vt:lpstr>
      <vt:lpstr>Step 1 Action potential</vt:lpstr>
      <vt:lpstr>Step 2 Myosin-actin binding</vt:lpstr>
      <vt:lpstr>Step 3 Power Stroke</vt:lpstr>
      <vt:lpstr>Step 4 ATP Binding Actin-myosin release</vt:lpstr>
      <vt:lpstr>Step 5 ATP cleavage</vt:lpstr>
      <vt:lpstr>Think it over</vt:lpstr>
      <vt:lpstr>Sarcomere summary</vt:lpstr>
      <vt:lpstr>Sliding Filament Theory</vt:lpstr>
      <vt:lpstr>PowerPoint 簡報</vt:lpstr>
      <vt:lpstr>THE MUSCULAR SYSTEM</vt:lpstr>
      <vt:lpstr>Interactions of  Skeletal Muscle</vt:lpstr>
      <vt:lpstr>Fascicle Arrangement</vt:lpstr>
      <vt:lpstr>Muscle Mechanics</vt:lpstr>
      <vt:lpstr>Types of Muscle Contraction</vt:lpstr>
      <vt:lpstr>ii. Isometric </vt:lpstr>
      <vt:lpstr>What is a Lever?</vt:lpstr>
      <vt:lpstr>Mechanical Advantage</vt:lpstr>
      <vt:lpstr>Mechanical Disadvantage</vt:lpstr>
      <vt:lpstr>Three Classes of Levers</vt:lpstr>
      <vt:lpstr>Three Classes of Levers</vt:lpstr>
      <vt:lpstr>Three Classes of Levers</vt:lpstr>
      <vt:lpstr>PowerPoint 簡報</vt:lpstr>
      <vt:lpstr>Muscle Mechanics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Muscle Force Depends on Four Factors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Biomechanics of Skeletal Muscle</vt:lpstr>
      <vt:lpstr>Contents</vt:lpstr>
      <vt:lpstr>PowerPoint 簡報</vt:lpstr>
      <vt:lpstr>I. Composition &amp; structure of skeletal muscle</vt:lpstr>
      <vt:lpstr>PowerPoint 簡報</vt:lpstr>
      <vt:lpstr>PowerPoint 簡報</vt:lpstr>
      <vt:lpstr>Bands of myofibrils</vt:lpstr>
      <vt:lpstr>Sarcoplasmic reticulum</vt:lpstr>
      <vt:lpstr>Molecular composition of myofibril</vt:lpstr>
      <vt:lpstr>Molecular basis of muscle contraction</vt:lpstr>
      <vt:lpstr>Neuro-Muscular Junction (NMJ)</vt:lpstr>
      <vt:lpstr>PowerPoint 簡報</vt:lpstr>
      <vt:lpstr>PowerPoint 簡報</vt:lpstr>
      <vt:lpstr>Histology of muscle</vt:lpstr>
      <vt:lpstr>Muscle Differentiation (types of fibers)</vt:lpstr>
      <vt:lpstr>Functional arrangement of muscle</vt:lpstr>
      <vt:lpstr>The Musculotendinous Unit</vt:lpstr>
      <vt:lpstr>II. Mechanics of Muscle Contraction</vt:lpstr>
      <vt:lpstr>Summation and tetanic contraction</vt:lpstr>
      <vt:lpstr>Generation of muscle tetanus</vt:lpstr>
      <vt:lpstr>Wave summation &amp; tantalization</vt:lpstr>
      <vt:lpstr>Motor unit recruitment</vt:lpstr>
      <vt:lpstr>III. Force production in muscle</vt:lpstr>
      <vt:lpstr>1 Force-length curve of contractile component</vt:lpstr>
      <vt:lpstr>Influence of parallel elastic component</vt:lpstr>
      <vt:lpstr>Overall force-length characteristics of a muscle</vt:lpstr>
      <vt:lpstr>Series Elastic Component</vt:lpstr>
      <vt:lpstr>Quick-release for determining elastic constant of series component</vt:lpstr>
      <vt:lpstr>In vivo force-length measurement</vt:lpstr>
      <vt:lpstr>2 Force-Velocity Characteristics</vt:lpstr>
      <vt:lpstr>Force-velocity characteristics of skeletal muscle (Hill model)</vt:lpstr>
      <vt:lpstr>Length and velocity versus Force</vt:lpstr>
      <vt:lpstr>Equilibrium of load and muscle force</vt:lpstr>
      <vt:lpstr>3 Muscle Modeling</vt:lpstr>
      <vt:lpstr>PowerPoint 簡報</vt:lpstr>
      <vt:lpstr>4 Neuromuscular system dynamics</vt:lpstr>
      <vt:lpstr>Neuromuscular system modeling</vt:lpstr>
      <vt:lpstr>Muscle fatigue</vt:lpstr>
      <vt:lpstr>V. Muscle Remodeling</vt:lpstr>
      <vt:lpstr>PowerPoint 簡報</vt:lpstr>
      <vt:lpstr>V. Summary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ftj</dc:creator>
  <cp:lastModifiedBy>TC Fang</cp:lastModifiedBy>
  <cp:revision>3</cp:revision>
  <dcterms:created xsi:type="dcterms:W3CDTF">2019-04-17T08:40:02Z</dcterms:created>
  <dcterms:modified xsi:type="dcterms:W3CDTF">2020-03-10T00:02:40Z</dcterms:modified>
</cp:coreProperties>
</file>